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1" r:id="rId5"/>
  </p:sldMasterIdLst>
  <p:notesMasterIdLst>
    <p:notesMasterId r:id="rId28"/>
  </p:notesMasterIdLst>
  <p:handoutMasterIdLst>
    <p:handoutMasterId r:id="rId29"/>
  </p:handoutMasterIdLst>
  <p:sldIdLst>
    <p:sldId id="260" r:id="rId6"/>
    <p:sldId id="261" r:id="rId7"/>
    <p:sldId id="257" r:id="rId8"/>
    <p:sldId id="283" r:id="rId9"/>
    <p:sldId id="256" r:id="rId10"/>
    <p:sldId id="400" r:id="rId11"/>
    <p:sldId id="401" r:id="rId12"/>
    <p:sldId id="408" r:id="rId13"/>
    <p:sldId id="392" r:id="rId14"/>
    <p:sldId id="407" r:id="rId15"/>
    <p:sldId id="410" r:id="rId16"/>
    <p:sldId id="417" r:id="rId17"/>
    <p:sldId id="413" r:id="rId18"/>
    <p:sldId id="418" r:id="rId19"/>
    <p:sldId id="415" r:id="rId20"/>
    <p:sldId id="405" r:id="rId21"/>
    <p:sldId id="319" r:id="rId22"/>
    <p:sldId id="414" r:id="rId23"/>
    <p:sldId id="391" r:id="rId24"/>
    <p:sldId id="356" r:id="rId25"/>
    <p:sldId id="357" r:id="rId26"/>
    <p:sldId id="358" r:id="rId27"/>
  </p:sldIdLst>
  <p:sldSz cx="9144000" cy="6858000" type="screen4x3"/>
  <p:notesSz cx="6794500" cy="9906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3399FF"/>
    <a:srgbClr val="0099FF"/>
    <a:srgbClr val="FFCD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34" autoAdjust="0"/>
    <p:restoredTop sz="94533" autoAdjust="0"/>
  </p:normalViewPr>
  <p:slideViewPr>
    <p:cSldViewPr>
      <p:cViewPr>
        <p:scale>
          <a:sx n="90" d="100"/>
          <a:sy n="90" d="100"/>
        </p:scale>
        <p:origin x="-2160" y="-546"/>
      </p:cViewPr>
      <p:guideLst>
        <p:guide orient="horz" pos="2160"/>
        <p:guide pos="2880"/>
      </p:guideLst>
    </p:cSldViewPr>
  </p:slideViewPr>
  <p:outlineViewPr>
    <p:cViewPr>
      <p:scale>
        <a:sx n="33" d="100"/>
        <a:sy n="33" d="100"/>
      </p:scale>
      <p:origin x="0" y="1069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3" d="100"/>
          <a:sy n="53" d="100"/>
        </p:scale>
        <p:origin x="-2868" y="-108"/>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CE4952-1F4E-4FBB-8EB3-AE19C683297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fr-FR"/>
        </a:p>
      </dgm:t>
    </dgm:pt>
    <dgm:pt modelId="{5DC3FADB-F2D3-42CB-AE06-BD619559CDB2}">
      <dgm:prSet phldrT="[Texte]" custT="1"/>
      <dgm:spPr/>
      <dgm:t>
        <a:bodyPr/>
        <a:lstStyle/>
        <a:p>
          <a:r>
            <a:rPr lang="fr-FR" sz="1200" dirty="0" smtClean="0"/>
            <a:t>Pourquoi classifier l’information ?</a:t>
          </a:r>
          <a:endParaRPr lang="fr-FR" sz="1200" dirty="0"/>
        </a:p>
      </dgm:t>
    </dgm:pt>
    <dgm:pt modelId="{22482A62-0773-4614-AB6C-102F697CF130}" type="parTrans" cxnId="{9646996B-110D-4BBF-BE97-6394138C628B}">
      <dgm:prSet/>
      <dgm:spPr/>
      <dgm:t>
        <a:bodyPr/>
        <a:lstStyle/>
        <a:p>
          <a:endParaRPr lang="fr-FR" sz="1200"/>
        </a:p>
      </dgm:t>
    </dgm:pt>
    <dgm:pt modelId="{8A8370A1-6828-43E6-8592-4CC2AF73281C}" type="sibTrans" cxnId="{9646996B-110D-4BBF-BE97-6394138C628B}">
      <dgm:prSet/>
      <dgm:spPr/>
      <dgm:t>
        <a:bodyPr/>
        <a:lstStyle/>
        <a:p>
          <a:endParaRPr lang="fr-FR" sz="1200"/>
        </a:p>
      </dgm:t>
    </dgm:pt>
    <dgm:pt modelId="{69489377-01E5-4468-A02A-E2E97A9FF9EE}">
      <dgm:prSet phldrT="[Texte]" custT="1"/>
      <dgm:spPr/>
      <dgm:t>
        <a:bodyPr anchor="ctr"/>
        <a:lstStyle/>
        <a:p>
          <a:r>
            <a:rPr lang="fr-FR" sz="1200" dirty="0" smtClean="0"/>
            <a:t> Parce qu’elle est porteuse de valeur</a:t>
          </a:r>
          <a:endParaRPr lang="fr-FR" sz="1200" dirty="0"/>
        </a:p>
      </dgm:t>
    </dgm:pt>
    <dgm:pt modelId="{0B51CBDF-8B38-4F22-902C-30F50FA9179A}" type="parTrans" cxnId="{3BFED4F2-8DE2-4F6F-93E7-02FC29475C97}">
      <dgm:prSet/>
      <dgm:spPr/>
      <dgm:t>
        <a:bodyPr/>
        <a:lstStyle/>
        <a:p>
          <a:endParaRPr lang="fr-FR" sz="1200"/>
        </a:p>
      </dgm:t>
    </dgm:pt>
    <dgm:pt modelId="{D210CF26-B3E4-4902-B8A3-F8660BE1BD15}" type="sibTrans" cxnId="{3BFED4F2-8DE2-4F6F-93E7-02FC29475C97}">
      <dgm:prSet/>
      <dgm:spPr/>
      <dgm:t>
        <a:bodyPr/>
        <a:lstStyle/>
        <a:p>
          <a:endParaRPr lang="fr-FR" sz="1200"/>
        </a:p>
      </dgm:t>
    </dgm:pt>
    <dgm:pt modelId="{B10418DE-9709-4813-8ECE-18229701B432}">
      <dgm:prSet phldrT="[Texte]" custT="1"/>
      <dgm:spPr/>
      <dgm:t>
        <a:bodyPr anchor="ctr"/>
        <a:lstStyle/>
        <a:p>
          <a:r>
            <a:rPr lang="fr-FR" sz="1200" dirty="0" smtClean="0"/>
            <a:t> Pour se protéger d’une utilisation erronée ou malveillante</a:t>
          </a:r>
          <a:endParaRPr lang="fr-FR" sz="1200" dirty="0"/>
        </a:p>
      </dgm:t>
    </dgm:pt>
    <dgm:pt modelId="{DFBC4520-F504-4803-B523-D3A0B5020613}" type="parTrans" cxnId="{E0DB0641-03CD-4A42-8B09-E97900CEDFB1}">
      <dgm:prSet/>
      <dgm:spPr/>
      <dgm:t>
        <a:bodyPr/>
        <a:lstStyle/>
        <a:p>
          <a:endParaRPr lang="fr-FR" sz="1200"/>
        </a:p>
      </dgm:t>
    </dgm:pt>
    <dgm:pt modelId="{1EE5C1A6-1092-4835-B12F-7215AA996516}" type="sibTrans" cxnId="{E0DB0641-03CD-4A42-8B09-E97900CEDFB1}">
      <dgm:prSet/>
      <dgm:spPr/>
      <dgm:t>
        <a:bodyPr/>
        <a:lstStyle/>
        <a:p>
          <a:endParaRPr lang="fr-FR" sz="1200"/>
        </a:p>
      </dgm:t>
    </dgm:pt>
    <dgm:pt modelId="{7706F36F-5CD7-47BF-8F32-1241D7B8AF39}">
      <dgm:prSet phldrT="[Texte]" custT="1"/>
      <dgm:spPr/>
      <dgm:t>
        <a:bodyPr/>
        <a:lstStyle/>
        <a:p>
          <a:r>
            <a:rPr lang="fr-FR" sz="1200" dirty="0" smtClean="0"/>
            <a:t>Pourquoi gérer les données personnelles ?</a:t>
          </a:r>
          <a:endParaRPr lang="fr-FR" sz="1200" dirty="0"/>
        </a:p>
      </dgm:t>
    </dgm:pt>
    <dgm:pt modelId="{EFB88205-86D4-48AC-B66A-63960C60AD92}" type="parTrans" cxnId="{ECD86C84-3C4A-41F9-B5ED-E84DA5844E1E}">
      <dgm:prSet/>
      <dgm:spPr/>
      <dgm:t>
        <a:bodyPr/>
        <a:lstStyle/>
        <a:p>
          <a:endParaRPr lang="fr-FR" sz="1200"/>
        </a:p>
      </dgm:t>
    </dgm:pt>
    <dgm:pt modelId="{81073D1E-1EEF-434F-B568-11A05253A6E3}" type="sibTrans" cxnId="{ECD86C84-3C4A-41F9-B5ED-E84DA5844E1E}">
      <dgm:prSet/>
      <dgm:spPr/>
      <dgm:t>
        <a:bodyPr/>
        <a:lstStyle/>
        <a:p>
          <a:endParaRPr lang="fr-FR" sz="1200"/>
        </a:p>
      </dgm:t>
    </dgm:pt>
    <dgm:pt modelId="{86B4D8AA-2A74-479B-9742-EA9A43A2FAB5}">
      <dgm:prSet phldrT="[Texte]" custT="1"/>
      <dgm:spPr/>
      <dgm:t>
        <a:bodyPr anchor="ctr"/>
        <a:lstStyle/>
        <a:p>
          <a:r>
            <a:rPr lang="fr-FR" sz="1200" dirty="0" smtClean="0"/>
            <a:t> pour répondre aux exigences légales</a:t>
          </a:r>
          <a:endParaRPr lang="fr-FR" sz="1200" dirty="0"/>
        </a:p>
      </dgm:t>
    </dgm:pt>
    <dgm:pt modelId="{8721B450-BE86-416D-88EF-BB6823D349A4}" type="parTrans" cxnId="{DD632643-4866-4070-AF91-EBF9DED15478}">
      <dgm:prSet/>
      <dgm:spPr/>
      <dgm:t>
        <a:bodyPr/>
        <a:lstStyle/>
        <a:p>
          <a:endParaRPr lang="fr-FR" sz="1200"/>
        </a:p>
      </dgm:t>
    </dgm:pt>
    <dgm:pt modelId="{CA46DFEB-3FB0-40D5-A2F9-8E8BF2EADA6E}" type="sibTrans" cxnId="{DD632643-4866-4070-AF91-EBF9DED15478}">
      <dgm:prSet/>
      <dgm:spPr/>
      <dgm:t>
        <a:bodyPr/>
        <a:lstStyle/>
        <a:p>
          <a:endParaRPr lang="fr-FR" sz="1200"/>
        </a:p>
      </dgm:t>
    </dgm:pt>
    <dgm:pt modelId="{3BFB3AB4-9F8E-4764-A2DA-DB1187E2957E}">
      <dgm:prSet phldrT="[Texte]" custT="1"/>
      <dgm:spPr/>
      <dgm:t>
        <a:bodyPr anchor="ctr"/>
        <a:lstStyle/>
        <a:p>
          <a:r>
            <a:rPr lang="fr-FR" sz="1200" dirty="0" smtClean="0"/>
            <a:t> Parce qu’elles ont de la valeur pour celui qui les collecte</a:t>
          </a:r>
          <a:endParaRPr lang="fr-FR" sz="1200" dirty="0"/>
        </a:p>
      </dgm:t>
    </dgm:pt>
    <dgm:pt modelId="{A1292A68-64C5-479F-BD8A-0F81472DC710}" type="parTrans" cxnId="{6DA77A19-8366-48FC-AABE-942A5DBB2272}">
      <dgm:prSet/>
      <dgm:spPr/>
      <dgm:t>
        <a:bodyPr/>
        <a:lstStyle/>
        <a:p>
          <a:endParaRPr lang="fr-FR" sz="1200"/>
        </a:p>
      </dgm:t>
    </dgm:pt>
    <dgm:pt modelId="{7623CD36-6454-447C-9121-C32E2DFCBD56}" type="sibTrans" cxnId="{6DA77A19-8366-48FC-AABE-942A5DBB2272}">
      <dgm:prSet/>
      <dgm:spPr/>
      <dgm:t>
        <a:bodyPr/>
        <a:lstStyle/>
        <a:p>
          <a:endParaRPr lang="fr-FR" sz="1200"/>
        </a:p>
      </dgm:t>
    </dgm:pt>
    <dgm:pt modelId="{4D1418F9-2D99-4B22-A394-2FC1770973F0}">
      <dgm:prSet phldrT="[Texte]" custT="1"/>
      <dgm:spPr/>
      <dgm:t>
        <a:bodyPr/>
        <a:lstStyle/>
        <a:p>
          <a:r>
            <a:rPr lang="fr-FR" sz="1200" dirty="0" smtClean="0"/>
            <a:t>Pourquoi gérer les documents et données de l’entreprise ?</a:t>
          </a:r>
          <a:endParaRPr lang="fr-FR" sz="1200" dirty="0"/>
        </a:p>
      </dgm:t>
    </dgm:pt>
    <dgm:pt modelId="{98E4CE60-4A62-4C83-BD8B-6CE6E492FDDE}" type="parTrans" cxnId="{515D342A-346A-4077-B9C1-17311AD3DDA5}">
      <dgm:prSet/>
      <dgm:spPr/>
      <dgm:t>
        <a:bodyPr/>
        <a:lstStyle/>
        <a:p>
          <a:endParaRPr lang="fr-FR" sz="2000"/>
        </a:p>
      </dgm:t>
    </dgm:pt>
    <dgm:pt modelId="{AD771518-FFB0-4BAB-A991-EA7F428D05E1}" type="sibTrans" cxnId="{515D342A-346A-4077-B9C1-17311AD3DDA5}">
      <dgm:prSet/>
      <dgm:spPr/>
      <dgm:t>
        <a:bodyPr/>
        <a:lstStyle/>
        <a:p>
          <a:endParaRPr lang="fr-FR" sz="2000"/>
        </a:p>
      </dgm:t>
    </dgm:pt>
    <dgm:pt modelId="{CB67C3A8-19C9-4FB1-B9C8-7DC75D276F93}">
      <dgm:prSet phldrT="[Texte]" custT="1"/>
      <dgm:spPr/>
      <dgm:t>
        <a:bodyPr anchor="ctr"/>
        <a:lstStyle/>
        <a:p>
          <a:r>
            <a:rPr lang="fr-FR" sz="1200" dirty="0" smtClean="0"/>
            <a:t> pour garantir une utilisation pertinente et adaptée</a:t>
          </a:r>
          <a:endParaRPr lang="fr-FR" sz="1200" dirty="0"/>
        </a:p>
      </dgm:t>
    </dgm:pt>
    <dgm:pt modelId="{0BE7C354-8CB3-448F-B53E-30C7763CE945}" type="parTrans" cxnId="{4E1CAAF1-1B43-493C-B4FE-E18C49B5FC3F}">
      <dgm:prSet/>
      <dgm:spPr/>
      <dgm:t>
        <a:bodyPr/>
        <a:lstStyle/>
        <a:p>
          <a:endParaRPr lang="fr-FR" sz="2000"/>
        </a:p>
      </dgm:t>
    </dgm:pt>
    <dgm:pt modelId="{13B2277F-2FFE-450F-B9D9-A4BA4839593B}" type="sibTrans" cxnId="{4E1CAAF1-1B43-493C-B4FE-E18C49B5FC3F}">
      <dgm:prSet/>
      <dgm:spPr/>
      <dgm:t>
        <a:bodyPr/>
        <a:lstStyle/>
        <a:p>
          <a:endParaRPr lang="fr-FR" sz="2000"/>
        </a:p>
      </dgm:t>
    </dgm:pt>
    <dgm:pt modelId="{632DF74C-F45E-4E95-9A2F-CF9DE109D311}">
      <dgm:prSet phldrT="[Texte]" custT="1"/>
      <dgm:spPr/>
      <dgm:t>
        <a:bodyPr anchor="ctr"/>
        <a:lstStyle/>
        <a:p>
          <a:r>
            <a:rPr lang="fr-FR" sz="1200" dirty="0" smtClean="0"/>
            <a:t> Pour gérer l’échéance de destruction</a:t>
          </a:r>
          <a:endParaRPr lang="fr-FR" sz="1200" dirty="0"/>
        </a:p>
      </dgm:t>
    </dgm:pt>
    <dgm:pt modelId="{C6B63469-9136-42BA-A798-F0B00B665B81}" type="parTrans" cxnId="{5F2E7550-5764-44D7-BBBB-1DEA7216EE80}">
      <dgm:prSet/>
      <dgm:spPr/>
      <dgm:t>
        <a:bodyPr/>
        <a:lstStyle/>
        <a:p>
          <a:endParaRPr lang="fr-FR" sz="2000"/>
        </a:p>
      </dgm:t>
    </dgm:pt>
    <dgm:pt modelId="{5922734E-8046-4C15-9EE3-A854C0DA98C2}" type="sibTrans" cxnId="{5F2E7550-5764-44D7-BBBB-1DEA7216EE80}">
      <dgm:prSet/>
      <dgm:spPr/>
      <dgm:t>
        <a:bodyPr/>
        <a:lstStyle/>
        <a:p>
          <a:endParaRPr lang="fr-FR" sz="2000"/>
        </a:p>
      </dgm:t>
    </dgm:pt>
    <dgm:pt modelId="{5226326A-496D-4FF5-AB58-3B70017188B0}">
      <dgm:prSet phldrT="[Texte]" custT="1"/>
      <dgm:spPr/>
      <dgm:t>
        <a:bodyPr/>
        <a:lstStyle/>
        <a:p>
          <a:r>
            <a:rPr lang="fr-FR" sz="1200" dirty="0" smtClean="0"/>
            <a:t> Parce qu’ils ont de la valeur : documents engageants et/ou de savoir et savoir-faire</a:t>
          </a:r>
          <a:endParaRPr lang="fr-FR" sz="1200" dirty="0"/>
        </a:p>
      </dgm:t>
    </dgm:pt>
    <dgm:pt modelId="{43839E08-2E60-4566-8DE1-2B4AE4CFAFE6}" type="parTrans" cxnId="{4D8B33C8-7946-4C0C-B8CC-88C607AA9D8A}">
      <dgm:prSet/>
      <dgm:spPr/>
      <dgm:t>
        <a:bodyPr/>
        <a:lstStyle/>
        <a:p>
          <a:endParaRPr lang="fr-FR" sz="2000"/>
        </a:p>
      </dgm:t>
    </dgm:pt>
    <dgm:pt modelId="{AA248A9F-8488-4E4F-95F0-83EB9E7F7241}" type="sibTrans" cxnId="{4D8B33C8-7946-4C0C-B8CC-88C607AA9D8A}">
      <dgm:prSet/>
      <dgm:spPr/>
      <dgm:t>
        <a:bodyPr/>
        <a:lstStyle/>
        <a:p>
          <a:endParaRPr lang="fr-FR" sz="2000"/>
        </a:p>
      </dgm:t>
    </dgm:pt>
    <dgm:pt modelId="{170CFDAB-20FF-42D3-9A20-8FF5FFBE9702}">
      <dgm:prSet phldrT="[Texte]" custT="1"/>
      <dgm:spPr/>
      <dgm:t>
        <a:bodyPr/>
        <a:lstStyle/>
        <a:p>
          <a:r>
            <a:rPr lang="fr-FR" sz="1200" dirty="0" smtClean="0"/>
            <a:t> parce qu’ils ont une durée de conservation </a:t>
          </a:r>
          <a:endParaRPr lang="fr-FR" sz="1200" dirty="0"/>
        </a:p>
      </dgm:t>
    </dgm:pt>
    <dgm:pt modelId="{F20C23C0-D1AA-4B59-AAFB-234626264788}" type="parTrans" cxnId="{8C8C85E9-DC58-4529-A4DE-7FC157122A52}">
      <dgm:prSet/>
      <dgm:spPr/>
      <dgm:t>
        <a:bodyPr/>
        <a:lstStyle/>
        <a:p>
          <a:endParaRPr lang="fr-FR" sz="2000"/>
        </a:p>
      </dgm:t>
    </dgm:pt>
    <dgm:pt modelId="{7BFA8212-D6B3-47DD-BBCD-316EB11C7770}" type="sibTrans" cxnId="{8C8C85E9-DC58-4529-A4DE-7FC157122A52}">
      <dgm:prSet/>
      <dgm:spPr/>
      <dgm:t>
        <a:bodyPr/>
        <a:lstStyle/>
        <a:p>
          <a:endParaRPr lang="fr-FR" sz="2000"/>
        </a:p>
      </dgm:t>
    </dgm:pt>
    <dgm:pt modelId="{BAA37597-506F-4AB7-ADF1-15D7069A7B53}">
      <dgm:prSet phldrT="[Texte]" custT="1"/>
      <dgm:spPr/>
      <dgm:t>
        <a:bodyPr/>
        <a:lstStyle/>
        <a:p>
          <a:r>
            <a:rPr lang="fr-FR" sz="1200" dirty="0" smtClean="0"/>
            <a:t> pour répondre aux exigences légales</a:t>
          </a:r>
          <a:endParaRPr lang="fr-FR" sz="1200" dirty="0"/>
        </a:p>
      </dgm:t>
    </dgm:pt>
    <dgm:pt modelId="{68FE2D5F-6E6E-4DC7-973F-2EB89017FB15}" type="parTrans" cxnId="{AAC9323A-732B-474E-A828-D89101FC5397}">
      <dgm:prSet/>
      <dgm:spPr/>
      <dgm:t>
        <a:bodyPr/>
        <a:lstStyle/>
        <a:p>
          <a:endParaRPr lang="fr-FR" sz="2000"/>
        </a:p>
      </dgm:t>
    </dgm:pt>
    <dgm:pt modelId="{D5217F69-8CB7-41AF-8CDA-53A7394FFC19}" type="sibTrans" cxnId="{AAC9323A-732B-474E-A828-D89101FC5397}">
      <dgm:prSet/>
      <dgm:spPr/>
      <dgm:t>
        <a:bodyPr/>
        <a:lstStyle/>
        <a:p>
          <a:endParaRPr lang="fr-FR" sz="2000"/>
        </a:p>
      </dgm:t>
    </dgm:pt>
    <dgm:pt modelId="{BDFC1E9A-2F5A-4535-91A6-489E5261211C}" type="pres">
      <dgm:prSet presAssocID="{C7CE4952-1F4E-4FBB-8EB3-AE19C6832979}" presName="Name0" presStyleCnt="0">
        <dgm:presLayoutVars>
          <dgm:dir/>
          <dgm:animLvl val="lvl"/>
          <dgm:resizeHandles/>
        </dgm:presLayoutVars>
      </dgm:prSet>
      <dgm:spPr/>
      <dgm:t>
        <a:bodyPr/>
        <a:lstStyle/>
        <a:p>
          <a:endParaRPr lang="fr-FR"/>
        </a:p>
      </dgm:t>
    </dgm:pt>
    <dgm:pt modelId="{B345E4A6-5EB4-47B6-B4F4-B758AD305E9A}" type="pres">
      <dgm:prSet presAssocID="{5DC3FADB-F2D3-42CB-AE06-BD619559CDB2}" presName="linNode" presStyleCnt="0"/>
      <dgm:spPr/>
    </dgm:pt>
    <dgm:pt modelId="{6DFEAA70-E26F-4663-AB08-33450C4AB4B2}" type="pres">
      <dgm:prSet presAssocID="{5DC3FADB-F2D3-42CB-AE06-BD619559CDB2}" presName="parentShp" presStyleLbl="node1" presStyleIdx="0" presStyleCnt="3">
        <dgm:presLayoutVars>
          <dgm:bulletEnabled val="1"/>
        </dgm:presLayoutVars>
      </dgm:prSet>
      <dgm:spPr/>
      <dgm:t>
        <a:bodyPr/>
        <a:lstStyle/>
        <a:p>
          <a:endParaRPr lang="fr-FR"/>
        </a:p>
      </dgm:t>
    </dgm:pt>
    <dgm:pt modelId="{64802C9A-A5D4-412E-BB05-05335019201E}" type="pres">
      <dgm:prSet presAssocID="{5DC3FADB-F2D3-42CB-AE06-BD619559CDB2}" presName="childShp" presStyleLbl="bgAccFollowNode1" presStyleIdx="0" presStyleCnt="3">
        <dgm:presLayoutVars>
          <dgm:bulletEnabled val="1"/>
        </dgm:presLayoutVars>
      </dgm:prSet>
      <dgm:spPr/>
      <dgm:t>
        <a:bodyPr/>
        <a:lstStyle/>
        <a:p>
          <a:endParaRPr lang="fr-FR"/>
        </a:p>
      </dgm:t>
    </dgm:pt>
    <dgm:pt modelId="{6D55E71A-564C-470B-BC9E-905CD30C2491}" type="pres">
      <dgm:prSet presAssocID="{8A8370A1-6828-43E6-8592-4CC2AF73281C}" presName="spacing" presStyleCnt="0"/>
      <dgm:spPr/>
    </dgm:pt>
    <dgm:pt modelId="{5C7823F4-001C-439E-8D7F-D75AA8BEC919}" type="pres">
      <dgm:prSet presAssocID="{7706F36F-5CD7-47BF-8F32-1241D7B8AF39}" presName="linNode" presStyleCnt="0"/>
      <dgm:spPr/>
    </dgm:pt>
    <dgm:pt modelId="{BA8FEDCB-A699-46EA-80B7-9B0825E2B87B}" type="pres">
      <dgm:prSet presAssocID="{7706F36F-5CD7-47BF-8F32-1241D7B8AF39}" presName="parentShp" presStyleLbl="node1" presStyleIdx="1" presStyleCnt="3">
        <dgm:presLayoutVars>
          <dgm:bulletEnabled val="1"/>
        </dgm:presLayoutVars>
      </dgm:prSet>
      <dgm:spPr/>
      <dgm:t>
        <a:bodyPr/>
        <a:lstStyle/>
        <a:p>
          <a:endParaRPr lang="fr-FR"/>
        </a:p>
      </dgm:t>
    </dgm:pt>
    <dgm:pt modelId="{6DE4DE6E-F179-4E5E-9D0D-56A4AF7B748B}" type="pres">
      <dgm:prSet presAssocID="{7706F36F-5CD7-47BF-8F32-1241D7B8AF39}" presName="childShp" presStyleLbl="bgAccFollowNode1" presStyleIdx="1" presStyleCnt="3">
        <dgm:presLayoutVars>
          <dgm:bulletEnabled val="1"/>
        </dgm:presLayoutVars>
      </dgm:prSet>
      <dgm:spPr/>
      <dgm:t>
        <a:bodyPr/>
        <a:lstStyle/>
        <a:p>
          <a:endParaRPr lang="fr-FR"/>
        </a:p>
      </dgm:t>
    </dgm:pt>
    <dgm:pt modelId="{E700DDA0-D22A-4200-86D9-8A2BF24FFBF6}" type="pres">
      <dgm:prSet presAssocID="{81073D1E-1EEF-434F-B568-11A05253A6E3}" presName="spacing" presStyleCnt="0"/>
      <dgm:spPr/>
    </dgm:pt>
    <dgm:pt modelId="{9D0FB8A6-0C29-492D-A7E8-B5554111CBC6}" type="pres">
      <dgm:prSet presAssocID="{4D1418F9-2D99-4B22-A394-2FC1770973F0}" presName="linNode" presStyleCnt="0"/>
      <dgm:spPr/>
    </dgm:pt>
    <dgm:pt modelId="{E1D586C4-862E-4489-B26D-5DBF3DA86397}" type="pres">
      <dgm:prSet presAssocID="{4D1418F9-2D99-4B22-A394-2FC1770973F0}" presName="parentShp" presStyleLbl="node1" presStyleIdx="2" presStyleCnt="3">
        <dgm:presLayoutVars>
          <dgm:bulletEnabled val="1"/>
        </dgm:presLayoutVars>
      </dgm:prSet>
      <dgm:spPr/>
      <dgm:t>
        <a:bodyPr/>
        <a:lstStyle/>
        <a:p>
          <a:endParaRPr lang="fr-FR"/>
        </a:p>
      </dgm:t>
    </dgm:pt>
    <dgm:pt modelId="{0ABEF89E-788E-4554-AFE4-12AF9388140B}" type="pres">
      <dgm:prSet presAssocID="{4D1418F9-2D99-4B22-A394-2FC1770973F0}" presName="childShp" presStyleLbl="bgAccFollowNode1" presStyleIdx="2" presStyleCnt="3">
        <dgm:presLayoutVars>
          <dgm:bulletEnabled val="1"/>
        </dgm:presLayoutVars>
      </dgm:prSet>
      <dgm:spPr/>
      <dgm:t>
        <a:bodyPr/>
        <a:lstStyle/>
        <a:p>
          <a:endParaRPr lang="fr-FR"/>
        </a:p>
      </dgm:t>
    </dgm:pt>
  </dgm:ptLst>
  <dgm:cxnLst>
    <dgm:cxn modelId="{4B94B2EB-0861-4DFA-A62D-9407B06BFAB2}" type="presOf" srcId="{B10418DE-9709-4813-8ECE-18229701B432}" destId="{64802C9A-A5D4-412E-BB05-05335019201E}" srcOrd="0" destOrd="1" presId="urn:microsoft.com/office/officeart/2005/8/layout/vList6"/>
    <dgm:cxn modelId="{5F2E7550-5764-44D7-BBBB-1DEA7216EE80}" srcId="{7706F36F-5CD7-47BF-8F32-1241D7B8AF39}" destId="{632DF74C-F45E-4E95-9A2F-CF9DE109D311}" srcOrd="3" destOrd="0" parTransId="{C6B63469-9136-42BA-A798-F0B00B665B81}" sibTransId="{5922734E-8046-4C15-9EE3-A854C0DA98C2}"/>
    <dgm:cxn modelId="{E3A5CF6D-137B-41EA-B8A4-7C8AD633A20D}" type="presOf" srcId="{CB67C3A8-19C9-4FB1-B9C8-7DC75D276F93}" destId="{6DE4DE6E-F179-4E5E-9D0D-56A4AF7B748B}" srcOrd="0" destOrd="2" presId="urn:microsoft.com/office/officeart/2005/8/layout/vList6"/>
    <dgm:cxn modelId="{17840D72-EA8C-4908-B27C-48BC65B6D810}" type="presOf" srcId="{632DF74C-F45E-4E95-9A2F-CF9DE109D311}" destId="{6DE4DE6E-F179-4E5E-9D0D-56A4AF7B748B}" srcOrd="0" destOrd="3" presId="urn:microsoft.com/office/officeart/2005/8/layout/vList6"/>
    <dgm:cxn modelId="{2D3D4758-A335-4FB5-B66D-43C6C9DC3A93}" type="presOf" srcId="{69489377-01E5-4468-A02A-E2E97A9FF9EE}" destId="{64802C9A-A5D4-412E-BB05-05335019201E}" srcOrd="0" destOrd="0" presId="urn:microsoft.com/office/officeart/2005/8/layout/vList6"/>
    <dgm:cxn modelId="{AAC9323A-732B-474E-A828-D89101FC5397}" srcId="{4D1418F9-2D99-4B22-A394-2FC1770973F0}" destId="{BAA37597-506F-4AB7-ADF1-15D7069A7B53}" srcOrd="1" destOrd="0" parTransId="{68FE2D5F-6E6E-4DC7-973F-2EB89017FB15}" sibTransId="{D5217F69-8CB7-41AF-8CDA-53A7394FFC19}"/>
    <dgm:cxn modelId="{515D342A-346A-4077-B9C1-17311AD3DDA5}" srcId="{C7CE4952-1F4E-4FBB-8EB3-AE19C6832979}" destId="{4D1418F9-2D99-4B22-A394-2FC1770973F0}" srcOrd="2" destOrd="0" parTransId="{98E4CE60-4A62-4C83-BD8B-6CE6E492FDDE}" sibTransId="{AD771518-FFB0-4BAB-A991-EA7F428D05E1}"/>
    <dgm:cxn modelId="{6DA77A19-8366-48FC-AABE-942A5DBB2272}" srcId="{7706F36F-5CD7-47BF-8F32-1241D7B8AF39}" destId="{3BFB3AB4-9F8E-4764-A2DA-DB1187E2957E}" srcOrd="1" destOrd="0" parTransId="{A1292A68-64C5-479F-BD8A-0F81472DC710}" sibTransId="{7623CD36-6454-447C-9121-C32E2DFCBD56}"/>
    <dgm:cxn modelId="{8C8C85E9-DC58-4529-A4DE-7FC157122A52}" srcId="{4D1418F9-2D99-4B22-A394-2FC1770973F0}" destId="{170CFDAB-20FF-42D3-9A20-8FF5FFBE9702}" srcOrd="2" destOrd="0" parTransId="{F20C23C0-D1AA-4B59-AAFB-234626264788}" sibTransId="{7BFA8212-D6B3-47DD-BBCD-316EB11C7770}"/>
    <dgm:cxn modelId="{ECD86C84-3C4A-41F9-B5ED-E84DA5844E1E}" srcId="{C7CE4952-1F4E-4FBB-8EB3-AE19C6832979}" destId="{7706F36F-5CD7-47BF-8F32-1241D7B8AF39}" srcOrd="1" destOrd="0" parTransId="{EFB88205-86D4-48AC-B66A-63960C60AD92}" sibTransId="{81073D1E-1EEF-434F-B568-11A05253A6E3}"/>
    <dgm:cxn modelId="{58D078D4-1BAC-48AE-A811-B84B0B76A272}" type="presOf" srcId="{BAA37597-506F-4AB7-ADF1-15D7069A7B53}" destId="{0ABEF89E-788E-4554-AFE4-12AF9388140B}" srcOrd="0" destOrd="1" presId="urn:microsoft.com/office/officeart/2005/8/layout/vList6"/>
    <dgm:cxn modelId="{DBACD1FC-EF9E-46C1-8D77-774C27B5369B}" type="presOf" srcId="{4D1418F9-2D99-4B22-A394-2FC1770973F0}" destId="{E1D586C4-862E-4489-B26D-5DBF3DA86397}" srcOrd="0" destOrd="0" presId="urn:microsoft.com/office/officeart/2005/8/layout/vList6"/>
    <dgm:cxn modelId="{3BFED4F2-8DE2-4F6F-93E7-02FC29475C97}" srcId="{5DC3FADB-F2D3-42CB-AE06-BD619559CDB2}" destId="{69489377-01E5-4468-A02A-E2E97A9FF9EE}" srcOrd="0" destOrd="0" parTransId="{0B51CBDF-8B38-4F22-902C-30F50FA9179A}" sibTransId="{D210CF26-B3E4-4902-B8A3-F8660BE1BD15}"/>
    <dgm:cxn modelId="{60EA2CCA-3144-472F-A874-7A7B119B0C8F}" type="presOf" srcId="{C7CE4952-1F4E-4FBB-8EB3-AE19C6832979}" destId="{BDFC1E9A-2F5A-4535-91A6-489E5261211C}" srcOrd="0" destOrd="0" presId="urn:microsoft.com/office/officeart/2005/8/layout/vList6"/>
    <dgm:cxn modelId="{133F79FE-7980-4BB1-B0CC-BC88939A5B66}" type="presOf" srcId="{5226326A-496D-4FF5-AB58-3B70017188B0}" destId="{0ABEF89E-788E-4554-AFE4-12AF9388140B}" srcOrd="0" destOrd="0" presId="urn:microsoft.com/office/officeart/2005/8/layout/vList6"/>
    <dgm:cxn modelId="{86EAB2AF-F3E8-4EB5-ABEE-B1EEC604E4DD}" type="presOf" srcId="{7706F36F-5CD7-47BF-8F32-1241D7B8AF39}" destId="{BA8FEDCB-A699-46EA-80B7-9B0825E2B87B}" srcOrd="0" destOrd="0" presId="urn:microsoft.com/office/officeart/2005/8/layout/vList6"/>
    <dgm:cxn modelId="{038C2D64-5597-462A-8E75-28D73DC22F25}" type="presOf" srcId="{3BFB3AB4-9F8E-4764-A2DA-DB1187E2957E}" destId="{6DE4DE6E-F179-4E5E-9D0D-56A4AF7B748B}" srcOrd="0" destOrd="1" presId="urn:microsoft.com/office/officeart/2005/8/layout/vList6"/>
    <dgm:cxn modelId="{7262CCBB-EB22-48D2-BE87-ADB75984D2E1}" type="presOf" srcId="{5DC3FADB-F2D3-42CB-AE06-BD619559CDB2}" destId="{6DFEAA70-E26F-4663-AB08-33450C4AB4B2}" srcOrd="0" destOrd="0" presId="urn:microsoft.com/office/officeart/2005/8/layout/vList6"/>
    <dgm:cxn modelId="{4E1CAAF1-1B43-493C-B4FE-E18C49B5FC3F}" srcId="{7706F36F-5CD7-47BF-8F32-1241D7B8AF39}" destId="{CB67C3A8-19C9-4FB1-B9C8-7DC75D276F93}" srcOrd="2" destOrd="0" parTransId="{0BE7C354-8CB3-448F-B53E-30C7763CE945}" sibTransId="{13B2277F-2FFE-450F-B9D9-A4BA4839593B}"/>
    <dgm:cxn modelId="{A00D8DFF-9890-4DBA-AB27-52EE521F5A51}" type="presOf" srcId="{86B4D8AA-2A74-479B-9742-EA9A43A2FAB5}" destId="{6DE4DE6E-F179-4E5E-9D0D-56A4AF7B748B}" srcOrd="0" destOrd="0" presId="urn:microsoft.com/office/officeart/2005/8/layout/vList6"/>
    <dgm:cxn modelId="{DD632643-4866-4070-AF91-EBF9DED15478}" srcId="{7706F36F-5CD7-47BF-8F32-1241D7B8AF39}" destId="{86B4D8AA-2A74-479B-9742-EA9A43A2FAB5}" srcOrd="0" destOrd="0" parTransId="{8721B450-BE86-416D-88EF-BB6823D349A4}" sibTransId="{CA46DFEB-3FB0-40D5-A2F9-8E8BF2EADA6E}"/>
    <dgm:cxn modelId="{4D8B33C8-7946-4C0C-B8CC-88C607AA9D8A}" srcId="{4D1418F9-2D99-4B22-A394-2FC1770973F0}" destId="{5226326A-496D-4FF5-AB58-3B70017188B0}" srcOrd="0" destOrd="0" parTransId="{43839E08-2E60-4566-8DE1-2B4AE4CFAFE6}" sibTransId="{AA248A9F-8488-4E4F-95F0-83EB9E7F7241}"/>
    <dgm:cxn modelId="{189A7391-2A47-4214-8736-EA6B57EE4227}" type="presOf" srcId="{170CFDAB-20FF-42D3-9A20-8FF5FFBE9702}" destId="{0ABEF89E-788E-4554-AFE4-12AF9388140B}" srcOrd="0" destOrd="2" presId="urn:microsoft.com/office/officeart/2005/8/layout/vList6"/>
    <dgm:cxn modelId="{E0DB0641-03CD-4A42-8B09-E97900CEDFB1}" srcId="{5DC3FADB-F2D3-42CB-AE06-BD619559CDB2}" destId="{B10418DE-9709-4813-8ECE-18229701B432}" srcOrd="1" destOrd="0" parTransId="{DFBC4520-F504-4803-B523-D3A0B5020613}" sibTransId="{1EE5C1A6-1092-4835-B12F-7215AA996516}"/>
    <dgm:cxn modelId="{9646996B-110D-4BBF-BE97-6394138C628B}" srcId="{C7CE4952-1F4E-4FBB-8EB3-AE19C6832979}" destId="{5DC3FADB-F2D3-42CB-AE06-BD619559CDB2}" srcOrd="0" destOrd="0" parTransId="{22482A62-0773-4614-AB6C-102F697CF130}" sibTransId="{8A8370A1-6828-43E6-8592-4CC2AF73281C}"/>
    <dgm:cxn modelId="{24E237CB-59BE-467B-B14C-B735A9D13567}" type="presParOf" srcId="{BDFC1E9A-2F5A-4535-91A6-489E5261211C}" destId="{B345E4A6-5EB4-47B6-B4F4-B758AD305E9A}" srcOrd="0" destOrd="0" presId="urn:microsoft.com/office/officeart/2005/8/layout/vList6"/>
    <dgm:cxn modelId="{E06E0D81-1163-45EF-B605-75444EA3D5B9}" type="presParOf" srcId="{B345E4A6-5EB4-47B6-B4F4-B758AD305E9A}" destId="{6DFEAA70-E26F-4663-AB08-33450C4AB4B2}" srcOrd="0" destOrd="0" presId="urn:microsoft.com/office/officeart/2005/8/layout/vList6"/>
    <dgm:cxn modelId="{4AD52CA8-CE8B-4574-81F6-2683F4729187}" type="presParOf" srcId="{B345E4A6-5EB4-47B6-B4F4-B758AD305E9A}" destId="{64802C9A-A5D4-412E-BB05-05335019201E}" srcOrd="1" destOrd="0" presId="urn:microsoft.com/office/officeart/2005/8/layout/vList6"/>
    <dgm:cxn modelId="{EE80F348-64F4-44DA-A0AE-B58454288870}" type="presParOf" srcId="{BDFC1E9A-2F5A-4535-91A6-489E5261211C}" destId="{6D55E71A-564C-470B-BC9E-905CD30C2491}" srcOrd="1" destOrd="0" presId="urn:microsoft.com/office/officeart/2005/8/layout/vList6"/>
    <dgm:cxn modelId="{2197E031-CF17-46B6-8FAA-0EF70A36393D}" type="presParOf" srcId="{BDFC1E9A-2F5A-4535-91A6-489E5261211C}" destId="{5C7823F4-001C-439E-8D7F-D75AA8BEC919}" srcOrd="2" destOrd="0" presId="urn:microsoft.com/office/officeart/2005/8/layout/vList6"/>
    <dgm:cxn modelId="{61D1BE38-3C13-43DA-BBD0-9909ECCE9C93}" type="presParOf" srcId="{5C7823F4-001C-439E-8D7F-D75AA8BEC919}" destId="{BA8FEDCB-A699-46EA-80B7-9B0825E2B87B}" srcOrd="0" destOrd="0" presId="urn:microsoft.com/office/officeart/2005/8/layout/vList6"/>
    <dgm:cxn modelId="{8E9E4FFD-2688-412E-8FD7-0E22356DA62B}" type="presParOf" srcId="{5C7823F4-001C-439E-8D7F-D75AA8BEC919}" destId="{6DE4DE6E-F179-4E5E-9D0D-56A4AF7B748B}" srcOrd="1" destOrd="0" presId="urn:microsoft.com/office/officeart/2005/8/layout/vList6"/>
    <dgm:cxn modelId="{4DD6F44B-C1CA-4D3E-9A08-7716E8F7BC80}" type="presParOf" srcId="{BDFC1E9A-2F5A-4535-91A6-489E5261211C}" destId="{E700DDA0-D22A-4200-86D9-8A2BF24FFBF6}" srcOrd="3" destOrd="0" presId="urn:microsoft.com/office/officeart/2005/8/layout/vList6"/>
    <dgm:cxn modelId="{FD54C2BD-D9D4-487B-A42C-1B2ABB970591}" type="presParOf" srcId="{BDFC1E9A-2F5A-4535-91A6-489E5261211C}" destId="{9D0FB8A6-0C29-492D-A7E8-B5554111CBC6}" srcOrd="4" destOrd="0" presId="urn:microsoft.com/office/officeart/2005/8/layout/vList6"/>
    <dgm:cxn modelId="{F49C58F0-A1F6-4BBA-BF80-A2E4846FC7BC}" type="presParOf" srcId="{9D0FB8A6-0C29-492D-A7E8-B5554111CBC6}" destId="{E1D586C4-862E-4489-B26D-5DBF3DA86397}" srcOrd="0" destOrd="0" presId="urn:microsoft.com/office/officeart/2005/8/layout/vList6"/>
    <dgm:cxn modelId="{2275687C-84A3-4584-B235-1450F19F7245}" type="presParOf" srcId="{9D0FB8A6-0C29-492D-A7E8-B5554111CBC6}" destId="{0ABEF89E-788E-4554-AFE4-12AF9388140B}"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802C9A-A5D4-412E-BB05-05335019201E}">
      <dsp:nvSpPr>
        <dsp:cNvPr id="0" name=""/>
        <dsp:cNvSpPr/>
      </dsp:nvSpPr>
      <dsp:spPr>
        <a:xfrm>
          <a:off x="2942063" y="0"/>
          <a:ext cx="4413096" cy="106655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114300" lvl="1" indent="-114300" algn="l" defTabSz="533400">
            <a:lnSpc>
              <a:spcPct val="90000"/>
            </a:lnSpc>
            <a:spcBef>
              <a:spcPct val="0"/>
            </a:spcBef>
            <a:spcAft>
              <a:spcPct val="15000"/>
            </a:spcAft>
            <a:buChar char="••"/>
          </a:pPr>
          <a:r>
            <a:rPr lang="fr-FR" sz="1200" kern="1200" dirty="0" smtClean="0"/>
            <a:t> Parce qu’elle est porteuse de valeur</a:t>
          </a:r>
          <a:endParaRPr lang="fr-FR" sz="1200" kern="1200" dirty="0"/>
        </a:p>
        <a:p>
          <a:pPr marL="114300" lvl="1" indent="-114300" algn="l" defTabSz="533400">
            <a:lnSpc>
              <a:spcPct val="90000"/>
            </a:lnSpc>
            <a:spcBef>
              <a:spcPct val="0"/>
            </a:spcBef>
            <a:spcAft>
              <a:spcPct val="15000"/>
            </a:spcAft>
            <a:buChar char="••"/>
          </a:pPr>
          <a:r>
            <a:rPr lang="fr-FR" sz="1200" kern="1200" dirty="0" smtClean="0"/>
            <a:t> Pour se protéger d’une utilisation erronée ou malveillante</a:t>
          </a:r>
          <a:endParaRPr lang="fr-FR" sz="1200" kern="1200" dirty="0"/>
        </a:p>
      </dsp:txBody>
      <dsp:txXfrm>
        <a:off x="2942063" y="133319"/>
        <a:ext cx="4013138" cy="799917"/>
      </dsp:txXfrm>
    </dsp:sp>
    <dsp:sp modelId="{6DFEAA70-E26F-4663-AB08-33450C4AB4B2}">
      <dsp:nvSpPr>
        <dsp:cNvPr id="0" name=""/>
        <dsp:cNvSpPr/>
      </dsp:nvSpPr>
      <dsp:spPr>
        <a:xfrm>
          <a:off x="0" y="0"/>
          <a:ext cx="2942064" cy="10665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fr-FR" sz="1200" kern="1200" dirty="0" smtClean="0"/>
            <a:t>Pourquoi classifier l’information ?</a:t>
          </a:r>
          <a:endParaRPr lang="fr-FR" sz="1200" kern="1200" dirty="0"/>
        </a:p>
      </dsp:txBody>
      <dsp:txXfrm>
        <a:off x="52065" y="52065"/>
        <a:ext cx="2837934" cy="962425"/>
      </dsp:txXfrm>
    </dsp:sp>
    <dsp:sp modelId="{6DE4DE6E-F179-4E5E-9D0D-56A4AF7B748B}">
      <dsp:nvSpPr>
        <dsp:cNvPr id="0" name=""/>
        <dsp:cNvSpPr/>
      </dsp:nvSpPr>
      <dsp:spPr>
        <a:xfrm>
          <a:off x="2942063" y="1173210"/>
          <a:ext cx="4413096" cy="106655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114300" lvl="1" indent="-114300" algn="l" defTabSz="533400">
            <a:lnSpc>
              <a:spcPct val="90000"/>
            </a:lnSpc>
            <a:spcBef>
              <a:spcPct val="0"/>
            </a:spcBef>
            <a:spcAft>
              <a:spcPct val="15000"/>
            </a:spcAft>
            <a:buChar char="••"/>
          </a:pPr>
          <a:r>
            <a:rPr lang="fr-FR" sz="1200" kern="1200" dirty="0" smtClean="0"/>
            <a:t> pour répondre aux exigences légales</a:t>
          </a:r>
          <a:endParaRPr lang="fr-FR" sz="1200" kern="1200" dirty="0"/>
        </a:p>
        <a:p>
          <a:pPr marL="114300" lvl="1" indent="-114300" algn="l" defTabSz="533400">
            <a:lnSpc>
              <a:spcPct val="90000"/>
            </a:lnSpc>
            <a:spcBef>
              <a:spcPct val="0"/>
            </a:spcBef>
            <a:spcAft>
              <a:spcPct val="15000"/>
            </a:spcAft>
            <a:buChar char="••"/>
          </a:pPr>
          <a:r>
            <a:rPr lang="fr-FR" sz="1200" kern="1200" dirty="0" smtClean="0"/>
            <a:t> Parce qu’elles ont de la valeur pour celui qui les collecte</a:t>
          </a:r>
          <a:endParaRPr lang="fr-FR" sz="1200" kern="1200" dirty="0"/>
        </a:p>
        <a:p>
          <a:pPr marL="114300" lvl="1" indent="-114300" algn="l" defTabSz="533400">
            <a:lnSpc>
              <a:spcPct val="90000"/>
            </a:lnSpc>
            <a:spcBef>
              <a:spcPct val="0"/>
            </a:spcBef>
            <a:spcAft>
              <a:spcPct val="15000"/>
            </a:spcAft>
            <a:buChar char="••"/>
          </a:pPr>
          <a:r>
            <a:rPr lang="fr-FR" sz="1200" kern="1200" dirty="0" smtClean="0"/>
            <a:t> pour garantir une utilisation pertinente et adaptée</a:t>
          </a:r>
          <a:endParaRPr lang="fr-FR" sz="1200" kern="1200" dirty="0"/>
        </a:p>
        <a:p>
          <a:pPr marL="114300" lvl="1" indent="-114300" algn="l" defTabSz="533400">
            <a:lnSpc>
              <a:spcPct val="90000"/>
            </a:lnSpc>
            <a:spcBef>
              <a:spcPct val="0"/>
            </a:spcBef>
            <a:spcAft>
              <a:spcPct val="15000"/>
            </a:spcAft>
            <a:buChar char="••"/>
          </a:pPr>
          <a:r>
            <a:rPr lang="fr-FR" sz="1200" kern="1200" dirty="0" smtClean="0"/>
            <a:t> Pour gérer l’échéance de destruction</a:t>
          </a:r>
          <a:endParaRPr lang="fr-FR" sz="1200" kern="1200" dirty="0"/>
        </a:p>
      </dsp:txBody>
      <dsp:txXfrm>
        <a:off x="2942063" y="1306529"/>
        <a:ext cx="4013138" cy="799917"/>
      </dsp:txXfrm>
    </dsp:sp>
    <dsp:sp modelId="{BA8FEDCB-A699-46EA-80B7-9B0825E2B87B}">
      <dsp:nvSpPr>
        <dsp:cNvPr id="0" name=""/>
        <dsp:cNvSpPr/>
      </dsp:nvSpPr>
      <dsp:spPr>
        <a:xfrm>
          <a:off x="0" y="1173210"/>
          <a:ext cx="2942064" cy="10665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fr-FR" sz="1200" kern="1200" dirty="0" smtClean="0"/>
            <a:t>Pourquoi gérer les données personnelles ?</a:t>
          </a:r>
          <a:endParaRPr lang="fr-FR" sz="1200" kern="1200" dirty="0"/>
        </a:p>
      </dsp:txBody>
      <dsp:txXfrm>
        <a:off x="52065" y="1225275"/>
        <a:ext cx="2837934" cy="962425"/>
      </dsp:txXfrm>
    </dsp:sp>
    <dsp:sp modelId="{0ABEF89E-788E-4554-AFE4-12AF9388140B}">
      <dsp:nvSpPr>
        <dsp:cNvPr id="0" name=""/>
        <dsp:cNvSpPr/>
      </dsp:nvSpPr>
      <dsp:spPr>
        <a:xfrm>
          <a:off x="2942063" y="2346421"/>
          <a:ext cx="4413096" cy="106655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fr-FR" sz="1200" kern="1200" dirty="0" smtClean="0"/>
            <a:t> Parce qu’ils ont de la valeur : documents engageants et/ou de savoir et savoir-faire</a:t>
          </a:r>
          <a:endParaRPr lang="fr-FR" sz="1200" kern="1200" dirty="0"/>
        </a:p>
        <a:p>
          <a:pPr marL="114300" lvl="1" indent="-114300" algn="l" defTabSz="533400">
            <a:lnSpc>
              <a:spcPct val="90000"/>
            </a:lnSpc>
            <a:spcBef>
              <a:spcPct val="0"/>
            </a:spcBef>
            <a:spcAft>
              <a:spcPct val="15000"/>
            </a:spcAft>
            <a:buChar char="••"/>
          </a:pPr>
          <a:r>
            <a:rPr lang="fr-FR" sz="1200" kern="1200" dirty="0" smtClean="0"/>
            <a:t> pour répondre aux exigences légales</a:t>
          </a:r>
          <a:endParaRPr lang="fr-FR" sz="1200" kern="1200" dirty="0"/>
        </a:p>
        <a:p>
          <a:pPr marL="114300" lvl="1" indent="-114300" algn="l" defTabSz="533400">
            <a:lnSpc>
              <a:spcPct val="90000"/>
            </a:lnSpc>
            <a:spcBef>
              <a:spcPct val="0"/>
            </a:spcBef>
            <a:spcAft>
              <a:spcPct val="15000"/>
            </a:spcAft>
            <a:buChar char="••"/>
          </a:pPr>
          <a:r>
            <a:rPr lang="fr-FR" sz="1200" kern="1200" dirty="0" smtClean="0"/>
            <a:t> parce qu’ils ont une durée de conservation </a:t>
          </a:r>
          <a:endParaRPr lang="fr-FR" sz="1200" kern="1200" dirty="0"/>
        </a:p>
      </dsp:txBody>
      <dsp:txXfrm>
        <a:off x="2942063" y="2479740"/>
        <a:ext cx="4013138" cy="799917"/>
      </dsp:txXfrm>
    </dsp:sp>
    <dsp:sp modelId="{E1D586C4-862E-4489-B26D-5DBF3DA86397}">
      <dsp:nvSpPr>
        <dsp:cNvPr id="0" name=""/>
        <dsp:cNvSpPr/>
      </dsp:nvSpPr>
      <dsp:spPr>
        <a:xfrm>
          <a:off x="0" y="2346421"/>
          <a:ext cx="2942064" cy="10665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fr-FR" sz="1200" kern="1200" dirty="0" smtClean="0"/>
            <a:t>Pourquoi gérer les documents et données de l’entreprise ?</a:t>
          </a:r>
          <a:endParaRPr lang="fr-FR" sz="1200" kern="1200" dirty="0"/>
        </a:p>
      </dsp:txBody>
      <dsp:txXfrm>
        <a:off x="52065" y="2398486"/>
        <a:ext cx="2837934" cy="962425"/>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4283" cy="495300"/>
          </a:xfrm>
          <a:prstGeom prst="rect">
            <a:avLst/>
          </a:prstGeom>
        </p:spPr>
        <p:txBody>
          <a:bodyPr vert="horz" lIns="91303" tIns="45651" rIns="91303" bIns="45651" rtlCol="0"/>
          <a:lstStyle>
            <a:lvl1pPr algn="l">
              <a:defRPr sz="1200"/>
            </a:lvl1pPr>
          </a:lstStyle>
          <a:p>
            <a:endParaRPr lang="fr-FR"/>
          </a:p>
        </p:txBody>
      </p:sp>
      <p:sp>
        <p:nvSpPr>
          <p:cNvPr id="3" name="Espace réservé de la date 2"/>
          <p:cNvSpPr>
            <a:spLocks noGrp="1"/>
          </p:cNvSpPr>
          <p:nvPr>
            <p:ph type="dt" sz="quarter" idx="1"/>
          </p:nvPr>
        </p:nvSpPr>
        <p:spPr>
          <a:xfrm>
            <a:off x="3848645" y="0"/>
            <a:ext cx="2944283" cy="495300"/>
          </a:xfrm>
          <a:prstGeom prst="rect">
            <a:avLst/>
          </a:prstGeom>
        </p:spPr>
        <p:txBody>
          <a:bodyPr vert="horz" lIns="91303" tIns="45651" rIns="91303" bIns="45651" rtlCol="0"/>
          <a:lstStyle>
            <a:lvl1pPr algn="r">
              <a:defRPr sz="1200"/>
            </a:lvl1pPr>
          </a:lstStyle>
          <a:p>
            <a:fld id="{14C4983F-4EC6-4B8E-8ED4-DAFAE46032ED}" type="datetimeFigureOut">
              <a:rPr lang="fr-FR" smtClean="0"/>
              <a:pPr/>
              <a:t>19/05/2017</a:t>
            </a:fld>
            <a:endParaRPr lang="fr-FR"/>
          </a:p>
        </p:txBody>
      </p:sp>
      <p:sp>
        <p:nvSpPr>
          <p:cNvPr id="5" name="Espace réservé du numéro de diapositive 4"/>
          <p:cNvSpPr>
            <a:spLocks noGrp="1"/>
          </p:cNvSpPr>
          <p:nvPr>
            <p:ph type="sldNum" sz="quarter" idx="3"/>
          </p:nvPr>
        </p:nvSpPr>
        <p:spPr>
          <a:xfrm>
            <a:off x="3848645" y="9408981"/>
            <a:ext cx="2944283" cy="495300"/>
          </a:xfrm>
          <a:prstGeom prst="rect">
            <a:avLst/>
          </a:prstGeom>
        </p:spPr>
        <p:txBody>
          <a:bodyPr vert="horz" lIns="91303" tIns="45651" rIns="91303" bIns="45651" rtlCol="0" anchor="b"/>
          <a:lstStyle>
            <a:lvl1pPr algn="r">
              <a:defRPr sz="1200"/>
            </a:lvl1pPr>
          </a:lstStyle>
          <a:p>
            <a:fld id="{906D30AD-5E41-4690-B519-ED7CE996B425}" type="slidenum">
              <a:rPr lang="fr-FR" smtClean="0"/>
              <a:pPr/>
              <a:t>‹N°›</a:t>
            </a:fld>
            <a:endParaRPr lang="fr-FR"/>
          </a:p>
        </p:txBody>
      </p:sp>
      <p:sp>
        <p:nvSpPr>
          <p:cNvPr id="6" name="Espace réservé du pied de page 5"/>
          <p:cNvSpPr>
            <a:spLocks noGrp="1"/>
          </p:cNvSpPr>
          <p:nvPr>
            <p:ph type="ftr" sz="quarter" idx="2"/>
          </p:nvPr>
        </p:nvSpPr>
        <p:spPr>
          <a:xfrm>
            <a:off x="1" y="9408981"/>
            <a:ext cx="2944283" cy="495300"/>
          </a:xfrm>
          <a:prstGeom prst="rect">
            <a:avLst/>
          </a:prstGeom>
        </p:spPr>
        <p:txBody>
          <a:bodyPr vert="horz" lIns="91303" tIns="45651" rIns="91303" bIns="45651" rtlCol="0" anchor="b"/>
          <a:lstStyle>
            <a:lvl1pPr algn="l">
              <a:defRPr sz="1200"/>
            </a:lvl1pPr>
          </a:lstStyle>
          <a:p>
            <a:endParaRPr lang="fr-FR"/>
          </a:p>
        </p:txBody>
      </p:sp>
    </p:spTree>
    <p:extLst>
      <p:ext uri="{BB962C8B-B14F-4D97-AF65-F5344CB8AC3E}">
        <p14:creationId xmlns:p14="http://schemas.microsoft.com/office/powerpoint/2010/main" val="2728917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4283" cy="497021"/>
          </a:xfrm>
          <a:prstGeom prst="rect">
            <a:avLst/>
          </a:prstGeom>
        </p:spPr>
        <p:txBody>
          <a:bodyPr vert="horz" lIns="91303" tIns="45651" rIns="91303" bIns="45651" rtlCol="0"/>
          <a:lstStyle>
            <a:lvl1pPr algn="l">
              <a:defRPr sz="1200"/>
            </a:lvl1pPr>
          </a:lstStyle>
          <a:p>
            <a:endParaRPr lang="fr-FR"/>
          </a:p>
        </p:txBody>
      </p:sp>
      <p:sp>
        <p:nvSpPr>
          <p:cNvPr id="3" name="Espace réservé de la date 2"/>
          <p:cNvSpPr>
            <a:spLocks noGrp="1"/>
          </p:cNvSpPr>
          <p:nvPr>
            <p:ph type="dt" idx="1"/>
          </p:nvPr>
        </p:nvSpPr>
        <p:spPr>
          <a:xfrm>
            <a:off x="3848645" y="0"/>
            <a:ext cx="2944283" cy="497021"/>
          </a:xfrm>
          <a:prstGeom prst="rect">
            <a:avLst/>
          </a:prstGeom>
        </p:spPr>
        <p:txBody>
          <a:bodyPr vert="horz" lIns="91303" tIns="45651" rIns="91303" bIns="45651" rtlCol="0"/>
          <a:lstStyle>
            <a:lvl1pPr algn="r">
              <a:defRPr sz="1200"/>
            </a:lvl1pPr>
          </a:lstStyle>
          <a:p>
            <a:fld id="{30F812E0-94EC-4F6C-90CD-B7F3BECF1844}" type="datetimeFigureOut">
              <a:rPr lang="fr-FR" smtClean="0"/>
              <a:pPr/>
              <a:t>19/05/2017</a:t>
            </a:fld>
            <a:endParaRPr lang="fr-FR"/>
          </a:p>
        </p:txBody>
      </p:sp>
      <p:sp>
        <p:nvSpPr>
          <p:cNvPr id="4" name="Espace réservé de l'image des diapositives 3"/>
          <p:cNvSpPr>
            <a:spLocks noGrp="1" noRot="1" noChangeAspect="1"/>
          </p:cNvSpPr>
          <p:nvPr>
            <p:ph type="sldImg" idx="2"/>
          </p:nvPr>
        </p:nvSpPr>
        <p:spPr>
          <a:xfrm>
            <a:off x="1168400" y="1238250"/>
            <a:ext cx="4457700" cy="3343275"/>
          </a:xfrm>
          <a:prstGeom prst="rect">
            <a:avLst/>
          </a:prstGeom>
          <a:noFill/>
          <a:ln w="12700">
            <a:solidFill>
              <a:prstClr val="black"/>
            </a:solidFill>
          </a:ln>
        </p:spPr>
        <p:txBody>
          <a:bodyPr vert="horz" lIns="91303" tIns="45651" rIns="91303" bIns="45651" rtlCol="0" anchor="ctr"/>
          <a:lstStyle/>
          <a:p>
            <a:endParaRPr lang="fr-FR"/>
          </a:p>
        </p:txBody>
      </p:sp>
      <p:sp>
        <p:nvSpPr>
          <p:cNvPr id="5" name="Espace réservé des commentaires 4"/>
          <p:cNvSpPr>
            <a:spLocks noGrp="1"/>
          </p:cNvSpPr>
          <p:nvPr>
            <p:ph type="body" sz="quarter" idx="3"/>
          </p:nvPr>
        </p:nvSpPr>
        <p:spPr>
          <a:xfrm>
            <a:off x="679450" y="4767262"/>
            <a:ext cx="5435600" cy="3900488"/>
          </a:xfrm>
          <a:prstGeom prst="rect">
            <a:avLst/>
          </a:prstGeom>
        </p:spPr>
        <p:txBody>
          <a:bodyPr vert="horz" lIns="91303" tIns="45651" rIns="91303" bIns="45651"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408982"/>
            <a:ext cx="2944283" cy="497020"/>
          </a:xfrm>
          <a:prstGeom prst="rect">
            <a:avLst/>
          </a:prstGeom>
        </p:spPr>
        <p:txBody>
          <a:bodyPr vert="horz" lIns="91303" tIns="45651" rIns="91303" bIns="45651"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8645" y="9408982"/>
            <a:ext cx="2944283" cy="497020"/>
          </a:xfrm>
          <a:prstGeom prst="rect">
            <a:avLst/>
          </a:prstGeom>
        </p:spPr>
        <p:txBody>
          <a:bodyPr vert="horz" lIns="91303" tIns="45651" rIns="91303" bIns="45651" rtlCol="0" anchor="b"/>
          <a:lstStyle>
            <a:lvl1pPr algn="r">
              <a:defRPr sz="1200"/>
            </a:lvl1pPr>
          </a:lstStyle>
          <a:p>
            <a:fld id="{C70EB80D-65FE-4B61-8255-E0BAB71FCFAF}" type="slidenum">
              <a:rPr lang="fr-FR" smtClean="0"/>
              <a:pPr/>
              <a:t>‹N°›</a:t>
            </a:fld>
            <a:endParaRPr lang="fr-FR"/>
          </a:p>
        </p:txBody>
      </p:sp>
    </p:spTree>
    <p:extLst>
      <p:ext uri="{BB962C8B-B14F-4D97-AF65-F5344CB8AC3E}">
        <p14:creationId xmlns:p14="http://schemas.microsoft.com/office/powerpoint/2010/main" val="3411876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70EB80D-65FE-4B61-8255-E0BAB71FCFAF}" type="slidenum">
              <a:rPr lang="fr-FR" smtClean="0"/>
              <a:pPr/>
              <a:t>2</a:t>
            </a:fld>
            <a:endParaRPr lang="fr-FR"/>
          </a:p>
        </p:txBody>
      </p:sp>
    </p:spTree>
    <p:extLst>
      <p:ext uri="{BB962C8B-B14F-4D97-AF65-F5344CB8AC3E}">
        <p14:creationId xmlns:p14="http://schemas.microsoft.com/office/powerpoint/2010/main" val="16970265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6" name="Espace réservé du numéro de diapositive 5"/>
          <p:cNvSpPr>
            <a:spLocks noGrp="1"/>
          </p:cNvSpPr>
          <p:nvPr>
            <p:ph type="sldNum" sz="quarter" idx="12"/>
          </p:nvPr>
        </p:nvSpPr>
        <p:spPr/>
        <p:txBody>
          <a:bodyPr/>
          <a:lstStyle/>
          <a:p>
            <a:fld id="{FCE514DE-E9F9-4E23-84E5-45B810FC164B}" type="slidenum">
              <a:rPr lang="fr-FR" smtClean="0"/>
              <a:pPr/>
              <a:t>‹N°›</a:t>
            </a:fld>
            <a:endParaRPr lang="fr-F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49" y="6246304"/>
            <a:ext cx="661851" cy="585216"/>
          </a:xfrm>
          <a:prstGeom prst="rect">
            <a:avLst/>
          </a:prstGeom>
        </p:spPr>
      </p:pic>
      <p:sp>
        <p:nvSpPr>
          <p:cNvPr id="9" name="Espace réservé du pied de page 4"/>
          <p:cNvSpPr>
            <a:spLocks noGrp="1"/>
          </p:cNvSpPr>
          <p:nvPr>
            <p:ph type="ftr" sz="quarter" idx="11"/>
          </p:nvPr>
        </p:nvSpPr>
        <p:spPr>
          <a:xfrm>
            <a:off x="1104729" y="6296830"/>
            <a:ext cx="7067128" cy="484163"/>
          </a:xfrm>
          <a:prstGeom prst="rect">
            <a:avLst/>
          </a:prstGeom>
        </p:spPr>
        <p:txBody>
          <a:bodyPr/>
          <a:lstStyle/>
          <a:p>
            <a:pPr algn="ctr"/>
            <a:r>
              <a:rPr lang="fr-FR" sz="1100" dirty="0">
                <a:solidFill>
                  <a:prstClr val="black"/>
                </a:solidFill>
              </a:rPr>
              <a:t>CR2PA - </a:t>
            </a:r>
            <a:r>
              <a:rPr lang="fr-FR" sz="1100" dirty="0" smtClean="0">
                <a:solidFill>
                  <a:prstClr val="black"/>
                </a:solidFill>
              </a:rPr>
              <a:t>Atelier </a:t>
            </a:r>
            <a:r>
              <a:rPr lang="fr-FR" sz="1100" dirty="0" smtClean="0">
                <a:solidFill>
                  <a:srgbClr val="FF0000"/>
                </a:solidFill>
              </a:rPr>
              <a:t>N°17-18 avril 2017_Loreal</a:t>
            </a:r>
            <a:r>
              <a:rPr lang="fr-FR" sz="1100" dirty="0" smtClean="0">
                <a:solidFill>
                  <a:prstClr val="black"/>
                </a:solidFill>
              </a:rPr>
              <a:t>  Aurélien Conraux – Eunsu </a:t>
            </a:r>
            <a:r>
              <a:rPr lang="fr-FR" sz="1100" dirty="0" err="1" smtClean="0">
                <a:solidFill>
                  <a:prstClr val="black"/>
                </a:solidFill>
              </a:rPr>
              <a:t>Ahn</a:t>
            </a:r>
            <a:endParaRPr lang="fr-FR" sz="1100" dirty="0" smtClean="0">
              <a:solidFill>
                <a:prstClr val="black"/>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CE514DE-E9F9-4E23-84E5-45B810FC164B}" type="slidenum">
              <a:rPr lang="fr-FR" smtClean="0"/>
              <a:pPr/>
              <a:t>‹N°›</a:t>
            </a:fld>
            <a:endParaRPr lang="fr-FR"/>
          </a:p>
        </p:txBody>
      </p:sp>
      <p:sp>
        <p:nvSpPr>
          <p:cNvPr id="8" name="Espace réservé du pied de page 4"/>
          <p:cNvSpPr txBox="1">
            <a:spLocks/>
          </p:cNvSpPr>
          <p:nvPr userDrawn="1"/>
        </p:nvSpPr>
        <p:spPr>
          <a:xfrm>
            <a:off x="3275856" y="630932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chemeClr val="tx1">
                    <a:tint val="75000"/>
                  </a:schemeClr>
                </a:solidFill>
                <a:effectLst/>
                <a:uLnTx/>
                <a:uFillTx/>
                <a:latin typeface="+mn-lt"/>
                <a:ea typeface="+mn-ea"/>
                <a:cs typeface="+mn-cs"/>
              </a:rPr>
              <a:t>CR2PA - Atelier N°8, 17 novembre 2015, </a:t>
            </a:r>
            <a:endParaRPr kumimoji="0" lang="fr-FR"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a:xfrm>
            <a:off x="2771800" y="6356350"/>
            <a:ext cx="4104456" cy="365125"/>
          </a:xfrm>
          <a:prstGeom prst="rect">
            <a:avLst/>
          </a:prstGeom>
        </p:spPr>
        <p:txBody>
          <a:bodyPr/>
          <a:lstStyle/>
          <a:p>
            <a:r>
              <a:rPr lang="fr-FR"/>
              <a:t>CR2PA - Atelier N°8 -10 déc 2015_RTE       Bernard Ouillon, Yves Sarrazin</a:t>
            </a:r>
            <a:endParaRPr lang="fr-FR" dirty="0"/>
          </a:p>
        </p:txBody>
      </p:sp>
      <p:sp>
        <p:nvSpPr>
          <p:cNvPr id="6" name="Espace réservé du numéro de diapositive 5"/>
          <p:cNvSpPr>
            <a:spLocks noGrp="1"/>
          </p:cNvSpPr>
          <p:nvPr>
            <p:ph type="sldNum" sz="quarter" idx="12"/>
          </p:nvPr>
        </p:nvSpPr>
        <p:spPr/>
        <p:txBody>
          <a:bodyPr/>
          <a:lstStyle/>
          <a:p>
            <a:fld id="{FCE514DE-E9F9-4E23-84E5-45B810FC164B}"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u vertical">
    <p:spTree>
      <p:nvGrpSpPr>
        <p:cNvPr id="1" name=""/>
        <p:cNvGrpSpPr/>
        <p:nvPr/>
      </p:nvGrpSpPr>
      <p:grpSpPr>
        <a:xfrm>
          <a:off x="0" y="0"/>
          <a:ext cx="0" cy="0"/>
          <a:chOff x="0" y="0"/>
          <a:chExt cx="0" cy="0"/>
        </a:xfrm>
      </p:grpSpPr>
      <p:sp>
        <p:nvSpPr>
          <p:cNvPr id="9" name="Espace réservé du texte 8"/>
          <p:cNvSpPr>
            <a:spLocks noGrp="1"/>
          </p:cNvSpPr>
          <p:nvPr>
            <p:ph type="body" sz="quarter" idx="10"/>
          </p:nvPr>
        </p:nvSpPr>
        <p:spPr>
          <a:xfrm>
            <a:off x="188111" y="692696"/>
            <a:ext cx="8830031" cy="432235"/>
          </a:xfrm>
        </p:spPr>
        <p:txBody>
          <a:bodyPr>
            <a:noAutofit/>
          </a:bodyPr>
          <a:lstStyle>
            <a:lvl1pPr algn="r">
              <a:defRPr sz="3200" b="0" i="1" cap="all" baseline="0">
                <a:solidFill>
                  <a:schemeClr val="tx1"/>
                </a:solidFill>
              </a:defRPr>
            </a:lvl1pPr>
          </a:lstStyle>
          <a:p>
            <a:pPr lvl="0"/>
            <a:r>
              <a:rPr lang="fr-FR" dirty="0" smtClean="0"/>
              <a:t>Modifiez les styles du texte du masque</a:t>
            </a:r>
          </a:p>
        </p:txBody>
      </p:sp>
      <p:sp>
        <p:nvSpPr>
          <p:cNvPr id="2" name="Titre 1"/>
          <p:cNvSpPr>
            <a:spLocks noGrp="1"/>
          </p:cNvSpPr>
          <p:nvPr>
            <p:ph type="title"/>
          </p:nvPr>
        </p:nvSpPr>
        <p:spPr>
          <a:xfrm>
            <a:off x="179512" y="413792"/>
            <a:ext cx="8856984" cy="447972"/>
          </a:xfrm>
        </p:spPr>
        <p:txBody>
          <a:bodyPr anchor="b"/>
          <a:lstStyle>
            <a:lvl1pPr algn="r">
              <a:lnSpc>
                <a:spcPts val="3000"/>
              </a:lnSpc>
              <a:defRPr i="1">
                <a:solidFill>
                  <a:srgbClr val="F30073"/>
                </a:solidFill>
              </a:defRPr>
            </a:lvl1pPr>
          </a:lstStyle>
          <a:p>
            <a:r>
              <a:rPr lang="fr-FR" smtClean="0"/>
              <a:t>Modifiez le style du titre</a:t>
            </a:r>
            <a:endParaRPr lang="fr-FR" dirty="0"/>
          </a:p>
        </p:txBody>
      </p:sp>
      <p:sp>
        <p:nvSpPr>
          <p:cNvPr id="3" name="Espace réservé du contenu 2"/>
          <p:cNvSpPr>
            <a:spLocks noGrp="1"/>
          </p:cNvSpPr>
          <p:nvPr>
            <p:ph idx="1"/>
          </p:nvPr>
        </p:nvSpPr>
        <p:spPr>
          <a:xfrm>
            <a:off x="421528" y="1412602"/>
            <a:ext cx="8300944" cy="4032796"/>
          </a:xfrm>
        </p:spPr>
        <p:txBody>
          <a:bodyPr/>
          <a:lstStyle>
            <a:lvl1pPr>
              <a:defRPr b="0">
                <a:solidFill>
                  <a:srgbClr val="BD964B"/>
                </a:solidFill>
                <a:latin typeface="Arial" pitchFamily="34" charset="0"/>
                <a:cs typeface="Arial" pitchFamily="34" charset="0"/>
              </a:defRPr>
            </a:lvl1pPr>
            <a:lvl2pPr>
              <a:lnSpc>
                <a:spcPts val="1700"/>
              </a:lnSpc>
              <a:spcBef>
                <a:spcPts val="0"/>
              </a:spcBef>
              <a:defRPr sz="1600" baseline="0">
                <a:solidFill>
                  <a:schemeClr val="tx1"/>
                </a:solidFill>
                <a:latin typeface="Times New Roman" pitchFamily="18" charset="0"/>
                <a:cs typeface="Times New Roman" pitchFamily="18" charset="0"/>
              </a:defRPr>
            </a:lvl2pPr>
            <a:lvl3pPr marL="285750" indent="-285750">
              <a:lnSpc>
                <a:spcPts val="1700"/>
              </a:lnSpc>
              <a:spcBef>
                <a:spcPts val="0"/>
              </a:spcBef>
              <a:buFont typeface="Arial" panose="020B0604020202020204" pitchFamily="34" charset="0"/>
              <a:buChar char="•"/>
              <a:defRPr sz="1600" baseline="0">
                <a:solidFill>
                  <a:schemeClr val="tx1"/>
                </a:solidFill>
                <a:latin typeface="Times New Roman" pitchFamily="18" charset="0"/>
                <a:cs typeface="Times New Roman" pitchFamily="18" charset="0"/>
              </a:defRPr>
            </a:lvl3pPr>
            <a:lvl4pPr>
              <a:lnSpc>
                <a:spcPts val="1700"/>
              </a:lnSpc>
              <a:spcBef>
                <a:spcPts val="0"/>
              </a:spcBef>
              <a:defRPr sz="1600">
                <a:solidFill>
                  <a:schemeClr val="tx1"/>
                </a:solidFill>
                <a:latin typeface="Times New Roman" pitchFamily="18" charset="0"/>
                <a:cs typeface="Times New Roman" pitchFamily="18" charset="0"/>
              </a:defRPr>
            </a:lvl4pPr>
            <a:lvl5pPr>
              <a:lnSpc>
                <a:spcPts val="1700"/>
              </a:lnSpc>
              <a:spcBef>
                <a:spcPts val="0"/>
              </a:spcBef>
              <a:defRPr sz="1600">
                <a:solidFill>
                  <a:schemeClr val="tx1"/>
                </a:solidFill>
                <a:latin typeface="Times New Roman" pitchFamily="18" charset="0"/>
                <a:cs typeface="Times New Roman" pitchFamily="18" charset="0"/>
              </a:defRPr>
            </a:lvl5pPr>
            <a:lvl6pPr marL="441325" indent="-228600">
              <a:defRPr/>
            </a:lvl6pPr>
          </a:lstStyle>
          <a:p>
            <a:pPr lvl="0"/>
            <a:r>
              <a:rPr lang="fr-FR" dirty="0" smtClean="0"/>
              <a:t>Modifiez les styles du texte du masque</a:t>
            </a:r>
          </a:p>
          <a:p>
            <a:pPr lvl="2"/>
            <a:r>
              <a:rPr lang="fr-FR" dirty="0" smtClean="0"/>
              <a:t>Deuxième niveau</a:t>
            </a:r>
          </a:p>
          <a:p>
            <a:pPr lvl="2"/>
            <a:endParaRPr lang="fr-FR" dirty="0" smtClean="0"/>
          </a:p>
          <a:p>
            <a:pPr lvl="5"/>
            <a:r>
              <a:rPr lang="fr-FR" dirty="0" smtClean="0"/>
              <a:t>Troisième niveau</a:t>
            </a:r>
          </a:p>
          <a:p>
            <a:pPr lvl="2"/>
            <a:endParaRPr lang="fr-FR" dirty="0" smtClean="0"/>
          </a:p>
          <a:p>
            <a:pPr lvl="2"/>
            <a:r>
              <a:rPr lang="fr-FR" dirty="0" smtClean="0"/>
              <a:t>Quatrième niveau</a:t>
            </a:r>
          </a:p>
          <a:p>
            <a:pPr lvl="2"/>
            <a:r>
              <a:rPr lang="fr-FR" dirty="0" smtClean="0"/>
              <a:t>Cinquième Niveau</a:t>
            </a:r>
          </a:p>
        </p:txBody>
      </p:sp>
      <p:sp>
        <p:nvSpPr>
          <p:cNvPr id="5" name="Espace réservé du numéro de diapositive 15"/>
          <p:cNvSpPr>
            <a:spLocks noGrp="1"/>
          </p:cNvSpPr>
          <p:nvPr>
            <p:ph type="sldNum" sz="quarter" idx="4"/>
          </p:nvPr>
        </p:nvSpPr>
        <p:spPr>
          <a:xfrm>
            <a:off x="-1666056" y="0"/>
            <a:ext cx="2133600" cy="365125"/>
          </a:xfrm>
          <a:prstGeom prst="rect">
            <a:avLst/>
          </a:prstGeom>
        </p:spPr>
        <p:txBody>
          <a:bodyPr vert="horz" lIns="91440" tIns="45720" rIns="91440" bIns="45720" rtlCol="0" anchor="ctr"/>
          <a:lstStyle>
            <a:lvl1pPr algn="r">
              <a:defRPr sz="900">
                <a:solidFill>
                  <a:schemeClr val="tx1"/>
                </a:solidFill>
                <a:latin typeface="Arial" pitchFamily="34" charset="0"/>
                <a:cs typeface="Arial" pitchFamily="34" charset="0"/>
              </a:defRPr>
            </a:lvl1pPr>
          </a:lstStyle>
          <a:p>
            <a:fld id="{A8B93540-42ED-4A67-993E-ABE5E834A3C2}" type="slidenum">
              <a:rPr lang="en-US" smtClean="0"/>
              <a:pPr/>
              <a:t>‹N°›</a:t>
            </a:fld>
            <a:endParaRPr lang="en-US"/>
          </a:p>
        </p:txBody>
      </p:sp>
    </p:spTree>
    <p:extLst>
      <p:ext uri="{BB962C8B-B14F-4D97-AF65-F5344CB8AC3E}">
        <p14:creationId xmlns:p14="http://schemas.microsoft.com/office/powerpoint/2010/main" val="195429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uverture 1">
    <p:spTree>
      <p:nvGrpSpPr>
        <p:cNvPr id="1" name=""/>
        <p:cNvGrpSpPr/>
        <p:nvPr/>
      </p:nvGrpSpPr>
      <p:grpSpPr>
        <a:xfrm>
          <a:off x="0" y="0"/>
          <a:ext cx="0" cy="0"/>
          <a:chOff x="0" y="0"/>
          <a:chExt cx="0" cy="0"/>
        </a:xfrm>
      </p:grpSpPr>
      <p:grpSp>
        <p:nvGrpSpPr>
          <p:cNvPr id="3" name="Groupe 10"/>
          <p:cNvGrpSpPr>
            <a:grpSpLocks/>
          </p:cNvGrpSpPr>
          <p:nvPr userDrawn="1"/>
        </p:nvGrpSpPr>
        <p:grpSpPr bwMode="auto">
          <a:xfrm>
            <a:off x="0" y="836613"/>
            <a:ext cx="9144000" cy="3887787"/>
            <a:chOff x="0" y="836613"/>
            <a:chExt cx="9144000" cy="3887787"/>
          </a:xfrm>
        </p:grpSpPr>
        <p:pic>
          <p:nvPicPr>
            <p:cNvPr id="4" name="Picture 3" descr="Frise2"/>
            <p:cNvPicPr>
              <a:picLocks noChangeAspect="1" noChangeArrowheads="1"/>
            </p:cNvPicPr>
            <p:nvPr/>
          </p:nvPicPr>
          <p:blipFill>
            <a:blip r:embed="rId2" cstate="print">
              <a:extLst>
                <a:ext uri="{28A0092B-C50C-407E-A947-70E740481C1C}">
                  <a14:useLocalDpi xmlns:a14="http://schemas.microsoft.com/office/drawing/2010/main" val="0"/>
                </a:ext>
              </a:extLst>
            </a:blip>
            <a:srcRect t="12199" b="31111"/>
            <a:stretch>
              <a:fillRect/>
            </a:stretch>
          </p:blipFill>
          <p:spPr bwMode="gray">
            <a:xfrm>
              <a:off x="0" y="836613"/>
              <a:ext cx="9144000"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p:cNvSpPr>
              <a:spLocks/>
            </p:cNvSpPr>
            <p:nvPr/>
          </p:nvSpPr>
          <p:spPr bwMode="gray">
            <a:xfrm>
              <a:off x="0" y="855663"/>
              <a:ext cx="8272463" cy="1373187"/>
            </a:xfrm>
            <a:custGeom>
              <a:avLst/>
              <a:gdLst>
                <a:gd name="T0" fmla="*/ 2147483647 w 1285"/>
                <a:gd name="T1" fmla="*/ 0 h 213"/>
                <a:gd name="T2" fmla="*/ 0 w 1285"/>
                <a:gd name="T3" fmla="*/ 0 h 213"/>
                <a:gd name="T4" fmla="*/ 0 w 1285"/>
                <a:gd name="T5" fmla="*/ 2147483647 h 213"/>
                <a:gd name="T6" fmla="*/ 2147483647 w 1285"/>
                <a:gd name="T7" fmla="*/ 2147483647 h 213"/>
                <a:gd name="T8" fmla="*/ 2147483647 w 1285"/>
                <a:gd name="T9" fmla="*/ 2147483647 h 213"/>
                <a:gd name="T10" fmla="*/ 2147483647 w 1285"/>
                <a:gd name="T11" fmla="*/ 2147483647 h 213"/>
                <a:gd name="T12" fmla="*/ 2147483647 w 1285"/>
                <a:gd name="T13" fmla="*/ 0 h 2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85" h="213">
                  <a:moveTo>
                    <a:pt x="1285" y="0"/>
                  </a:moveTo>
                  <a:cubicBezTo>
                    <a:pt x="0" y="0"/>
                    <a:pt x="0" y="0"/>
                    <a:pt x="0" y="0"/>
                  </a:cubicBezTo>
                  <a:cubicBezTo>
                    <a:pt x="0" y="213"/>
                    <a:pt x="0" y="213"/>
                    <a:pt x="0" y="213"/>
                  </a:cubicBezTo>
                  <a:cubicBezTo>
                    <a:pt x="1199" y="213"/>
                    <a:pt x="1199" y="213"/>
                    <a:pt x="1199" y="213"/>
                  </a:cubicBezTo>
                  <a:cubicBezTo>
                    <a:pt x="1214" y="213"/>
                    <a:pt x="1227" y="211"/>
                    <a:pt x="1238" y="207"/>
                  </a:cubicBezTo>
                  <a:cubicBezTo>
                    <a:pt x="1268" y="196"/>
                    <a:pt x="1285" y="171"/>
                    <a:pt x="1285" y="131"/>
                  </a:cubicBezTo>
                  <a:cubicBezTo>
                    <a:pt x="1285" y="0"/>
                    <a:pt x="1285" y="0"/>
                    <a:pt x="1285" y="0"/>
                  </a:cubicBezTo>
                </a:path>
              </a:pathLst>
            </a:custGeom>
            <a:solidFill>
              <a:schemeClr val="accent2">
                <a:alpha val="9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sz="2400">
                <a:solidFill>
                  <a:prstClr val="black"/>
                </a:solidFill>
              </a:endParaRPr>
            </a:p>
          </p:txBody>
        </p:sp>
      </p:grpSp>
      <p:sp>
        <p:nvSpPr>
          <p:cNvPr id="6" name="Rectangle 5"/>
          <p:cNvSpPr/>
          <p:nvPr userDrawn="1"/>
        </p:nvSpPr>
        <p:spPr>
          <a:xfrm>
            <a:off x="6054725" y="5572125"/>
            <a:ext cx="2609850" cy="796925"/>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endParaRPr>
          </a:p>
        </p:txBody>
      </p:sp>
      <p:sp>
        <p:nvSpPr>
          <p:cNvPr id="7" name="Rectangle 6"/>
          <p:cNvSpPr/>
          <p:nvPr userDrawn="1"/>
        </p:nvSpPr>
        <p:spPr bwMode="hidden">
          <a:xfrm>
            <a:off x="6054725" y="5572125"/>
            <a:ext cx="2609850" cy="796925"/>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endParaRPr>
          </a:p>
        </p:txBody>
      </p:sp>
      <p:sp>
        <p:nvSpPr>
          <p:cNvPr id="21" name="Espace réservé du texte 20"/>
          <p:cNvSpPr>
            <a:spLocks noGrp="1"/>
          </p:cNvSpPr>
          <p:nvPr>
            <p:ph type="body" sz="quarter" idx="13"/>
          </p:nvPr>
        </p:nvSpPr>
        <p:spPr bwMode="gray">
          <a:xfrm>
            <a:off x="889200" y="844062"/>
            <a:ext cx="7340400" cy="1391540"/>
          </a:xfrm>
        </p:spPr>
        <p:txBody>
          <a:bodyPr anchor="ctr"/>
          <a:lstStyle>
            <a:lvl1pPr marL="0" indent="0">
              <a:lnSpc>
                <a:spcPts val="3300"/>
              </a:lnSpc>
              <a:spcBef>
                <a:spcPts val="0"/>
              </a:spcBef>
              <a:spcAft>
                <a:spcPts val="0"/>
              </a:spcAft>
              <a:buFont typeface="Arial" pitchFamily="34" charset="0"/>
              <a:buNone/>
              <a:tabLst/>
              <a:defRPr sz="2100" b="1">
                <a:solidFill>
                  <a:schemeClr val="bg1"/>
                </a:solidFill>
              </a:defRPr>
            </a:lvl1pPr>
            <a:lvl2pPr marL="0" indent="0">
              <a:lnSpc>
                <a:spcPts val="2200"/>
              </a:lnSpc>
              <a:spcBef>
                <a:spcPts val="0"/>
              </a:spcBef>
              <a:spcAft>
                <a:spcPts val="0"/>
              </a:spcAft>
              <a:buNone/>
              <a:tabLst/>
              <a:defRPr sz="1400">
                <a:solidFill>
                  <a:schemeClr val="bg1"/>
                </a:solidFill>
              </a:defRPr>
            </a:lvl2pPr>
            <a:lvl3pPr marL="0" indent="0">
              <a:lnSpc>
                <a:spcPts val="2000"/>
              </a:lnSpc>
              <a:spcBef>
                <a:spcPts val="0"/>
              </a:spcBef>
              <a:buNone/>
              <a:tabLst/>
              <a:defRPr sz="1300" b="1">
                <a:solidFill>
                  <a:schemeClr val="bg1"/>
                </a:solidFill>
              </a:defRPr>
            </a:lvl3pPr>
            <a:lvl4pPr marL="3175" indent="0">
              <a:buFont typeface="Arial" pitchFamily="34" charset="0"/>
              <a:buNone/>
              <a:tabLst/>
              <a:defRPr>
                <a:solidFill>
                  <a:schemeClr val="tx1"/>
                </a:solidFill>
              </a:defRPr>
            </a:lvl4pPr>
            <a:lvl5pPr marL="3175" indent="0">
              <a:buFont typeface="Arial" pitchFamily="34" charset="0"/>
              <a:buNone/>
              <a:tabLst/>
              <a:defRPr>
                <a:solidFill>
                  <a:schemeClr val="tx1"/>
                </a:solidFill>
              </a:defRPr>
            </a:lvl5pPr>
          </a:lstStyle>
          <a:p>
            <a:pPr lvl="0"/>
            <a:r>
              <a:rPr lang="fr-FR" dirty="0"/>
              <a:t>Cliquez pour modifier les styles du texte du masque</a:t>
            </a:r>
          </a:p>
          <a:p>
            <a:pPr lvl="1"/>
            <a:r>
              <a:rPr lang="fr-FR" dirty="0"/>
              <a:t>Deuxième niveau</a:t>
            </a:r>
          </a:p>
          <a:p>
            <a:pPr lvl="2"/>
            <a:r>
              <a:rPr lang="fr-FR" dirty="0"/>
              <a:t>Troisième niveau</a:t>
            </a:r>
          </a:p>
        </p:txBody>
      </p:sp>
      <p:sp>
        <p:nvSpPr>
          <p:cNvPr id="8" name="Espace réservé de la date 12"/>
          <p:cNvSpPr>
            <a:spLocks noGrp="1"/>
          </p:cNvSpPr>
          <p:nvPr>
            <p:ph type="dt" sz="half" idx="14"/>
          </p:nvPr>
        </p:nvSpPr>
        <p:spPr/>
        <p:txBody>
          <a:bodyPr/>
          <a:lstStyle>
            <a:lvl1pPr eaLnBrk="0" fontAlgn="base" hangingPunct="0">
              <a:spcBef>
                <a:spcPct val="0"/>
              </a:spcBef>
              <a:spcAft>
                <a:spcPct val="0"/>
              </a:spcAft>
              <a:defRPr>
                <a:latin typeface="Arial" charset="0"/>
              </a:defRPr>
            </a:lvl1pPr>
          </a:lstStyle>
          <a:p>
            <a:pPr>
              <a:defRPr/>
            </a:pPr>
            <a:endParaRPr lang="fr-FR" dirty="0"/>
          </a:p>
        </p:txBody>
      </p:sp>
      <p:sp>
        <p:nvSpPr>
          <p:cNvPr id="9" name="Espace réservé du numéro de diapositive 13"/>
          <p:cNvSpPr>
            <a:spLocks noGrp="1"/>
          </p:cNvSpPr>
          <p:nvPr>
            <p:ph type="sldNum" sz="quarter" idx="15"/>
          </p:nvPr>
        </p:nvSpPr>
        <p:spPr/>
        <p:txBody>
          <a:bodyPr/>
          <a:lstStyle>
            <a:lvl1pPr eaLnBrk="0" fontAlgn="base" hangingPunct="0">
              <a:spcBef>
                <a:spcPct val="0"/>
              </a:spcBef>
              <a:spcAft>
                <a:spcPct val="0"/>
              </a:spcAft>
              <a:defRPr>
                <a:solidFill>
                  <a:prstClr val="white"/>
                </a:solidFill>
                <a:latin typeface="Arial" charset="0"/>
              </a:defRPr>
            </a:lvl1pPr>
          </a:lstStyle>
          <a:p>
            <a:pPr>
              <a:defRPr/>
            </a:pPr>
            <a:fld id="{D8B057EB-0DF1-4D71-B95F-64ADF37DAC12}" type="slidenum">
              <a:rPr lang="fr-FR"/>
              <a:pPr>
                <a:defRPr/>
              </a:pPr>
              <a:t>‹N°›</a:t>
            </a:fld>
            <a:endParaRPr lang="fr-FR" dirty="0"/>
          </a:p>
        </p:txBody>
      </p:sp>
      <p:sp>
        <p:nvSpPr>
          <p:cNvPr id="10" name="Espace réservé du pied de page 21"/>
          <p:cNvSpPr>
            <a:spLocks noGrp="1"/>
          </p:cNvSpPr>
          <p:nvPr>
            <p:ph type="ftr" sz="quarter" idx="16"/>
          </p:nvPr>
        </p:nvSpPr>
        <p:spPr/>
        <p:txBody>
          <a:bodyPr/>
          <a:lstStyle>
            <a:lvl1pPr eaLnBrk="0" fontAlgn="base" hangingPunct="0">
              <a:spcBef>
                <a:spcPct val="0"/>
              </a:spcBef>
              <a:spcAft>
                <a:spcPct val="0"/>
              </a:spcAft>
              <a:defRPr>
                <a:solidFill>
                  <a:prstClr val="white"/>
                </a:solidFill>
                <a:latin typeface="Arial" charset="0"/>
              </a:defRPr>
            </a:lvl1pPr>
          </a:lstStyle>
          <a:p>
            <a:pPr>
              <a:defRPr/>
            </a:pPr>
            <a:r>
              <a:rPr lang="fr-FR"/>
              <a:t>CR2PA - Atelier N°8 -10 déc 2015_RTE       Bernard Ouillon, Yves Sarrazin</a:t>
            </a:r>
            <a:endParaRPr lang="fr-FR" dirty="0"/>
          </a:p>
        </p:txBody>
      </p:sp>
    </p:spTree>
    <p:extLst>
      <p:ext uri="{BB962C8B-B14F-4D97-AF65-F5344CB8AC3E}">
        <p14:creationId xmlns:p14="http://schemas.microsoft.com/office/powerpoint/2010/main" val="33296419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uverture 2">
    <p:spTree>
      <p:nvGrpSpPr>
        <p:cNvPr id="1" name=""/>
        <p:cNvGrpSpPr/>
        <p:nvPr/>
      </p:nvGrpSpPr>
      <p:grpSpPr>
        <a:xfrm>
          <a:off x="0" y="0"/>
          <a:ext cx="0" cy="0"/>
          <a:chOff x="0" y="0"/>
          <a:chExt cx="0" cy="0"/>
        </a:xfrm>
      </p:grpSpPr>
      <p:sp>
        <p:nvSpPr>
          <p:cNvPr id="29" name="Espace réservé pour une image  9"/>
          <p:cNvSpPr>
            <a:spLocks noGrp="1"/>
          </p:cNvSpPr>
          <p:nvPr>
            <p:ph type="pic" sz="quarter" idx="13"/>
          </p:nvPr>
        </p:nvSpPr>
        <p:spPr>
          <a:xfrm>
            <a:off x="0" y="932400"/>
            <a:ext cx="9144000" cy="3474000"/>
          </a:xfrm>
          <a:solidFill>
            <a:schemeClr val="bg2"/>
          </a:solidFill>
        </p:spPr>
        <p:txBody>
          <a:bodyPr rtlCol="0" anchor="ctr">
            <a:noAutofit/>
          </a:bodyPr>
          <a:lstStyle>
            <a:lvl1pPr algn="ctr">
              <a:defRPr>
                <a:solidFill>
                  <a:schemeClr val="tx1"/>
                </a:solidFill>
              </a:defRPr>
            </a:lvl1pPr>
          </a:lstStyle>
          <a:p>
            <a:pPr lvl="0"/>
            <a:r>
              <a:rPr lang="fr-FR" noProof="0"/>
              <a:t>Cliquez sur l'icône pour ajouter une image</a:t>
            </a:r>
            <a:endParaRPr lang="fr-FR" noProof="0" dirty="0"/>
          </a:p>
        </p:txBody>
      </p:sp>
      <p:sp>
        <p:nvSpPr>
          <p:cNvPr id="18" name="Espace réservé du texte 11"/>
          <p:cNvSpPr>
            <a:spLocks noGrp="1"/>
          </p:cNvSpPr>
          <p:nvPr>
            <p:ph type="body" sz="quarter" idx="26"/>
          </p:nvPr>
        </p:nvSpPr>
        <p:spPr bwMode="white">
          <a:xfrm>
            <a:off x="-8792" y="1440000"/>
            <a:ext cx="5612400" cy="1440000"/>
          </a:xfrm>
          <a:blipFill>
            <a:blip r:embed="rId2" cstate="print"/>
            <a:stretch>
              <a:fillRect/>
            </a:stretch>
          </a:blipFill>
        </p:spPr>
        <p:txBody>
          <a:bodyPr anchor="ctr"/>
          <a:lstStyle>
            <a:lvl1pPr algn="ctr">
              <a:defRPr/>
            </a:lvl1pPr>
          </a:lstStyle>
          <a:p>
            <a:pPr lvl="0"/>
            <a:r>
              <a:rPr lang="fr-FR"/>
              <a:t>Modifiez les styles du texte du masque</a:t>
            </a:r>
          </a:p>
        </p:txBody>
      </p:sp>
      <p:sp>
        <p:nvSpPr>
          <p:cNvPr id="13" name="Espace réservé du texte 11"/>
          <p:cNvSpPr>
            <a:spLocks noGrp="1"/>
          </p:cNvSpPr>
          <p:nvPr>
            <p:ph type="body" sz="quarter" idx="22"/>
          </p:nvPr>
        </p:nvSpPr>
        <p:spPr bwMode="white">
          <a:xfrm>
            <a:off x="0" y="0"/>
            <a:ext cx="9144000" cy="1144800"/>
          </a:xfrm>
          <a:solidFill>
            <a:schemeClr val="bg1"/>
          </a:solidFill>
        </p:spPr>
        <p:txBody>
          <a:bodyPr anchor="ctr"/>
          <a:lstStyle>
            <a:lvl1pPr algn="ctr">
              <a:defRPr/>
            </a:lvl1pPr>
          </a:lstStyle>
          <a:p>
            <a:pPr lvl="0"/>
            <a:r>
              <a:rPr lang="fr-FR"/>
              <a:t>Modifiez les styles du texte du masque</a:t>
            </a:r>
          </a:p>
        </p:txBody>
      </p:sp>
      <p:sp>
        <p:nvSpPr>
          <p:cNvPr id="26" name="Espace réservé du texte 11"/>
          <p:cNvSpPr>
            <a:spLocks noGrp="1"/>
          </p:cNvSpPr>
          <p:nvPr>
            <p:ph type="body" sz="quarter" idx="18"/>
          </p:nvPr>
        </p:nvSpPr>
        <p:spPr bwMode="white">
          <a:xfrm>
            <a:off x="0" y="4230000"/>
            <a:ext cx="9144000" cy="2628000"/>
          </a:xfrm>
          <a:solidFill>
            <a:schemeClr val="bg1"/>
          </a:solidFill>
        </p:spPr>
        <p:txBody>
          <a:bodyPr anchor="ctr"/>
          <a:lstStyle>
            <a:lvl1pPr algn="ctr">
              <a:defRPr/>
            </a:lvl1pPr>
          </a:lstStyle>
          <a:p>
            <a:pPr lvl="0"/>
            <a:r>
              <a:rPr lang="fr-FR"/>
              <a:t>Modifiez les styles du texte du masque</a:t>
            </a:r>
          </a:p>
        </p:txBody>
      </p:sp>
      <p:sp>
        <p:nvSpPr>
          <p:cNvPr id="12" name="Espace réservé du texte 11"/>
          <p:cNvSpPr>
            <a:spLocks noGrp="1"/>
          </p:cNvSpPr>
          <p:nvPr>
            <p:ph type="body" sz="quarter" idx="14"/>
          </p:nvPr>
        </p:nvSpPr>
        <p:spPr>
          <a:xfrm>
            <a:off x="0" y="3722400"/>
            <a:ext cx="9144000" cy="792000"/>
          </a:xfrm>
          <a:blipFill>
            <a:blip r:embed="rId3" cstate="print"/>
            <a:stretch>
              <a:fillRect/>
            </a:stretch>
          </a:blipFill>
        </p:spPr>
        <p:txBody>
          <a:bodyPr anchor="ctr"/>
          <a:lstStyle>
            <a:lvl1pPr algn="ctr">
              <a:defRPr/>
            </a:lvl1pPr>
          </a:lstStyle>
          <a:p>
            <a:pPr lvl="0"/>
            <a:r>
              <a:rPr lang="fr-FR"/>
              <a:t>Modifiez les styles du texte du masque</a:t>
            </a:r>
          </a:p>
        </p:txBody>
      </p:sp>
      <p:sp>
        <p:nvSpPr>
          <p:cNvPr id="28" name="Espace réservé du texte 11"/>
          <p:cNvSpPr>
            <a:spLocks noGrp="1"/>
          </p:cNvSpPr>
          <p:nvPr>
            <p:ph type="body" sz="quarter" idx="19"/>
          </p:nvPr>
        </p:nvSpPr>
        <p:spPr>
          <a:xfrm>
            <a:off x="6055200" y="5572800"/>
            <a:ext cx="2610000" cy="795600"/>
          </a:xfrm>
          <a:blipFill>
            <a:blip r:embed="rId4" cstate="print"/>
            <a:stretch>
              <a:fillRect/>
            </a:stretch>
          </a:blipFill>
        </p:spPr>
        <p:txBody>
          <a:bodyPr anchor="ctr"/>
          <a:lstStyle>
            <a:lvl1pPr algn="ctr">
              <a:defRPr/>
            </a:lvl1pPr>
          </a:lstStyle>
          <a:p>
            <a:pPr lvl="0"/>
            <a:r>
              <a:rPr lang="fr-FR"/>
              <a:t>Modifiez les styles du texte du masque</a:t>
            </a:r>
          </a:p>
        </p:txBody>
      </p:sp>
      <p:sp>
        <p:nvSpPr>
          <p:cNvPr id="30" name="Espace réservé du texte 11"/>
          <p:cNvSpPr>
            <a:spLocks noGrp="1"/>
          </p:cNvSpPr>
          <p:nvPr>
            <p:ph type="body" sz="quarter" idx="20"/>
          </p:nvPr>
        </p:nvSpPr>
        <p:spPr bwMode="hidden">
          <a:xfrm>
            <a:off x="6055200" y="5572800"/>
            <a:ext cx="2610000" cy="795600"/>
          </a:xfrm>
          <a:blipFill>
            <a:blip r:embed="rId5" cstate="print"/>
            <a:stretch>
              <a:fillRect/>
            </a:stretch>
          </a:blipFill>
        </p:spPr>
        <p:txBody>
          <a:bodyPr anchor="ctr"/>
          <a:lstStyle>
            <a:lvl1pPr algn="ctr">
              <a:defRPr/>
            </a:lvl1pPr>
          </a:lstStyle>
          <a:p>
            <a:pPr lvl="0"/>
            <a:r>
              <a:rPr lang="fr-FR"/>
              <a:t>Modifiez les styles du texte du masque</a:t>
            </a:r>
          </a:p>
        </p:txBody>
      </p:sp>
      <p:sp>
        <p:nvSpPr>
          <p:cNvPr id="31" name="Espace réservé du texte 20"/>
          <p:cNvSpPr>
            <a:spLocks noGrp="1"/>
          </p:cNvSpPr>
          <p:nvPr>
            <p:ph type="body" sz="quarter" idx="21"/>
          </p:nvPr>
        </p:nvSpPr>
        <p:spPr bwMode="gray">
          <a:xfrm>
            <a:off x="889200" y="1459523"/>
            <a:ext cx="4366800" cy="1382122"/>
          </a:xfrm>
        </p:spPr>
        <p:txBody>
          <a:bodyPr anchor="ctr"/>
          <a:lstStyle>
            <a:lvl1pPr marL="0" indent="0">
              <a:lnSpc>
                <a:spcPts val="3300"/>
              </a:lnSpc>
              <a:spcBef>
                <a:spcPts val="0"/>
              </a:spcBef>
              <a:spcAft>
                <a:spcPts val="0"/>
              </a:spcAft>
              <a:buFont typeface="Arial" pitchFamily="34" charset="0"/>
              <a:buNone/>
              <a:tabLst/>
              <a:defRPr sz="2100" b="1">
                <a:solidFill>
                  <a:schemeClr val="bg1"/>
                </a:solidFill>
              </a:defRPr>
            </a:lvl1pPr>
            <a:lvl2pPr marL="0" indent="0">
              <a:lnSpc>
                <a:spcPts val="2200"/>
              </a:lnSpc>
              <a:spcBef>
                <a:spcPts val="0"/>
              </a:spcBef>
              <a:spcAft>
                <a:spcPts val="0"/>
              </a:spcAft>
              <a:buNone/>
              <a:tabLst/>
              <a:defRPr sz="1400">
                <a:solidFill>
                  <a:schemeClr val="bg1"/>
                </a:solidFill>
              </a:defRPr>
            </a:lvl2pPr>
            <a:lvl3pPr marL="0" indent="0">
              <a:lnSpc>
                <a:spcPts val="2000"/>
              </a:lnSpc>
              <a:spcBef>
                <a:spcPts val="0"/>
              </a:spcBef>
              <a:buNone/>
              <a:tabLst/>
              <a:defRPr sz="1300" b="1">
                <a:solidFill>
                  <a:schemeClr val="bg1"/>
                </a:solidFill>
              </a:defRPr>
            </a:lvl3pPr>
            <a:lvl4pPr marL="3175" indent="0">
              <a:buFont typeface="Arial" pitchFamily="34" charset="0"/>
              <a:buNone/>
              <a:tabLst/>
              <a:defRPr>
                <a:solidFill>
                  <a:schemeClr val="tx1"/>
                </a:solidFill>
              </a:defRPr>
            </a:lvl4pPr>
            <a:lvl5pPr marL="3175" indent="0">
              <a:buFont typeface="Arial" pitchFamily="34" charset="0"/>
              <a:buNone/>
              <a:tabLst/>
              <a:defRPr>
                <a:solidFill>
                  <a:schemeClr val="tx1"/>
                </a:solidFill>
              </a:defRPr>
            </a:lvl5pPr>
          </a:lstStyle>
          <a:p>
            <a:pPr lvl="0"/>
            <a:r>
              <a:rPr lang="fr-FR" dirty="0"/>
              <a:t>Cliquez pour modifier les styles du texte du masque</a:t>
            </a:r>
          </a:p>
          <a:p>
            <a:pPr lvl="1"/>
            <a:r>
              <a:rPr lang="fr-FR" dirty="0"/>
              <a:t>Deuxième niveau</a:t>
            </a:r>
          </a:p>
          <a:p>
            <a:pPr lvl="2"/>
            <a:r>
              <a:rPr lang="fr-FR" dirty="0"/>
              <a:t>Troisième niveau</a:t>
            </a:r>
          </a:p>
        </p:txBody>
      </p:sp>
      <p:sp>
        <p:nvSpPr>
          <p:cNvPr id="10" name="Espace réservé de la date 13"/>
          <p:cNvSpPr>
            <a:spLocks noGrp="1"/>
          </p:cNvSpPr>
          <p:nvPr>
            <p:ph type="dt" sz="half" idx="27"/>
          </p:nvPr>
        </p:nvSpPr>
        <p:spPr/>
        <p:txBody>
          <a:bodyPr/>
          <a:lstStyle>
            <a:lvl1pPr eaLnBrk="0" fontAlgn="base" hangingPunct="0">
              <a:spcBef>
                <a:spcPct val="0"/>
              </a:spcBef>
              <a:spcAft>
                <a:spcPct val="0"/>
              </a:spcAft>
              <a:defRPr>
                <a:latin typeface="Arial" charset="0"/>
              </a:defRPr>
            </a:lvl1pPr>
          </a:lstStyle>
          <a:p>
            <a:pPr>
              <a:defRPr/>
            </a:pPr>
            <a:endParaRPr lang="fr-FR" dirty="0"/>
          </a:p>
        </p:txBody>
      </p:sp>
      <p:sp>
        <p:nvSpPr>
          <p:cNvPr id="11" name="Espace réservé du numéro de diapositive 14"/>
          <p:cNvSpPr>
            <a:spLocks noGrp="1"/>
          </p:cNvSpPr>
          <p:nvPr>
            <p:ph type="sldNum" sz="quarter" idx="28"/>
          </p:nvPr>
        </p:nvSpPr>
        <p:spPr/>
        <p:txBody>
          <a:bodyPr/>
          <a:lstStyle>
            <a:lvl1pPr eaLnBrk="0" fontAlgn="base" hangingPunct="0">
              <a:spcBef>
                <a:spcPct val="0"/>
              </a:spcBef>
              <a:spcAft>
                <a:spcPct val="0"/>
              </a:spcAft>
              <a:defRPr>
                <a:solidFill>
                  <a:prstClr val="white"/>
                </a:solidFill>
                <a:latin typeface="Arial" charset="0"/>
              </a:defRPr>
            </a:lvl1pPr>
          </a:lstStyle>
          <a:p>
            <a:pPr>
              <a:defRPr/>
            </a:pPr>
            <a:fld id="{88F42C69-BE89-466B-91B6-DB2ED620036E}" type="slidenum">
              <a:rPr lang="fr-FR"/>
              <a:pPr>
                <a:defRPr/>
              </a:pPr>
              <a:t>‹N°›</a:t>
            </a:fld>
            <a:endParaRPr lang="fr-FR" dirty="0"/>
          </a:p>
        </p:txBody>
      </p:sp>
      <p:sp>
        <p:nvSpPr>
          <p:cNvPr id="14" name="Espace réservé du pied de page 15"/>
          <p:cNvSpPr>
            <a:spLocks noGrp="1"/>
          </p:cNvSpPr>
          <p:nvPr>
            <p:ph type="ftr" sz="quarter" idx="29"/>
          </p:nvPr>
        </p:nvSpPr>
        <p:spPr/>
        <p:txBody>
          <a:bodyPr/>
          <a:lstStyle>
            <a:lvl1pPr eaLnBrk="0" fontAlgn="base" hangingPunct="0">
              <a:spcBef>
                <a:spcPct val="0"/>
              </a:spcBef>
              <a:spcAft>
                <a:spcPct val="0"/>
              </a:spcAft>
              <a:defRPr>
                <a:solidFill>
                  <a:prstClr val="white"/>
                </a:solidFill>
                <a:latin typeface="Arial" charset="0"/>
              </a:defRPr>
            </a:lvl1pPr>
          </a:lstStyle>
          <a:p>
            <a:pPr>
              <a:defRPr/>
            </a:pPr>
            <a:r>
              <a:rPr lang="fr-FR"/>
              <a:t>CR2PA - Atelier N°8 -10 déc 2015_RTE       Bernard Ouillon, Yves Sarrazin</a:t>
            </a:r>
            <a:endParaRPr lang="fr-FR" dirty="0"/>
          </a:p>
        </p:txBody>
      </p:sp>
    </p:spTree>
    <p:extLst>
      <p:ext uri="{BB962C8B-B14F-4D97-AF65-F5344CB8AC3E}">
        <p14:creationId xmlns:p14="http://schemas.microsoft.com/office/powerpoint/2010/main" val="3811745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re">
    <p:spTree>
      <p:nvGrpSpPr>
        <p:cNvPr id="1" name=""/>
        <p:cNvGrpSpPr/>
        <p:nvPr/>
      </p:nvGrpSpPr>
      <p:grpSpPr>
        <a:xfrm>
          <a:off x="0" y="0"/>
          <a:ext cx="0" cy="0"/>
          <a:chOff x="0" y="0"/>
          <a:chExt cx="0" cy="0"/>
        </a:xfrm>
      </p:grpSpPr>
      <p:grpSp>
        <p:nvGrpSpPr>
          <p:cNvPr id="4" name="Group 2"/>
          <p:cNvGrpSpPr>
            <a:grpSpLocks/>
          </p:cNvGrpSpPr>
          <p:nvPr userDrawn="1"/>
        </p:nvGrpSpPr>
        <p:grpSpPr bwMode="auto">
          <a:xfrm>
            <a:off x="0" y="0"/>
            <a:ext cx="8620125" cy="6011863"/>
            <a:chOff x="0" y="0"/>
            <a:chExt cx="5430" cy="3787"/>
          </a:xfrm>
          <a:solidFill>
            <a:schemeClr val="accent2"/>
          </a:solidFill>
        </p:grpSpPr>
        <p:sp>
          <p:nvSpPr>
            <p:cNvPr id="5" name="Freeform 3"/>
            <p:cNvSpPr>
              <a:spLocks/>
            </p:cNvSpPr>
            <p:nvPr/>
          </p:nvSpPr>
          <p:spPr bwMode="gray">
            <a:xfrm>
              <a:off x="0" y="3034"/>
              <a:ext cx="5430" cy="753"/>
            </a:xfrm>
            <a:custGeom>
              <a:avLst/>
              <a:gdLst/>
              <a:ahLst/>
              <a:cxnLst>
                <a:cxn ang="0">
                  <a:pos x="0" y="753"/>
                </a:cxn>
                <a:cxn ang="0">
                  <a:pos x="0" y="0"/>
                </a:cxn>
                <a:cxn ang="0">
                  <a:pos x="5429" y="0"/>
                </a:cxn>
                <a:cxn ang="0">
                  <a:pos x="5430" y="464"/>
                </a:cxn>
                <a:cxn ang="0">
                  <a:pos x="5126" y="752"/>
                </a:cxn>
                <a:cxn ang="0">
                  <a:pos x="0" y="753"/>
                </a:cxn>
              </a:cxnLst>
              <a:rect l="0" t="0" r="r" b="b"/>
              <a:pathLst>
                <a:path w="5430" h="753">
                  <a:moveTo>
                    <a:pt x="0" y="753"/>
                  </a:moveTo>
                  <a:lnTo>
                    <a:pt x="0" y="0"/>
                  </a:lnTo>
                  <a:lnTo>
                    <a:pt x="5429" y="0"/>
                  </a:lnTo>
                  <a:lnTo>
                    <a:pt x="5430" y="464"/>
                  </a:lnTo>
                  <a:cubicBezTo>
                    <a:pt x="5430" y="464"/>
                    <a:pt x="5430" y="752"/>
                    <a:pt x="5126" y="752"/>
                  </a:cubicBezTo>
                  <a:cubicBezTo>
                    <a:pt x="2563" y="752"/>
                    <a:pt x="0" y="753"/>
                    <a:pt x="0" y="753"/>
                  </a:cubicBezTo>
                  <a:close/>
                </a:path>
              </a:pathLst>
            </a:custGeom>
            <a:grpFill/>
            <a:ln w="3810">
              <a:noFill/>
              <a:round/>
              <a:headEnd/>
              <a:tailEnd/>
            </a:ln>
            <a:effectLst/>
          </p:spPr>
          <p:txBody>
            <a:bodyPr wrap="none" anchor="ctr"/>
            <a:lstStyle/>
            <a:p>
              <a:pPr>
                <a:defRPr/>
              </a:pPr>
              <a:endParaRPr lang="fr-FR">
                <a:solidFill>
                  <a:prstClr val="black"/>
                </a:solidFill>
              </a:endParaRPr>
            </a:p>
          </p:txBody>
        </p:sp>
        <p:sp>
          <p:nvSpPr>
            <p:cNvPr id="6" name="Rectangle 4"/>
            <p:cNvSpPr>
              <a:spLocks noChangeArrowheads="1"/>
            </p:cNvSpPr>
            <p:nvPr/>
          </p:nvSpPr>
          <p:spPr bwMode="gray">
            <a:xfrm>
              <a:off x="0" y="0"/>
              <a:ext cx="5429" cy="3072"/>
            </a:xfrm>
            <a:prstGeom prst="rect">
              <a:avLst/>
            </a:prstGeom>
            <a:grpFill/>
            <a:ln w="9525">
              <a:noFill/>
              <a:miter lim="800000"/>
              <a:headEnd/>
              <a:tailEnd/>
            </a:ln>
            <a:effectLst/>
          </p:spPr>
          <p:txBody>
            <a:bodyPr wrap="none" anchor="ctr"/>
            <a:lstStyle/>
            <a:p>
              <a:pPr>
                <a:defRPr/>
              </a:pPr>
              <a:endParaRPr lang="fr-FR">
                <a:solidFill>
                  <a:prstClr val="black"/>
                </a:solidFill>
              </a:endParaRPr>
            </a:p>
          </p:txBody>
        </p:sp>
      </p:grpSp>
      <p:sp>
        <p:nvSpPr>
          <p:cNvPr id="7" name="Rectangle 6"/>
          <p:cNvSpPr/>
          <p:nvPr userDrawn="1"/>
        </p:nvSpPr>
        <p:spPr>
          <a:xfrm>
            <a:off x="0" y="587375"/>
            <a:ext cx="936625" cy="539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endParaRPr>
          </a:p>
        </p:txBody>
      </p:sp>
      <p:sp>
        <p:nvSpPr>
          <p:cNvPr id="2" name="Titre 1"/>
          <p:cNvSpPr>
            <a:spLocks noGrp="1"/>
          </p:cNvSpPr>
          <p:nvPr>
            <p:ph type="ctrTitle"/>
          </p:nvPr>
        </p:nvSpPr>
        <p:spPr bwMode="white">
          <a:xfrm>
            <a:off x="1065600" y="1389600"/>
            <a:ext cx="5032800" cy="3286800"/>
          </a:xfrm>
        </p:spPr>
        <p:txBody>
          <a:bodyPr/>
          <a:lstStyle>
            <a:lvl1pPr>
              <a:lnSpc>
                <a:spcPts val="6300"/>
              </a:lnSpc>
              <a:defRPr sz="7000" b="1"/>
            </a:lvl1pPr>
          </a:lstStyle>
          <a:p>
            <a:r>
              <a:rPr lang="fr-FR" dirty="0"/>
              <a:t>Cliquez pour modifier le style du titre</a:t>
            </a:r>
          </a:p>
        </p:txBody>
      </p:sp>
      <p:sp>
        <p:nvSpPr>
          <p:cNvPr id="3" name="Sous-titre 2"/>
          <p:cNvSpPr>
            <a:spLocks noGrp="1"/>
          </p:cNvSpPr>
          <p:nvPr>
            <p:ph type="subTitle" idx="1"/>
          </p:nvPr>
        </p:nvSpPr>
        <p:spPr>
          <a:xfrm>
            <a:off x="1065600" y="0"/>
            <a:ext cx="7394400" cy="1195200"/>
          </a:xfrm>
        </p:spPr>
        <p:txBody>
          <a:bodyPr anchor="ctr"/>
          <a:lstStyle>
            <a:lvl1pPr marL="0" indent="0" algn="l">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des sous-titres du masque</a:t>
            </a:r>
          </a:p>
        </p:txBody>
      </p:sp>
      <p:sp>
        <p:nvSpPr>
          <p:cNvPr id="8" name="Espace réservé de la date 11"/>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endParaRPr lang="fr-FR" dirty="0"/>
          </a:p>
        </p:txBody>
      </p:sp>
      <p:sp>
        <p:nvSpPr>
          <p:cNvPr id="9" name="Espace réservé du numéro de diapositive 12"/>
          <p:cNvSpPr>
            <a:spLocks noGrp="1"/>
          </p:cNvSpPr>
          <p:nvPr>
            <p:ph type="sldNum" sz="quarter" idx="11"/>
          </p:nvPr>
        </p:nvSpPr>
        <p:spPr/>
        <p:txBody>
          <a:bodyPr/>
          <a:lstStyle>
            <a:lvl1pPr eaLnBrk="0" fontAlgn="base" hangingPunct="0">
              <a:spcBef>
                <a:spcPct val="0"/>
              </a:spcBef>
              <a:spcAft>
                <a:spcPct val="0"/>
              </a:spcAft>
              <a:defRPr>
                <a:latin typeface="Arial" charset="0"/>
              </a:defRPr>
            </a:lvl1pPr>
          </a:lstStyle>
          <a:p>
            <a:pPr>
              <a:defRPr/>
            </a:pPr>
            <a:fld id="{BF86D9DD-AB51-49DD-B6EA-096540EDE6B6}" type="slidenum">
              <a:rPr lang="fr-FR"/>
              <a:pPr>
                <a:defRPr/>
              </a:pPr>
              <a:t>‹N°›</a:t>
            </a:fld>
            <a:endParaRPr lang="fr-FR" dirty="0"/>
          </a:p>
        </p:txBody>
      </p:sp>
      <p:sp>
        <p:nvSpPr>
          <p:cNvPr id="10" name="Espace réservé du pied de page 13"/>
          <p:cNvSpPr>
            <a:spLocks noGrp="1"/>
          </p:cNvSpPr>
          <p:nvPr>
            <p:ph type="ftr" sz="quarter" idx="12"/>
          </p:nvPr>
        </p:nvSpPr>
        <p:spPr/>
        <p:txBody>
          <a:bodyPr/>
          <a:lstStyle>
            <a:lvl1pPr eaLnBrk="0" fontAlgn="base" hangingPunct="0">
              <a:spcBef>
                <a:spcPct val="0"/>
              </a:spcBef>
              <a:spcAft>
                <a:spcPct val="0"/>
              </a:spcAft>
              <a:defRPr>
                <a:latin typeface="Arial" charset="0"/>
              </a:defRPr>
            </a:lvl1pPr>
          </a:lstStyle>
          <a:p>
            <a:pPr>
              <a:defRPr/>
            </a:pPr>
            <a:r>
              <a:rPr lang="fr-FR"/>
              <a:t>CR2PA - Atelier N°8 -10 déc 2015_RTE       Bernard Ouillon, Yves Sarrazin</a:t>
            </a:r>
          </a:p>
        </p:txBody>
      </p:sp>
    </p:spTree>
    <p:extLst>
      <p:ext uri="{BB962C8B-B14F-4D97-AF65-F5344CB8AC3E}">
        <p14:creationId xmlns:p14="http://schemas.microsoft.com/office/powerpoint/2010/main" val="1965888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exte">
    <p:spTree>
      <p:nvGrpSpPr>
        <p:cNvPr id="1" name=""/>
        <p:cNvGrpSpPr/>
        <p:nvPr/>
      </p:nvGrpSpPr>
      <p:grpSpPr>
        <a:xfrm>
          <a:off x="0" y="0"/>
          <a:ext cx="0" cy="0"/>
          <a:chOff x="0" y="0"/>
          <a:chExt cx="0" cy="0"/>
        </a:xfrm>
      </p:grpSpPr>
      <p:sp>
        <p:nvSpPr>
          <p:cNvPr id="4" name="Rectangle 2"/>
          <p:cNvSpPr>
            <a:spLocks noChangeArrowheads="1"/>
          </p:cNvSpPr>
          <p:nvPr userDrawn="1"/>
        </p:nvSpPr>
        <p:spPr bwMode="gray">
          <a:xfrm>
            <a:off x="0" y="0"/>
            <a:ext cx="9144000" cy="6011863"/>
          </a:xfrm>
          <a:prstGeom prst="rect">
            <a:avLst/>
          </a:prstGeom>
          <a:solidFill>
            <a:srgbClr val="ECEEE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fontAlgn="base">
              <a:spcBef>
                <a:spcPct val="0"/>
              </a:spcBef>
              <a:spcAft>
                <a:spcPct val="0"/>
              </a:spcAft>
              <a:defRPr/>
            </a:pPr>
            <a:endParaRPr lang="fr-FR" altLang="fr-FR" sz="1800">
              <a:solidFill>
                <a:srgbClr val="000000"/>
              </a:solidFill>
            </a:endParaRPr>
          </a:p>
        </p:txBody>
      </p:sp>
      <p:sp>
        <p:nvSpPr>
          <p:cNvPr id="5" name="Freeform 8"/>
          <p:cNvSpPr>
            <a:spLocks/>
          </p:cNvSpPr>
          <p:nvPr userDrawn="1"/>
        </p:nvSpPr>
        <p:spPr bwMode="gray">
          <a:xfrm>
            <a:off x="0" y="0"/>
            <a:ext cx="8620125" cy="1195388"/>
          </a:xfrm>
          <a:custGeom>
            <a:avLst/>
            <a:gdLst>
              <a:gd name="T0" fmla="*/ 0 w 5430"/>
              <a:gd name="T1" fmla="*/ 2147483647 h 753"/>
              <a:gd name="T2" fmla="*/ 0 w 5430"/>
              <a:gd name="T3" fmla="*/ 0 h 753"/>
              <a:gd name="T4" fmla="*/ 2147483647 w 5430"/>
              <a:gd name="T5" fmla="*/ 0 h 753"/>
              <a:gd name="T6" fmla="*/ 2147483647 w 5430"/>
              <a:gd name="T7" fmla="*/ 2147483647 h 753"/>
              <a:gd name="T8" fmla="*/ 2147483647 w 5430"/>
              <a:gd name="T9" fmla="*/ 2147483647 h 753"/>
              <a:gd name="T10" fmla="*/ 0 w 5430"/>
              <a:gd name="T11" fmla="*/ 2147483647 h 7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30" h="753">
                <a:moveTo>
                  <a:pt x="0" y="753"/>
                </a:moveTo>
                <a:lnTo>
                  <a:pt x="0" y="0"/>
                </a:lnTo>
                <a:lnTo>
                  <a:pt x="5429" y="0"/>
                </a:lnTo>
                <a:lnTo>
                  <a:pt x="5430" y="464"/>
                </a:lnTo>
                <a:cubicBezTo>
                  <a:pt x="5430" y="464"/>
                  <a:pt x="5430" y="752"/>
                  <a:pt x="5126" y="752"/>
                </a:cubicBezTo>
                <a:cubicBezTo>
                  <a:pt x="2563" y="752"/>
                  <a:pt x="0" y="753"/>
                  <a:pt x="0" y="753"/>
                </a:cubicBezTo>
                <a:close/>
              </a:path>
            </a:pathLst>
          </a:custGeom>
          <a:solidFill>
            <a:schemeClr val="accent2"/>
          </a:solidFill>
          <a:ln>
            <a:noFill/>
          </a:ln>
          <a:extLst>
            <a:ext uri="{91240B29-F687-4F45-9708-019B960494DF}">
              <a14:hiddenLine xmlns:a14="http://schemas.microsoft.com/office/drawing/2010/main" w="3810">
                <a:solidFill>
                  <a:srgbClr val="000000"/>
                </a:solidFill>
                <a:round/>
                <a:headEnd/>
                <a:tailEnd/>
              </a14:hiddenLine>
            </a:ext>
          </a:extLst>
        </p:spPr>
        <p:txBody>
          <a:bodyPr wrap="none" anchor="ctr"/>
          <a:lstStyle/>
          <a:p>
            <a:pPr eaLnBrk="0" fontAlgn="base" hangingPunct="0">
              <a:spcBef>
                <a:spcPct val="0"/>
              </a:spcBef>
              <a:spcAft>
                <a:spcPct val="0"/>
              </a:spcAft>
            </a:pPr>
            <a:endParaRPr lang="fr-FR" sz="2400">
              <a:solidFill>
                <a:prstClr val="black"/>
              </a:solidFill>
            </a:endParaRPr>
          </a:p>
        </p:txBody>
      </p:sp>
      <p:sp>
        <p:nvSpPr>
          <p:cNvPr id="6" name="Rectangle 5"/>
          <p:cNvSpPr/>
          <p:nvPr userDrawn="1"/>
        </p:nvSpPr>
        <p:spPr bwMode="white">
          <a:xfrm>
            <a:off x="0" y="587375"/>
            <a:ext cx="936625" cy="53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endParaRPr>
          </a:p>
        </p:txBody>
      </p:sp>
      <p:sp>
        <p:nvSpPr>
          <p:cNvPr id="2" name="Titre 1"/>
          <p:cNvSpPr>
            <a:spLocks noGrp="1"/>
          </p:cNvSpPr>
          <p:nvPr>
            <p:ph type="title"/>
          </p:nvPr>
        </p:nvSpPr>
        <p:spPr bwMode="white"/>
        <p:txBody>
          <a:bodyPr/>
          <a:lstStyle/>
          <a:p>
            <a:r>
              <a:rPr lang="fr-FR" dirty="0"/>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11"/>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endParaRPr lang="fr-FR" dirty="0"/>
          </a:p>
        </p:txBody>
      </p:sp>
      <p:sp>
        <p:nvSpPr>
          <p:cNvPr id="8" name="Espace réservé du numéro de diapositive 12"/>
          <p:cNvSpPr>
            <a:spLocks noGrp="1"/>
          </p:cNvSpPr>
          <p:nvPr>
            <p:ph type="sldNum" sz="quarter" idx="11"/>
          </p:nvPr>
        </p:nvSpPr>
        <p:spPr/>
        <p:txBody>
          <a:bodyPr/>
          <a:lstStyle>
            <a:lvl1pPr eaLnBrk="0" fontAlgn="base" hangingPunct="0">
              <a:spcBef>
                <a:spcPct val="0"/>
              </a:spcBef>
              <a:spcAft>
                <a:spcPct val="0"/>
              </a:spcAft>
              <a:defRPr>
                <a:latin typeface="Arial" charset="0"/>
              </a:defRPr>
            </a:lvl1pPr>
          </a:lstStyle>
          <a:p>
            <a:pPr>
              <a:defRPr/>
            </a:pPr>
            <a:fld id="{F096602D-BE4C-4172-8C43-9D42668E2976}" type="slidenum">
              <a:rPr lang="fr-FR"/>
              <a:pPr>
                <a:defRPr/>
              </a:pPr>
              <a:t>‹N°›</a:t>
            </a:fld>
            <a:endParaRPr lang="fr-FR" dirty="0"/>
          </a:p>
        </p:txBody>
      </p:sp>
      <p:sp>
        <p:nvSpPr>
          <p:cNvPr id="9" name="Espace réservé du pied de page 13"/>
          <p:cNvSpPr>
            <a:spLocks noGrp="1"/>
          </p:cNvSpPr>
          <p:nvPr>
            <p:ph type="ftr" sz="quarter" idx="12"/>
          </p:nvPr>
        </p:nvSpPr>
        <p:spPr/>
        <p:txBody>
          <a:bodyPr/>
          <a:lstStyle>
            <a:lvl1pPr eaLnBrk="0" fontAlgn="base" hangingPunct="0">
              <a:spcBef>
                <a:spcPct val="0"/>
              </a:spcBef>
              <a:spcAft>
                <a:spcPct val="0"/>
              </a:spcAft>
              <a:defRPr>
                <a:latin typeface="Arial" charset="0"/>
              </a:defRPr>
            </a:lvl1pPr>
          </a:lstStyle>
          <a:p>
            <a:pPr>
              <a:defRPr/>
            </a:pPr>
            <a:r>
              <a:rPr lang="fr-FR"/>
              <a:t>CR2PA - Atelier N°8 -10 déc 2015_RTE       Bernard Ouillon, Yves Sarrazin</a:t>
            </a:r>
          </a:p>
        </p:txBody>
      </p:sp>
    </p:spTree>
    <p:extLst>
      <p:ext uri="{BB962C8B-B14F-4D97-AF65-F5344CB8AC3E}">
        <p14:creationId xmlns:p14="http://schemas.microsoft.com/office/powerpoint/2010/main" val="2884771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e + visuel">
    <p:spTree>
      <p:nvGrpSpPr>
        <p:cNvPr id="1" name=""/>
        <p:cNvGrpSpPr/>
        <p:nvPr/>
      </p:nvGrpSpPr>
      <p:grpSpPr>
        <a:xfrm>
          <a:off x="0" y="0"/>
          <a:ext cx="0" cy="0"/>
          <a:chOff x="0" y="0"/>
          <a:chExt cx="0" cy="0"/>
        </a:xfrm>
      </p:grpSpPr>
      <p:sp>
        <p:nvSpPr>
          <p:cNvPr id="5" name="Rectangle 2"/>
          <p:cNvSpPr>
            <a:spLocks noChangeArrowheads="1"/>
          </p:cNvSpPr>
          <p:nvPr userDrawn="1"/>
        </p:nvSpPr>
        <p:spPr bwMode="gray">
          <a:xfrm>
            <a:off x="0" y="0"/>
            <a:ext cx="9144000" cy="6011863"/>
          </a:xfrm>
          <a:prstGeom prst="rect">
            <a:avLst/>
          </a:prstGeom>
          <a:solidFill>
            <a:srgbClr val="ECEEE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fontAlgn="base">
              <a:spcBef>
                <a:spcPct val="0"/>
              </a:spcBef>
              <a:spcAft>
                <a:spcPct val="0"/>
              </a:spcAft>
              <a:defRPr/>
            </a:pPr>
            <a:endParaRPr lang="fr-FR" altLang="fr-FR" sz="1800">
              <a:solidFill>
                <a:srgbClr val="000000"/>
              </a:solidFill>
            </a:endParaRPr>
          </a:p>
        </p:txBody>
      </p:sp>
      <p:sp>
        <p:nvSpPr>
          <p:cNvPr id="6" name="Freeform 8"/>
          <p:cNvSpPr>
            <a:spLocks/>
          </p:cNvSpPr>
          <p:nvPr userDrawn="1"/>
        </p:nvSpPr>
        <p:spPr bwMode="gray">
          <a:xfrm>
            <a:off x="0" y="0"/>
            <a:ext cx="8620125" cy="1195388"/>
          </a:xfrm>
          <a:custGeom>
            <a:avLst/>
            <a:gdLst>
              <a:gd name="T0" fmla="*/ 0 w 5430"/>
              <a:gd name="T1" fmla="*/ 2147483647 h 753"/>
              <a:gd name="T2" fmla="*/ 0 w 5430"/>
              <a:gd name="T3" fmla="*/ 0 h 753"/>
              <a:gd name="T4" fmla="*/ 2147483647 w 5430"/>
              <a:gd name="T5" fmla="*/ 0 h 753"/>
              <a:gd name="T6" fmla="*/ 2147483647 w 5430"/>
              <a:gd name="T7" fmla="*/ 2147483647 h 753"/>
              <a:gd name="T8" fmla="*/ 2147483647 w 5430"/>
              <a:gd name="T9" fmla="*/ 2147483647 h 753"/>
              <a:gd name="T10" fmla="*/ 0 w 5430"/>
              <a:gd name="T11" fmla="*/ 2147483647 h 7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30" h="753">
                <a:moveTo>
                  <a:pt x="0" y="753"/>
                </a:moveTo>
                <a:lnTo>
                  <a:pt x="0" y="0"/>
                </a:lnTo>
                <a:lnTo>
                  <a:pt x="5429" y="0"/>
                </a:lnTo>
                <a:lnTo>
                  <a:pt x="5430" y="464"/>
                </a:lnTo>
                <a:cubicBezTo>
                  <a:pt x="5430" y="464"/>
                  <a:pt x="5430" y="752"/>
                  <a:pt x="5126" y="752"/>
                </a:cubicBezTo>
                <a:cubicBezTo>
                  <a:pt x="2563" y="752"/>
                  <a:pt x="0" y="753"/>
                  <a:pt x="0" y="753"/>
                </a:cubicBezTo>
                <a:close/>
              </a:path>
            </a:pathLst>
          </a:custGeom>
          <a:solidFill>
            <a:schemeClr val="accent2"/>
          </a:solidFill>
          <a:ln>
            <a:noFill/>
          </a:ln>
          <a:extLst>
            <a:ext uri="{91240B29-F687-4F45-9708-019B960494DF}">
              <a14:hiddenLine xmlns:a14="http://schemas.microsoft.com/office/drawing/2010/main" w="3810">
                <a:solidFill>
                  <a:srgbClr val="000000"/>
                </a:solidFill>
                <a:round/>
                <a:headEnd/>
                <a:tailEnd/>
              </a14:hiddenLine>
            </a:ext>
          </a:extLst>
        </p:spPr>
        <p:txBody>
          <a:bodyPr wrap="none" anchor="ctr"/>
          <a:lstStyle/>
          <a:p>
            <a:pPr eaLnBrk="0" fontAlgn="base" hangingPunct="0">
              <a:spcBef>
                <a:spcPct val="0"/>
              </a:spcBef>
              <a:spcAft>
                <a:spcPct val="0"/>
              </a:spcAft>
            </a:pPr>
            <a:endParaRPr lang="fr-FR" sz="2400">
              <a:solidFill>
                <a:prstClr val="black"/>
              </a:solidFill>
            </a:endParaRPr>
          </a:p>
        </p:txBody>
      </p:sp>
      <p:sp>
        <p:nvSpPr>
          <p:cNvPr id="7" name="Rectangle 6"/>
          <p:cNvSpPr/>
          <p:nvPr userDrawn="1"/>
        </p:nvSpPr>
        <p:spPr bwMode="white">
          <a:xfrm>
            <a:off x="0" y="587375"/>
            <a:ext cx="936625" cy="53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endParaRPr>
          </a:p>
        </p:txBody>
      </p:sp>
      <p:sp>
        <p:nvSpPr>
          <p:cNvPr id="2" name="Titre 1"/>
          <p:cNvSpPr>
            <a:spLocks noGrp="1"/>
          </p:cNvSpPr>
          <p:nvPr>
            <p:ph type="title"/>
          </p:nvPr>
        </p:nvSpPr>
        <p:spPr bwMode="white"/>
        <p:txBody>
          <a:bodyPr/>
          <a:lstStyle/>
          <a:p>
            <a:r>
              <a:rPr lang="fr-FR" dirty="0"/>
              <a:t>Cliquez pour modifier le style du titre</a:t>
            </a:r>
          </a:p>
        </p:txBody>
      </p:sp>
      <p:sp>
        <p:nvSpPr>
          <p:cNvPr id="3" name="Espace réservé du contenu 2"/>
          <p:cNvSpPr>
            <a:spLocks noGrp="1"/>
          </p:cNvSpPr>
          <p:nvPr>
            <p:ph idx="1"/>
          </p:nvPr>
        </p:nvSpPr>
        <p:spPr>
          <a:xfrm>
            <a:off x="4726800" y="1584000"/>
            <a:ext cx="3733200" cy="4057200"/>
          </a:xfrm>
        </p:spPr>
        <p:txBody>
          <a:bodyPr anchor="b"/>
          <a:lstStyle>
            <a:lvl1pPr marL="0" indent="0">
              <a:lnSpc>
                <a:spcPts val="5800"/>
              </a:lnSpc>
              <a:spcBef>
                <a:spcPts val="0"/>
              </a:spcBef>
              <a:spcAft>
                <a:spcPts val="0"/>
              </a:spcAft>
              <a:buFont typeface="Arial" pitchFamily="34" charset="0"/>
              <a:buNone/>
              <a:defRPr sz="4800">
                <a:solidFill>
                  <a:schemeClr val="tx1"/>
                </a:solidFill>
              </a:defRPr>
            </a:lvl1pPr>
            <a:lvl2pPr marL="0" indent="0">
              <a:lnSpc>
                <a:spcPts val="1300"/>
              </a:lnSpc>
              <a:spcBef>
                <a:spcPts val="300"/>
              </a:spcBef>
              <a:spcAft>
                <a:spcPts val="500"/>
              </a:spcAft>
              <a:buNone/>
              <a:defRPr sz="1100">
                <a:solidFill>
                  <a:schemeClr val="tx1"/>
                </a:solidFill>
              </a:defRPr>
            </a:lvl2pPr>
            <a:lvl3pPr marL="0" indent="0">
              <a:lnSpc>
                <a:spcPts val="1300"/>
              </a:lnSpc>
              <a:spcBef>
                <a:spcPts val="400"/>
              </a:spcBef>
              <a:buNone/>
              <a:defRPr sz="1100">
                <a:solidFill>
                  <a:schemeClr val="tx1"/>
                </a:solidFill>
              </a:defRPr>
            </a:lvl3pPr>
            <a:lvl4pPr marL="0" indent="0">
              <a:lnSpc>
                <a:spcPts val="1300"/>
              </a:lnSpc>
              <a:spcBef>
                <a:spcPts val="300"/>
              </a:spcBef>
              <a:buFont typeface="Arial" pitchFamily="34" charset="0"/>
              <a:buNone/>
              <a:defRPr sz="1100">
                <a:solidFill>
                  <a:schemeClr val="tx1"/>
                </a:solidFill>
              </a:defRPr>
            </a:lvl4pPr>
            <a:lvl5pPr marL="0" indent="0">
              <a:lnSpc>
                <a:spcPts val="1300"/>
              </a:lnSpc>
              <a:spcBef>
                <a:spcPts val="300"/>
              </a:spcBef>
              <a:buFont typeface="Arial" pitchFamily="34" charset="0"/>
              <a:buNone/>
              <a:defRPr sz="1100">
                <a:solidFill>
                  <a:schemeClr val="tx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pour une image  9"/>
          <p:cNvSpPr>
            <a:spLocks noGrp="1"/>
          </p:cNvSpPr>
          <p:nvPr>
            <p:ph type="pic" sz="quarter" idx="13"/>
          </p:nvPr>
        </p:nvSpPr>
        <p:spPr>
          <a:xfrm>
            <a:off x="0" y="1195200"/>
            <a:ext cx="4575600" cy="4816800"/>
          </a:xfrm>
          <a:solidFill>
            <a:schemeClr val="bg2">
              <a:lumMod val="90000"/>
            </a:schemeClr>
          </a:solidFill>
        </p:spPr>
        <p:txBody>
          <a:bodyPr rtlCol="0" anchor="ctr">
            <a:noAutofit/>
          </a:bodyPr>
          <a:lstStyle>
            <a:lvl1pPr algn="ctr">
              <a:defRPr>
                <a:solidFill>
                  <a:schemeClr val="tx1"/>
                </a:solidFill>
              </a:defRPr>
            </a:lvl1pPr>
          </a:lstStyle>
          <a:p>
            <a:pPr lvl="0"/>
            <a:r>
              <a:rPr lang="fr-FR" noProof="0"/>
              <a:t>Cliquez sur l'icône pour ajouter une image</a:t>
            </a:r>
            <a:endParaRPr lang="fr-FR" noProof="0" dirty="0"/>
          </a:p>
        </p:txBody>
      </p:sp>
      <p:sp>
        <p:nvSpPr>
          <p:cNvPr id="8" name="Espace réservé de la date 11"/>
          <p:cNvSpPr>
            <a:spLocks noGrp="1"/>
          </p:cNvSpPr>
          <p:nvPr>
            <p:ph type="dt" sz="half" idx="14"/>
          </p:nvPr>
        </p:nvSpPr>
        <p:spPr/>
        <p:txBody>
          <a:bodyPr/>
          <a:lstStyle>
            <a:lvl1pPr eaLnBrk="0" fontAlgn="base" hangingPunct="0">
              <a:spcBef>
                <a:spcPct val="0"/>
              </a:spcBef>
              <a:spcAft>
                <a:spcPct val="0"/>
              </a:spcAft>
              <a:defRPr>
                <a:latin typeface="Arial" charset="0"/>
              </a:defRPr>
            </a:lvl1pPr>
          </a:lstStyle>
          <a:p>
            <a:pPr>
              <a:defRPr/>
            </a:pPr>
            <a:endParaRPr lang="fr-FR" dirty="0"/>
          </a:p>
        </p:txBody>
      </p:sp>
      <p:sp>
        <p:nvSpPr>
          <p:cNvPr id="9" name="Espace réservé du numéro de diapositive 12"/>
          <p:cNvSpPr>
            <a:spLocks noGrp="1"/>
          </p:cNvSpPr>
          <p:nvPr>
            <p:ph type="sldNum" sz="quarter" idx="15"/>
          </p:nvPr>
        </p:nvSpPr>
        <p:spPr/>
        <p:txBody>
          <a:bodyPr/>
          <a:lstStyle>
            <a:lvl1pPr eaLnBrk="0" fontAlgn="base" hangingPunct="0">
              <a:spcBef>
                <a:spcPct val="0"/>
              </a:spcBef>
              <a:spcAft>
                <a:spcPct val="0"/>
              </a:spcAft>
              <a:defRPr>
                <a:latin typeface="Arial" charset="0"/>
              </a:defRPr>
            </a:lvl1pPr>
          </a:lstStyle>
          <a:p>
            <a:pPr>
              <a:defRPr/>
            </a:pPr>
            <a:fld id="{8071AF33-2184-4BF6-B3D4-4A822BDCFB62}" type="slidenum">
              <a:rPr lang="fr-FR"/>
              <a:pPr>
                <a:defRPr/>
              </a:pPr>
              <a:t>‹N°›</a:t>
            </a:fld>
            <a:endParaRPr lang="fr-FR" dirty="0"/>
          </a:p>
        </p:txBody>
      </p:sp>
      <p:sp>
        <p:nvSpPr>
          <p:cNvPr id="11" name="Espace réservé du pied de page 13"/>
          <p:cNvSpPr>
            <a:spLocks noGrp="1"/>
          </p:cNvSpPr>
          <p:nvPr>
            <p:ph type="ftr" sz="quarter" idx="16"/>
          </p:nvPr>
        </p:nvSpPr>
        <p:spPr/>
        <p:txBody>
          <a:bodyPr/>
          <a:lstStyle>
            <a:lvl1pPr eaLnBrk="0" fontAlgn="base" hangingPunct="0">
              <a:spcBef>
                <a:spcPct val="0"/>
              </a:spcBef>
              <a:spcAft>
                <a:spcPct val="0"/>
              </a:spcAft>
              <a:defRPr>
                <a:latin typeface="Arial" charset="0"/>
              </a:defRPr>
            </a:lvl1pPr>
          </a:lstStyle>
          <a:p>
            <a:pPr>
              <a:defRPr/>
            </a:pPr>
            <a:r>
              <a:rPr lang="fr-FR"/>
              <a:t>CR2PA - Atelier N°8 -10 déc 2015_RTE       Bernard Ouillon, Yves Sarrazin</a:t>
            </a:r>
          </a:p>
        </p:txBody>
      </p:sp>
    </p:spTree>
    <p:extLst>
      <p:ext uri="{BB962C8B-B14F-4D97-AF65-F5344CB8AC3E}">
        <p14:creationId xmlns:p14="http://schemas.microsoft.com/office/powerpoint/2010/main" val="24118013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3_Disposition personnalisé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895" y="1556792"/>
            <a:ext cx="5583008" cy="1193800"/>
          </a:xfrm>
        </p:spPr>
        <p:txBody>
          <a:bodyPr/>
          <a:lstStyle>
            <a:lvl1pPr>
              <a:defRPr sz="2400"/>
            </a:lvl1pPr>
          </a:lstStyle>
          <a:p>
            <a:r>
              <a:rPr lang="fr-FR"/>
              <a:t>Modifiez le style du titre</a:t>
            </a:r>
            <a:endParaRPr lang="fr-FR" dirty="0"/>
          </a:p>
        </p:txBody>
      </p:sp>
    </p:spTree>
    <p:extLst>
      <p:ext uri="{BB962C8B-B14F-4D97-AF65-F5344CB8AC3E}">
        <p14:creationId xmlns:p14="http://schemas.microsoft.com/office/powerpoint/2010/main" val="38421435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6" name="Espace réservé du contenu 2"/>
          <p:cNvSpPr>
            <a:spLocks noGrp="1"/>
          </p:cNvSpPr>
          <p:nvPr>
            <p:ph sz="half" idx="12"/>
          </p:nvPr>
        </p:nvSpPr>
        <p:spPr>
          <a:xfrm>
            <a:off x="467544" y="1586855"/>
            <a:ext cx="8142610" cy="4054475"/>
          </a:xfrm>
          <a:prstGeom prst="rect">
            <a:avLst/>
          </a:prstGeom>
        </p:spPr>
        <p:txBody>
          <a:bodyPr/>
          <a:lstStyle>
            <a:lvl1pPr>
              <a:buFont typeface="Wingdings" pitchFamily="2" charset="2"/>
              <a:buChar char="Ø"/>
              <a:defRPr baseline="0"/>
            </a:lvl1pPr>
            <a:lvl2pPr>
              <a:defRPr/>
            </a:lvl2pPr>
            <a:lvl4pPr>
              <a:defRPr lang="fr-FR" sz="1600" dirty="0" smtClean="0">
                <a:solidFill>
                  <a:schemeClr val="tx1"/>
                </a:solidFill>
                <a:latin typeface="+mn-lt"/>
              </a:defRPr>
            </a:lvl4pPr>
            <a:lvl6pPr>
              <a:defRPr lang="fr-FR" sz="1600" dirty="0" smtClean="0">
                <a:solidFill>
                  <a:schemeClr val="tx1"/>
                </a:solidFill>
                <a:latin typeface="+mn-lt"/>
              </a:defRPr>
            </a:lvl6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Rectangle 5"/>
          <p:cNvSpPr>
            <a:spLocks noGrp="1" noChangeArrowheads="1"/>
          </p:cNvSpPr>
          <p:nvPr>
            <p:ph type="ftr" sz="quarter" idx="13"/>
          </p:nvPr>
        </p:nvSpPr>
        <p:spPr/>
        <p:txBody>
          <a:bodyPr/>
          <a:lstStyle>
            <a:lvl1pPr>
              <a:defRPr/>
            </a:lvl1pPr>
          </a:lstStyle>
          <a:p>
            <a:pPr>
              <a:defRPr/>
            </a:pPr>
            <a:r>
              <a:rPr lang="fr-FR"/>
              <a:t>CR2PA - Atelier N°8 -10 déc 2015_RTE       Bernard Ouillon, Yves Sarrazin</a:t>
            </a:r>
          </a:p>
        </p:txBody>
      </p:sp>
      <p:sp>
        <p:nvSpPr>
          <p:cNvPr id="5" name="Rectangle 6"/>
          <p:cNvSpPr>
            <a:spLocks noGrp="1" noChangeArrowheads="1"/>
          </p:cNvSpPr>
          <p:nvPr>
            <p:ph type="sldNum" sz="quarter" idx="14"/>
          </p:nvPr>
        </p:nvSpPr>
        <p:spPr/>
        <p:txBody>
          <a:bodyPr/>
          <a:lstStyle>
            <a:lvl1pPr>
              <a:defRPr/>
            </a:lvl1pPr>
          </a:lstStyle>
          <a:p>
            <a:pPr>
              <a:defRPr/>
            </a:pPr>
            <a:fld id="{48545369-1055-4882-AF88-2FB058E6F8C1}" type="slidenum">
              <a:rPr lang="fr-FR"/>
              <a:pPr>
                <a:defRPr/>
              </a:pPr>
              <a:t>‹N°›</a:t>
            </a:fld>
            <a:endParaRPr lang="fr-FR"/>
          </a:p>
        </p:txBody>
      </p:sp>
    </p:spTree>
    <p:extLst>
      <p:ext uri="{BB962C8B-B14F-4D97-AF65-F5344CB8AC3E}">
        <p14:creationId xmlns:p14="http://schemas.microsoft.com/office/powerpoint/2010/main" val="1577562332"/>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49" y="6246304"/>
            <a:ext cx="661851" cy="585216"/>
          </a:xfrm>
          <a:prstGeom prst="rect">
            <a:avLst/>
          </a:prstGeom>
        </p:spPr>
      </p:pic>
      <p:sp>
        <p:nvSpPr>
          <p:cNvPr id="4" name="Titre 3"/>
          <p:cNvSpPr>
            <a:spLocks noGrp="1"/>
          </p:cNvSpPr>
          <p:nvPr>
            <p:ph type="title"/>
          </p:nvPr>
        </p:nvSpPr>
        <p:spPr/>
        <p:txBody>
          <a:bodyPr/>
          <a:lstStyle/>
          <a:p>
            <a:r>
              <a:rPr lang="fr-FR" smtClean="0"/>
              <a:t>Modifiez le style du titre</a:t>
            </a:r>
            <a:endParaRPr lang="fr-FR"/>
          </a:p>
        </p:txBody>
      </p:sp>
      <p:sp>
        <p:nvSpPr>
          <p:cNvPr id="10" name="Espace réservé de la date 9"/>
          <p:cNvSpPr>
            <a:spLocks noGrp="1"/>
          </p:cNvSpPr>
          <p:nvPr>
            <p:ph type="dt" sz="half" idx="10"/>
          </p:nvPr>
        </p:nvSpPr>
        <p:spPr/>
        <p:txBody>
          <a:bodyPr/>
          <a:lstStyle/>
          <a:p>
            <a:endParaRPr lang="fr-FR"/>
          </a:p>
        </p:txBody>
      </p:sp>
      <p:sp>
        <p:nvSpPr>
          <p:cNvPr id="12" name="Espace réservé du numéro de diapositive 11"/>
          <p:cNvSpPr>
            <a:spLocks noGrp="1"/>
          </p:cNvSpPr>
          <p:nvPr>
            <p:ph type="sldNum" sz="quarter" idx="12"/>
          </p:nvPr>
        </p:nvSpPr>
        <p:spPr/>
        <p:txBody>
          <a:bodyPr/>
          <a:lstStyle/>
          <a:p>
            <a:fld id="{FCE514DE-E9F9-4E23-84E5-45B810FC164B}" type="slidenum">
              <a:rPr lang="fr-FR" smtClean="0"/>
              <a:pPr/>
              <a:t>‹N°›</a:t>
            </a:fld>
            <a:endParaRPr lang="fr-FR"/>
          </a:p>
        </p:txBody>
      </p:sp>
      <p:sp>
        <p:nvSpPr>
          <p:cNvPr id="8" name="Espace réservé du pied de page 4"/>
          <p:cNvSpPr>
            <a:spLocks noGrp="1"/>
          </p:cNvSpPr>
          <p:nvPr>
            <p:ph type="ftr" sz="quarter" idx="11"/>
          </p:nvPr>
        </p:nvSpPr>
        <p:spPr>
          <a:xfrm>
            <a:off x="1104729" y="6296830"/>
            <a:ext cx="7067128" cy="484163"/>
          </a:xfrm>
        </p:spPr>
        <p:txBody>
          <a:bodyPr/>
          <a:lstStyle/>
          <a:p>
            <a:pPr algn="ctr"/>
            <a:r>
              <a:rPr lang="fr-FR" sz="1100" dirty="0">
                <a:solidFill>
                  <a:prstClr val="black"/>
                </a:solidFill>
              </a:rPr>
              <a:t>CR2PA - </a:t>
            </a:r>
            <a:r>
              <a:rPr lang="fr-FR" sz="1100" dirty="0" smtClean="0">
                <a:solidFill>
                  <a:prstClr val="black"/>
                </a:solidFill>
              </a:rPr>
              <a:t>Atelier </a:t>
            </a:r>
            <a:r>
              <a:rPr lang="fr-FR" sz="1100" dirty="0" smtClean="0">
                <a:solidFill>
                  <a:srgbClr val="FF0000"/>
                </a:solidFill>
              </a:rPr>
              <a:t>N°17-18 avril 2017_Loreal</a:t>
            </a:r>
            <a:r>
              <a:rPr lang="fr-FR" sz="1100" dirty="0" smtClean="0">
                <a:solidFill>
                  <a:prstClr val="black"/>
                </a:solidFill>
              </a:rPr>
              <a:t>  Aurélien Conraux – Eunsu </a:t>
            </a:r>
            <a:r>
              <a:rPr lang="fr-FR" sz="1100" dirty="0" err="1" smtClean="0">
                <a:solidFill>
                  <a:prstClr val="black"/>
                </a:solidFill>
              </a:rPr>
              <a:t>Ahn</a:t>
            </a:r>
            <a:endParaRPr lang="fr-FR" sz="1100" dirty="0" smtClean="0">
              <a:solidFill>
                <a:prstClr val="black"/>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6" name="Espace réservé du numéro de diapositive 5"/>
          <p:cNvSpPr>
            <a:spLocks noGrp="1"/>
          </p:cNvSpPr>
          <p:nvPr>
            <p:ph type="sldNum" sz="quarter" idx="12"/>
          </p:nvPr>
        </p:nvSpPr>
        <p:spPr/>
        <p:txBody>
          <a:bodyPr/>
          <a:lstStyle/>
          <a:p>
            <a:fld id="{FCE514DE-E9F9-4E23-84E5-45B810FC164B}" type="slidenum">
              <a:rPr lang="fr-FR" smtClean="0"/>
              <a:pPr/>
              <a:t>‹N°›</a:t>
            </a:fld>
            <a:endParaRPr lang="fr-F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49" y="6246304"/>
            <a:ext cx="661851" cy="585216"/>
          </a:xfrm>
          <a:prstGeom prst="rect">
            <a:avLst/>
          </a:prstGeom>
        </p:spPr>
      </p:pic>
      <p:sp>
        <p:nvSpPr>
          <p:cNvPr id="9" name="Espace réservé du pied de page 4"/>
          <p:cNvSpPr txBox="1">
            <a:spLocks/>
          </p:cNvSpPr>
          <p:nvPr userDrawn="1"/>
        </p:nvSpPr>
        <p:spPr>
          <a:xfrm>
            <a:off x="1257129" y="6449230"/>
            <a:ext cx="7067128" cy="484163"/>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100" smtClean="0">
                <a:solidFill>
                  <a:prstClr val="black"/>
                </a:solidFill>
              </a:rPr>
              <a:t>CR2PA - Atelier </a:t>
            </a:r>
            <a:r>
              <a:rPr lang="fr-FR" sz="1100" smtClean="0">
                <a:solidFill>
                  <a:srgbClr val="FF0000"/>
                </a:solidFill>
              </a:rPr>
              <a:t>N°17-18 avril 2017_Loreal</a:t>
            </a:r>
            <a:r>
              <a:rPr lang="fr-FR" sz="1100" smtClean="0">
                <a:solidFill>
                  <a:prstClr val="black"/>
                </a:solidFill>
              </a:rPr>
              <a:t>  Aurélien Conraux – Eunsu Ahn</a:t>
            </a:r>
            <a:endParaRPr lang="fr-FR" sz="1100" dirty="0" smtClean="0">
              <a:solidFill>
                <a:prstClr val="black"/>
              </a:solidFill>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numéro de diapositive 6"/>
          <p:cNvSpPr>
            <a:spLocks noGrp="1"/>
          </p:cNvSpPr>
          <p:nvPr>
            <p:ph type="sldNum" sz="quarter" idx="12"/>
          </p:nvPr>
        </p:nvSpPr>
        <p:spPr/>
        <p:txBody>
          <a:bodyPr/>
          <a:lstStyle/>
          <a:p>
            <a:fld id="{FCE514DE-E9F9-4E23-84E5-45B810FC164B}" type="slidenum">
              <a:rPr lang="fr-FR" smtClean="0"/>
              <a:pPr/>
              <a:t>‹N°›</a:t>
            </a:fld>
            <a:endParaRPr lang="fr-F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49" y="6246304"/>
            <a:ext cx="661851" cy="585216"/>
          </a:xfrm>
          <a:prstGeom prst="rect">
            <a:avLst/>
          </a:prstGeom>
        </p:spPr>
      </p:pic>
      <p:sp>
        <p:nvSpPr>
          <p:cNvPr id="9" name="Espace réservé du pied de page 4"/>
          <p:cNvSpPr>
            <a:spLocks noGrp="1"/>
          </p:cNvSpPr>
          <p:nvPr>
            <p:ph type="ftr" sz="quarter" idx="11"/>
          </p:nvPr>
        </p:nvSpPr>
        <p:spPr>
          <a:xfrm>
            <a:off x="1104729" y="6296830"/>
            <a:ext cx="7067128" cy="484163"/>
          </a:xfrm>
          <a:prstGeom prst="rect">
            <a:avLst/>
          </a:prstGeom>
        </p:spPr>
        <p:txBody>
          <a:bodyPr/>
          <a:lstStyle/>
          <a:p>
            <a:pPr algn="ctr"/>
            <a:r>
              <a:rPr lang="fr-FR" sz="1100" dirty="0">
                <a:solidFill>
                  <a:prstClr val="black"/>
                </a:solidFill>
              </a:rPr>
              <a:t>CR2PA - Atelier </a:t>
            </a:r>
            <a:r>
              <a:rPr lang="fr-FR" sz="1100" dirty="0" smtClean="0">
                <a:solidFill>
                  <a:srgbClr val="FF0000"/>
                </a:solidFill>
              </a:rPr>
              <a:t>N°15 – 8 décembre </a:t>
            </a:r>
            <a:r>
              <a:rPr lang="fr-FR" sz="1100" dirty="0">
                <a:solidFill>
                  <a:srgbClr val="FF0000"/>
                </a:solidFill>
              </a:rPr>
              <a:t>2016_RTE       </a:t>
            </a:r>
            <a:r>
              <a:rPr lang="fr-FR" sz="1100" dirty="0">
                <a:solidFill>
                  <a:prstClr val="black"/>
                </a:solidFill>
              </a:rPr>
              <a:t>Bruno </a:t>
            </a:r>
            <a:r>
              <a:rPr lang="fr-FR" sz="1100" dirty="0" err="1" smtClean="0">
                <a:solidFill>
                  <a:prstClr val="black"/>
                </a:solidFill>
              </a:rPr>
              <a:t>Danvin</a:t>
            </a:r>
            <a:r>
              <a:rPr lang="fr-FR" sz="1100" dirty="0" smtClean="0">
                <a:solidFill>
                  <a:prstClr val="black"/>
                </a:solidFill>
              </a:rPr>
              <a:t> – Hervé Mahé</a:t>
            </a:r>
            <a:endParaRPr lang="fr-FR" sz="1100" dirty="0">
              <a:solidFill>
                <a:prstClr val="black"/>
              </a:solidFil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CE514DE-E9F9-4E23-84E5-45B810FC164B}" type="slidenum">
              <a:rPr lang="fr-FR" smtClean="0"/>
              <a:pPr/>
              <a:t>‹N°›</a:t>
            </a:fld>
            <a:endParaRPr lang="fr-FR"/>
          </a:p>
        </p:txBody>
      </p:sp>
      <p:sp>
        <p:nvSpPr>
          <p:cNvPr id="10" name="Espace réservé du pied de page 4"/>
          <p:cNvSpPr>
            <a:spLocks noGrp="1"/>
          </p:cNvSpPr>
          <p:nvPr>
            <p:ph type="ftr" sz="quarter" idx="11"/>
          </p:nvPr>
        </p:nvSpPr>
        <p:spPr>
          <a:xfrm>
            <a:off x="1104729" y="6296830"/>
            <a:ext cx="7067128" cy="484163"/>
          </a:xfrm>
          <a:prstGeom prst="rect">
            <a:avLst/>
          </a:prstGeom>
        </p:spPr>
        <p:txBody>
          <a:bodyPr/>
          <a:lstStyle/>
          <a:p>
            <a:pPr algn="ctr"/>
            <a:r>
              <a:rPr lang="fr-FR" sz="1100" dirty="0">
                <a:solidFill>
                  <a:prstClr val="black"/>
                </a:solidFill>
              </a:rPr>
              <a:t>CR2PA - Atelier </a:t>
            </a:r>
            <a:r>
              <a:rPr lang="fr-FR" sz="1100" dirty="0" smtClean="0">
                <a:solidFill>
                  <a:srgbClr val="FF0000"/>
                </a:solidFill>
              </a:rPr>
              <a:t>N°15 – 8 décembre </a:t>
            </a:r>
            <a:r>
              <a:rPr lang="fr-FR" sz="1100" dirty="0">
                <a:solidFill>
                  <a:srgbClr val="FF0000"/>
                </a:solidFill>
              </a:rPr>
              <a:t>2016_RTE       </a:t>
            </a:r>
            <a:r>
              <a:rPr lang="fr-FR" sz="1100" dirty="0">
                <a:solidFill>
                  <a:prstClr val="black"/>
                </a:solidFill>
              </a:rPr>
              <a:t>Bruno </a:t>
            </a:r>
            <a:r>
              <a:rPr lang="fr-FR" sz="1100" dirty="0" err="1" smtClean="0">
                <a:solidFill>
                  <a:prstClr val="black"/>
                </a:solidFill>
              </a:rPr>
              <a:t>Danvin</a:t>
            </a:r>
            <a:r>
              <a:rPr lang="fr-FR" sz="1100" dirty="0" smtClean="0">
                <a:solidFill>
                  <a:prstClr val="black"/>
                </a:solidFill>
              </a:rPr>
              <a:t> – Hervé Mahé</a:t>
            </a:r>
            <a:endParaRPr lang="fr-FR" sz="1100" dirty="0">
              <a:solidFill>
                <a:prstClr val="black"/>
              </a:solidFill>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CE514DE-E9F9-4E23-84E5-45B810FC164B}" type="slidenum">
              <a:rPr lang="fr-FR" smtClean="0"/>
              <a:pPr/>
              <a:t>‹N°›</a:t>
            </a:fld>
            <a:endParaRPr lang="fr-FR"/>
          </a:p>
        </p:txBody>
      </p:sp>
      <p:sp>
        <p:nvSpPr>
          <p:cNvPr id="6" name="Espace réservé du pied de page 4"/>
          <p:cNvSpPr>
            <a:spLocks noGrp="1"/>
          </p:cNvSpPr>
          <p:nvPr>
            <p:ph type="ftr" sz="quarter" idx="11"/>
          </p:nvPr>
        </p:nvSpPr>
        <p:spPr>
          <a:xfrm>
            <a:off x="1104729" y="6296830"/>
            <a:ext cx="7067128" cy="484163"/>
          </a:xfrm>
          <a:prstGeom prst="rect">
            <a:avLst/>
          </a:prstGeom>
        </p:spPr>
        <p:txBody>
          <a:bodyPr/>
          <a:lstStyle/>
          <a:p>
            <a:pPr algn="ctr"/>
            <a:r>
              <a:rPr lang="fr-FR" sz="1100" dirty="0">
                <a:solidFill>
                  <a:prstClr val="black"/>
                </a:solidFill>
              </a:rPr>
              <a:t>CR2PA - Atelier </a:t>
            </a:r>
            <a:r>
              <a:rPr lang="fr-FR" sz="1100" dirty="0" smtClean="0">
                <a:solidFill>
                  <a:srgbClr val="FF0000"/>
                </a:solidFill>
              </a:rPr>
              <a:t>N°15 – 8 décembre </a:t>
            </a:r>
            <a:r>
              <a:rPr lang="fr-FR" sz="1100" dirty="0">
                <a:solidFill>
                  <a:srgbClr val="FF0000"/>
                </a:solidFill>
              </a:rPr>
              <a:t>2016_RTE       </a:t>
            </a:r>
            <a:r>
              <a:rPr lang="fr-FR" sz="1100" dirty="0">
                <a:solidFill>
                  <a:prstClr val="black"/>
                </a:solidFill>
              </a:rPr>
              <a:t>Bruno </a:t>
            </a:r>
            <a:r>
              <a:rPr lang="fr-FR" sz="1100" dirty="0" err="1" smtClean="0">
                <a:solidFill>
                  <a:prstClr val="black"/>
                </a:solidFill>
              </a:rPr>
              <a:t>Danvin</a:t>
            </a:r>
            <a:r>
              <a:rPr lang="fr-FR" sz="1100" dirty="0" smtClean="0">
                <a:solidFill>
                  <a:prstClr val="black"/>
                </a:solidFill>
              </a:rPr>
              <a:t> – Hervé Mahé</a:t>
            </a:r>
            <a:endParaRPr lang="fr-FR" sz="1100" dirty="0">
              <a:solidFill>
                <a:prstClr val="black"/>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r>
              <a:rPr lang="fr-FR"/>
              <a:t>CR2PA - Atelier N°8 -10 déc 2015_RTE       Bernard Ouillon, Yves Sarrazin</a:t>
            </a:r>
          </a:p>
        </p:txBody>
      </p:sp>
      <p:sp>
        <p:nvSpPr>
          <p:cNvPr id="4" name="Espace réservé du numéro de diapositive 3"/>
          <p:cNvSpPr>
            <a:spLocks noGrp="1"/>
          </p:cNvSpPr>
          <p:nvPr>
            <p:ph type="sldNum" sz="quarter" idx="12"/>
          </p:nvPr>
        </p:nvSpPr>
        <p:spPr/>
        <p:txBody>
          <a:bodyPr/>
          <a:lstStyle/>
          <a:p>
            <a:fld id="{FCE514DE-E9F9-4E23-84E5-45B810FC164B}"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r>
              <a:rPr lang="fr-FR"/>
              <a:t>CR2PA - Atelier N°8 -10 déc 2015_RTE       Bernard Ouillon, Yves Sarrazin</a:t>
            </a:r>
          </a:p>
        </p:txBody>
      </p:sp>
      <p:sp>
        <p:nvSpPr>
          <p:cNvPr id="7" name="Espace réservé du numéro de diapositive 6"/>
          <p:cNvSpPr>
            <a:spLocks noGrp="1"/>
          </p:cNvSpPr>
          <p:nvPr>
            <p:ph type="sldNum" sz="quarter" idx="12"/>
          </p:nvPr>
        </p:nvSpPr>
        <p:spPr/>
        <p:txBody>
          <a:bodyPr/>
          <a:lstStyle/>
          <a:p>
            <a:fld id="{FCE514DE-E9F9-4E23-84E5-45B810FC164B}"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CE514DE-E9F9-4E23-84E5-45B810FC164B}" type="slidenum">
              <a:rPr lang="fr-FR" smtClean="0"/>
              <a:pPr/>
              <a:t>‹N°›</a:t>
            </a:fld>
            <a:endParaRPr lang="fr-FR"/>
          </a:p>
        </p:txBody>
      </p:sp>
      <p:sp>
        <p:nvSpPr>
          <p:cNvPr id="8" name="Espace réservé du pied de page 4"/>
          <p:cNvSpPr txBox="1">
            <a:spLocks/>
          </p:cNvSpPr>
          <p:nvPr userDrawn="1"/>
        </p:nvSpPr>
        <p:spPr>
          <a:xfrm>
            <a:off x="3275856" y="6165304"/>
            <a:ext cx="2895600" cy="692696"/>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chemeClr val="tx1">
                    <a:tint val="75000"/>
                  </a:schemeClr>
                </a:solidFill>
                <a:effectLst/>
                <a:uLnTx/>
                <a:uFillTx/>
                <a:latin typeface="+mn-lt"/>
                <a:ea typeface="+mn-ea"/>
                <a:cs typeface="+mn-cs"/>
              </a:rPr>
              <a:t>CR2PA - Atelier N°8, 17 novembre 2015,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3.jpeg"/><Relationship Id="rId4" Type="http://schemas.openxmlformats.org/officeDocument/2006/relationships/slideLayout" Target="../slideLayouts/slideLayout16.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E514DE-E9F9-4E23-84E5-45B810FC164B}" type="slidenum">
              <a:rPr lang="fr-FR" smtClean="0"/>
              <a:pPr/>
              <a:t>‹N°›</a:t>
            </a:fld>
            <a:endParaRPr lang="fr-FR"/>
          </a:p>
        </p:txBody>
      </p:sp>
      <p:sp>
        <p:nvSpPr>
          <p:cNvPr id="7" name="Espace réservé du pied de page 4"/>
          <p:cNvSpPr>
            <a:spLocks noGrp="1"/>
          </p:cNvSpPr>
          <p:nvPr>
            <p:ph type="ftr" sz="quarter" idx="3"/>
          </p:nvPr>
        </p:nvSpPr>
        <p:spPr>
          <a:xfrm>
            <a:off x="1104729" y="6296830"/>
            <a:ext cx="7067128" cy="484163"/>
          </a:xfrm>
          <a:prstGeom prst="rect">
            <a:avLst/>
          </a:prstGeom>
        </p:spPr>
        <p:txBody>
          <a:bodyPr/>
          <a:lstStyle/>
          <a:p>
            <a:pPr algn="ctr"/>
            <a:r>
              <a:rPr lang="fr-FR" sz="1100" dirty="0">
                <a:solidFill>
                  <a:prstClr val="black"/>
                </a:solidFill>
              </a:rPr>
              <a:t>CR2PA - </a:t>
            </a:r>
            <a:r>
              <a:rPr lang="fr-FR" sz="1100" dirty="0" smtClean="0">
                <a:solidFill>
                  <a:prstClr val="black"/>
                </a:solidFill>
              </a:rPr>
              <a:t>Atelier </a:t>
            </a:r>
            <a:r>
              <a:rPr lang="fr-FR" sz="1100" dirty="0" smtClean="0">
                <a:solidFill>
                  <a:srgbClr val="FF0000"/>
                </a:solidFill>
              </a:rPr>
              <a:t>N°17-18 avril 2017_Loreal</a:t>
            </a:r>
            <a:r>
              <a:rPr lang="fr-FR" sz="1100" dirty="0" smtClean="0">
                <a:solidFill>
                  <a:prstClr val="black"/>
                </a:solidFill>
              </a:rPr>
              <a:t>  Aurélien Conraux – Eunsu </a:t>
            </a:r>
            <a:r>
              <a:rPr lang="fr-FR" sz="1100" dirty="0" err="1" smtClean="0">
                <a:solidFill>
                  <a:prstClr val="black"/>
                </a:solidFill>
              </a:rPr>
              <a:t>Ahn</a:t>
            </a:r>
            <a:endParaRPr lang="fr-FR" sz="1100" dirty="0" smtClean="0">
              <a:solidFill>
                <a:prstClr val="black"/>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9" r:id="rId12"/>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Espace réservé du titre 1"/>
          <p:cNvSpPr>
            <a:spLocks noGrp="1"/>
          </p:cNvSpPr>
          <p:nvPr>
            <p:ph type="title"/>
          </p:nvPr>
        </p:nvSpPr>
        <p:spPr bwMode="auto">
          <a:xfrm>
            <a:off x="1065213" y="0"/>
            <a:ext cx="7394575"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fr-FR" altLang="fr-FR"/>
              <a:t>Cliquez pour modifier le style du titre</a:t>
            </a:r>
          </a:p>
        </p:txBody>
      </p:sp>
      <p:sp>
        <p:nvSpPr>
          <p:cNvPr id="6147" name="Espace réservé du texte 2"/>
          <p:cNvSpPr>
            <a:spLocks noGrp="1"/>
          </p:cNvSpPr>
          <p:nvPr>
            <p:ph type="body" idx="1"/>
          </p:nvPr>
        </p:nvSpPr>
        <p:spPr bwMode="auto">
          <a:xfrm>
            <a:off x="519113" y="1584325"/>
            <a:ext cx="7940675"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0" y="6092825"/>
            <a:ext cx="2133600" cy="144463"/>
          </a:xfrm>
          <a:prstGeom prst="rect">
            <a:avLst/>
          </a:prstGeom>
        </p:spPr>
        <p:txBody>
          <a:bodyPr vert="horz" lIns="91440" tIns="45720" rIns="91440" bIns="45720" rtlCol="0" anchor="ctr"/>
          <a:lstStyle>
            <a:lvl1pPr algn="l" eaLnBrk="1" fontAlgn="auto" hangingPunct="1">
              <a:spcBef>
                <a:spcPts val="0"/>
              </a:spcBef>
              <a:spcAft>
                <a:spcPts val="0"/>
              </a:spcAft>
              <a:defRPr sz="800">
                <a:solidFill>
                  <a:prstClr val="white"/>
                </a:solidFill>
                <a:latin typeface="Arial"/>
              </a:defRPr>
            </a:lvl1pPr>
          </a:lstStyle>
          <a:p>
            <a:pPr>
              <a:defRPr/>
            </a:pPr>
            <a:endParaRPr lang="fr-FR" dirty="0"/>
          </a:p>
        </p:txBody>
      </p:sp>
      <p:sp>
        <p:nvSpPr>
          <p:cNvPr id="5" name="Espace réservé du pied de page 4"/>
          <p:cNvSpPr>
            <a:spLocks noGrp="1"/>
          </p:cNvSpPr>
          <p:nvPr>
            <p:ph type="ftr" sz="quarter" idx="3"/>
          </p:nvPr>
        </p:nvSpPr>
        <p:spPr>
          <a:xfrm>
            <a:off x="900113" y="6216650"/>
            <a:ext cx="5892800" cy="457200"/>
          </a:xfrm>
          <a:prstGeom prst="rect">
            <a:avLst/>
          </a:prstGeom>
        </p:spPr>
        <p:txBody>
          <a:bodyPr vert="horz" lIns="0" tIns="0" rIns="0" bIns="0" rtlCol="0" anchor="ctr"/>
          <a:lstStyle>
            <a:lvl1pPr algn="l" eaLnBrk="1" fontAlgn="auto" hangingPunct="1">
              <a:spcBef>
                <a:spcPts val="0"/>
              </a:spcBef>
              <a:spcAft>
                <a:spcPts val="0"/>
              </a:spcAft>
              <a:defRPr sz="700">
                <a:solidFill>
                  <a:prstClr val="black"/>
                </a:solidFill>
                <a:latin typeface="Arial"/>
              </a:defRPr>
            </a:lvl1pPr>
          </a:lstStyle>
          <a:p>
            <a:pPr>
              <a:defRPr/>
            </a:pPr>
            <a:r>
              <a:rPr lang="fr-FR"/>
              <a:t>CR2PA - Atelier N°8 -10 déc 2015_RTE       Bernard Ouillon, Yves Sarrazin</a:t>
            </a:r>
          </a:p>
        </p:txBody>
      </p:sp>
      <p:sp>
        <p:nvSpPr>
          <p:cNvPr id="6" name="Espace réservé du numéro de diapositive 5"/>
          <p:cNvSpPr>
            <a:spLocks noGrp="1"/>
          </p:cNvSpPr>
          <p:nvPr>
            <p:ph type="sldNum" sz="quarter" idx="4"/>
          </p:nvPr>
        </p:nvSpPr>
        <p:spPr>
          <a:xfrm>
            <a:off x="0" y="6216650"/>
            <a:ext cx="846138" cy="457200"/>
          </a:xfrm>
          <a:prstGeom prst="rect">
            <a:avLst/>
          </a:prstGeom>
        </p:spPr>
        <p:txBody>
          <a:bodyPr vert="horz" lIns="0" tIns="0" rIns="0" bIns="0" rtlCol="0" anchor="ctr"/>
          <a:lstStyle>
            <a:lvl1pPr algn="r" eaLnBrk="1" fontAlgn="auto" hangingPunct="1">
              <a:spcBef>
                <a:spcPts val="0"/>
              </a:spcBef>
              <a:spcAft>
                <a:spcPts val="0"/>
              </a:spcAft>
              <a:defRPr sz="1200" b="1">
                <a:solidFill>
                  <a:prstClr val="black"/>
                </a:solidFill>
                <a:latin typeface="Arial"/>
              </a:defRPr>
            </a:lvl1pPr>
          </a:lstStyle>
          <a:p>
            <a:pPr>
              <a:defRPr/>
            </a:pPr>
            <a:fld id="{4125654D-AE57-4C5A-9CE9-6D5FDF8B16FE}" type="slidenum">
              <a:rPr lang="fr-FR"/>
              <a:pPr>
                <a:defRPr/>
              </a:pPr>
              <a:t>‹N°›</a:t>
            </a:fld>
            <a:endParaRPr lang="fr-FR" dirty="0"/>
          </a:p>
        </p:txBody>
      </p:sp>
      <p:pic>
        <p:nvPicPr>
          <p:cNvPr id="6151" name="Picture 2" descr="logo_noir_peti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89838" y="6210300"/>
            <a:ext cx="107632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52" name="Group 3"/>
          <p:cNvGrpSpPr>
            <a:grpSpLocks/>
          </p:cNvGrpSpPr>
          <p:nvPr/>
        </p:nvGrpSpPr>
        <p:grpSpPr bwMode="auto">
          <a:xfrm>
            <a:off x="7524750" y="6092825"/>
            <a:ext cx="1619250" cy="765175"/>
            <a:chOff x="4740" y="3838"/>
            <a:chExt cx="1020" cy="482"/>
          </a:xfrm>
        </p:grpSpPr>
        <p:sp>
          <p:nvSpPr>
            <p:cNvPr id="6153" name="Rectangle 4"/>
            <p:cNvSpPr>
              <a:spLocks noChangeArrowheads="1"/>
            </p:cNvSpPr>
            <p:nvPr userDrawn="1"/>
          </p:nvSpPr>
          <p:spPr bwMode="hidden">
            <a:xfrm>
              <a:off x="4740" y="3838"/>
              <a:ext cx="1020"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fontAlgn="base">
                <a:spcBef>
                  <a:spcPct val="0"/>
                </a:spcBef>
                <a:spcAft>
                  <a:spcPct val="0"/>
                </a:spcAft>
                <a:defRPr/>
              </a:pPr>
              <a:endParaRPr lang="fr-FR" altLang="fr-FR" sz="1800">
                <a:solidFill>
                  <a:srgbClr val="000000"/>
                </a:solidFill>
              </a:endParaRPr>
            </a:p>
          </p:txBody>
        </p:sp>
        <p:pic>
          <p:nvPicPr>
            <p:cNvPr id="6154" name="Picture 5" descr="logo_couleur_petit"/>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hidden">
            <a:xfrm>
              <a:off x="4781" y="3912"/>
              <a:ext cx="678"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0348133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Lst>
  <p:hf hdr="0" dt="0"/>
  <p:txStyles>
    <p:titleStyle>
      <a:lvl1pPr algn="l" rtl="0" eaLnBrk="0" fontAlgn="base" hangingPunct="0">
        <a:spcBef>
          <a:spcPct val="0"/>
        </a:spcBef>
        <a:spcAft>
          <a:spcPct val="0"/>
        </a:spcAft>
        <a:defRPr sz="2400" b="1" kern="1200">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Arial" charset="0"/>
        </a:defRPr>
      </a:lvl2pPr>
      <a:lvl3pPr algn="l" rtl="0" eaLnBrk="0" fontAlgn="base" hangingPunct="0">
        <a:spcBef>
          <a:spcPct val="0"/>
        </a:spcBef>
        <a:spcAft>
          <a:spcPct val="0"/>
        </a:spcAft>
        <a:defRPr sz="2400" b="1">
          <a:solidFill>
            <a:schemeClr val="bg1"/>
          </a:solidFill>
          <a:latin typeface="Arial" charset="0"/>
        </a:defRPr>
      </a:lvl3pPr>
      <a:lvl4pPr algn="l" rtl="0" eaLnBrk="0" fontAlgn="base" hangingPunct="0">
        <a:spcBef>
          <a:spcPct val="0"/>
        </a:spcBef>
        <a:spcAft>
          <a:spcPct val="0"/>
        </a:spcAft>
        <a:defRPr sz="2400" b="1">
          <a:solidFill>
            <a:schemeClr val="bg1"/>
          </a:solidFill>
          <a:latin typeface="Arial" charset="0"/>
        </a:defRPr>
      </a:lvl4pPr>
      <a:lvl5pPr algn="l" rtl="0" eaLnBrk="0" fontAlgn="base" hangingPunct="0">
        <a:spcBef>
          <a:spcPct val="0"/>
        </a:spcBef>
        <a:spcAft>
          <a:spcPct val="0"/>
        </a:spcAft>
        <a:defRPr sz="2400" b="1">
          <a:solidFill>
            <a:schemeClr val="bg1"/>
          </a:solidFill>
          <a:latin typeface="Arial" charset="0"/>
        </a:defRPr>
      </a:lvl5pPr>
      <a:lvl6pPr marL="457200" algn="l" rtl="0" fontAlgn="base">
        <a:spcBef>
          <a:spcPct val="0"/>
        </a:spcBef>
        <a:spcAft>
          <a:spcPct val="0"/>
        </a:spcAft>
        <a:defRPr sz="2400" b="1">
          <a:solidFill>
            <a:schemeClr val="bg1"/>
          </a:solidFill>
          <a:latin typeface="Arial" charset="0"/>
        </a:defRPr>
      </a:lvl6pPr>
      <a:lvl7pPr marL="914400" algn="l" rtl="0" fontAlgn="base">
        <a:spcBef>
          <a:spcPct val="0"/>
        </a:spcBef>
        <a:spcAft>
          <a:spcPct val="0"/>
        </a:spcAft>
        <a:defRPr sz="2400" b="1">
          <a:solidFill>
            <a:schemeClr val="bg1"/>
          </a:solidFill>
          <a:latin typeface="Arial" charset="0"/>
        </a:defRPr>
      </a:lvl7pPr>
      <a:lvl8pPr marL="1371600" algn="l" rtl="0" fontAlgn="base">
        <a:spcBef>
          <a:spcPct val="0"/>
        </a:spcBef>
        <a:spcAft>
          <a:spcPct val="0"/>
        </a:spcAft>
        <a:defRPr sz="2400" b="1">
          <a:solidFill>
            <a:schemeClr val="bg1"/>
          </a:solidFill>
          <a:latin typeface="Arial" charset="0"/>
        </a:defRPr>
      </a:lvl8pPr>
      <a:lvl9pPr marL="1828800" algn="l" rtl="0" fontAlgn="base">
        <a:spcBef>
          <a:spcPct val="0"/>
        </a:spcBef>
        <a:spcAft>
          <a:spcPct val="0"/>
        </a:spcAft>
        <a:defRPr sz="2400" b="1">
          <a:solidFill>
            <a:schemeClr val="bg1"/>
          </a:solidFill>
          <a:latin typeface="Arial" charset="0"/>
        </a:defRPr>
      </a:lvl9pPr>
    </p:titleStyle>
    <p:bodyStyle>
      <a:lvl1pPr marL="342900" indent="-342900" algn="l" rtl="0" eaLnBrk="0" fontAlgn="base" hangingPunct="0">
        <a:lnSpc>
          <a:spcPts val="2300"/>
        </a:lnSpc>
        <a:spcBef>
          <a:spcPts val="500"/>
        </a:spcBef>
        <a:spcAft>
          <a:spcPts val="800"/>
        </a:spcAft>
        <a:buFont typeface="Arial" pitchFamily="34" charset="0"/>
        <a:defRPr sz="1900" b="1" kern="1200">
          <a:solidFill>
            <a:schemeClr val="accent2"/>
          </a:solidFill>
          <a:latin typeface="+mn-lt"/>
          <a:ea typeface="+mn-ea"/>
          <a:cs typeface="+mn-cs"/>
        </a:defRPr>
      </a:lvl1pPr>
      <a:lvl2pPr marL="536575" indent="-263525" algn="l" rtl="0" eaLnBrk="0" fontAlgn="base" hangingPunct="0">
        <a:lnSpc>
          <a:spcPts val="1900"/>
        </a:lnSpc>
        <a:spcBef>
          <a:spcPts val="1000"/>
        </a:spcBef>
        <a:spcAft>
          <a:spcPts val="200"/>
        </a:spcAft>
        <a:buClr>
          <a:schemeClr val="accent2"/>
        </a:buClr>
        <a:buSzPct val="90000"/>
        <a:buFont typeface="Wingdings" pitchFamily="2" charset="2"/>
        <a:buChar char=""/>
        <a:defRPr sz="1700" kern="1200">
          <a:solidFill>
            <a:schemeClr val="tx1"/>
          </a:solidFill>
          <a:latin typeface="+mn-lt"/>
          <a:ea typeface="+mn-ea"/>
          <a:cs typeface="+mn-cs"/>
        </a:defRPr>
      </a:lvl2pPr>
      <a:lvl3pPr marL="1076325" indent="-266700" algn="l" rtl="0" eaLnBrk="0" fontAlgn="base" hangingPunct="0">
        <a:lnSpc>
          <a:spcPts val="1900"/>
        </a:lnSpc>
        <a:spcBef>
          <a:spcPts val="600"/>
        </a:spcBef>
        <a:spcAft>
          <a:spcPct val="0"/>
        </a:spcAft>
        <a:buFont typeface="Symbol" pitchFamily="18" charset="2"/>
        <a:buChar char=""/>
        <a:defRPr sz="1600" kern="1200">
          <a:solidFill>
            <a:schemeClr val="tx1"/>
          </a:solidFill>
          <a:latin typeface="+mn-lt"/>
          <a:ea typeface="+mn-ea"/>
          <a:cs typeface="+mn-cs"/>
        </a:defRPr>
      </a:lvl3pPr>
      <a:lvl4pPr marL="1076325" indent="295275" algn="l" rtl="0" eaLnBrk="0" fontAlgn="base" hangingPunct="0">
        <a:lnSpc>
          <a:spcPts val="1900"/>
        </a:lnSpc>
        <a:spcBef>
          <a:spcPts val="400"/>
        </a:spcBef>
        <a:spcAft>
          <a:spcPct val="0"/>
        </a:spcAft>
        <a:buFont typeface="Arial" pitchFamily="34" charset="0"/>
        <a:defRPr sz="1600" kern="1200">
          <a:solidFill>
            <a:schemeClr val="tx1"/>
          </a:solidFill>
          <a:latin typeface="+mn-lt"/>
          <a:ea typeface="+mn-ea"/>
          <a:cs typeface="+mn-cs"/>
        </a:defRPr>
      </a:lvl4pPr>
      <a:lvl5pPr marL="1076325" indent="752475" algn="l" rtl="0" eaLnBrk="0" fontAlgn="base" hangingPunct="0">
        <a:lnSpc>
          <a:spcPts val="1900"/>
        </a:lnSpc>
        <a:spcBef>
          <a:spcPts val="400"/>
        </a:spcBef>
        <a:spcAft>
          <a:spcPct val="0"/>
        </a:spcAft>
        <a:buFont typeface="Arial" pitchFamily="34" charset="0"/>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wmf"/><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documation.fr/" TargetMode="External"/><Relationship Id="rId2" Type="http://schemas.openxmlformats.org/officeDocument/2006/relationships/hyperlink" Target="http://www.salon-intranet.com/" TargetMode="External"/><Relationship Id="rId1" Type="http://schemas.openxmlformats.org/officeDocument/2006/relationships/slideLayout" Target="../slideLayouts/slideLayout7.xml"/><Relationship Id="rId4" Type="http://schemas.openxmlformats.org/officeDocument/2006/relationships/hyperlink" Target="http://www.archivagemanagerial.fr/"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cnil.fr/fr/definition/traitement-de-donnees-caractere-personnel" TargetMode="External"/><Relationship Id="rId2" Type="http://schemas.openxmlformats.org/officeDocument/2006/relationships/hyperlink" Target="https://business.lesechos.fr/directions-juridiques/droit-des-affaires/responsabilite-assurances/0211795738562-donnees-personnelles-le-plan-de-bataille-de-lagardere-306196.php" TargetMode="External"/><Relationship Id="rId1" Type="http://schemas.openxmlformats.org/officeDocument/2006/relationships/slideLayout" Target="../slideLayouts/slideLayout7.xml"/><Relationship Id="rId5" Type="http://schemas.openxmlformats.org/officeDocument/2006/relationships/hyperlink" Target="https://www.twobirds.com/fr/search?keywords=Donn%c3%a9es%20personnelles" TargetMode="External"/><Relationship Id="rId4" Type="http://schemas.openxmlformats.org/officeDocument/2006/relationships/hyperlink" Target="http://www.fidal-avocats-leblog.com/2016/04/reforme-europeenne-du-droit-protection-donnees-caractere-personnel-reglement-ete-adopte-conseil-lunion-europeenn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mailto:lgebert@formiris.org" TargetMode="External"/><Relationship Id="rId13" Type="http://schemas.openxmlformats.org/officeDocument/2006/relationships/hyperlink" Target="mailto:florent.vincent@fr.thalesgroup.com" TargetMode="External"/><Relationship Id="rId3" Type="http://schemas.openxmlformats.org/officeDocument/2006/relationships/hyperlink" Target="mailto:pascal.gallien@finances.gouv.fr" TargetMode="External"/><Relationship Id="rId7" Type="http://schemas.openxmlformats.org/officeDocument/2006/relationships/hyperlink" Target="mailto:jean-pierre.frey@asmeg.org" TargetMode="External"/><Relationship Id="rId12" Type="http://schemas.openxmlformats.org/officeDocument/2006/relationships/hyperlink" Target="mailto:marie-noelle.sehabiague@cnaf.fr" TargetMode="External"/><Relationship Id="rId2" Type="http://schemas.openxmlformats.org/officeDocument/2006/relationships/hyperlink" Target="mailto:herve.zumtangwald@areva.com" TargetMode="External"/><Relationship Id="rId1" Type="http://schemas.openxmlformats.org/officeDocument/2006/relationships/slideLayout" Target="../slideLayouts/slideLayout2.xml"/><Relationship Id="rId6" Type="http://schemas.openxmlformats.org/officeDocument/2006/relationships/hyperlink" Target="mailto:agnes.capron@egis.fr" TargetMode="External"/><Relationship Id="rId11" Type="http://schemas.openxmlformats.org/officeDocument/2006/relationships/hyperlink" Target="mailto:sophie.bruneton@laposte.fr" TargetMode="External"/><Relationship Id="rId5" Type="http://schemas.openxmlformats.org/officeDocument/2006/relationships/hyperlink" Target="mailto:monique.rodde-amoros@asp-public.fr" TargetMode="External"/><Relationship Id="rId10" Type="http://schemas.openxmlformats.org/officeDocument/2006/relationships/hyperlink" Target="mailto:alain.merveille@socotec.fr" TargetMode="External"/><Relationship Id="rId4" Type="http://schemas.openxmlformats.org/officeDocument/2006/relationships/hyperlink" Target="mailto:chantal.calvar@finances.gouv.fr" TargetMode="External"/><Relationship Id="rId9" Type="http://schemas.openxmlformats.org/officeDocument/2006/relationships/hyperlink" Target="mailto:chantal.pasquier@egis.fr" TargetMode="External"/><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4245" y="358676"/>
            <a:ext cx="7772400" cy="1470025"/>
          </a:xfrm>
        </p:spPr>
        <p:txBody>
          <a:bodyPr>
            <a:noAutofit/>
          </a:bodyPr>
          <a:lstStyle/>
          <a:p>
            <a:r>
              <a:rPr lang="fr-FR" b="1" dirty="0"/>
              <a:t/>
            </a:r>
            <a:br>
              <a:rPr lang="fr-FR" b="1" dirty="0"/>
            </a:br>
            <a:r>
              <a:rPr lang="fr-FR" b="1" dirty="0"/>
              <a:t>Les Ateliers du CR2PA</a:t>
            </a:r>
            <a:br>
              <a:rPr lang="fr-FR" b="1" dirty="0"/>
            </a:br>
            <a:r>
              <a:rPr lang="fr-FR" b="1" dirty="0">
                <a:solidFill>
                  <a:schemeClr val="accent2">
                    <a:lumMod val="75000"/>
                  </a:schemeClr>
                </a:solidFill>
                <a:effectLst>
                  <a:outerShdw blurRad="38100" dist="38100" dir="2700000" algn="tl">
                    <a:srgbClr val="000000">
                      <a:alpha val="43137"/>
                    </a:srgbClr>
                  </a:outerShdw>
                </a:effectLst>
                <a:latin typeface="Calibri" pitchFamily="34" charset="0"/>
              </a:rPr>
              <a:t/>
            </a:r>
            <a:br>
              <a:rPr lang="fr-FR" b="1" dirty="0">
                <a:solidFill>
                  <a:schemeClr val="accent2">
                    <a:lumMod val="75000"/>
                  </a:schemeClr>
                </a:solidFill>
                <a:effectLst>
                  <a:outerShdw blurRad="38100" dist="38100" dir="2700000" algn="tl">
                    <a:srgbClr val="000000">
                      <a:alpha val="43137"/>
                    </a:srgbClr>
                  </a:outerShdw>
                </a:effectLst>
                <a:latin typeface="Calibri" pitchFamily="34" charset="0"/>
              </a:rPr>
            </a:br>
            <a:endParaRPr lang="fr-FR" dirty="0"/>
          </a:p>
        </p:txBody>
      </p:sp>
      <p:sp>
        <p:nvSpPr>
          <p:cNvPr id="3" name="Sous-titre 2"/>
          <p:cNvSpPr>
            <a:spLocks noGrp="1"/>
          </p:cNvSpPr>
          <p:nvPr>
            <p:ph type="subTitle" idx="1"/>
          </p:nvPr>
        </p:nvSpPr>
        <p:spPr>
          <a:xfrm>
            <a:off x="1314868" y="2722936"/>
            <a:ext cx="6641507" cy="3351463"/>
          </a:xfrm>
        </p:spPr>
        <p:txBody>
          <a:bodyPr>
            <a:normAutofit lnSpcReduction="10000"/>
          </a:bodyPr>
          <a:lstStyle/>
          <a:p>
            <a:pPr marL="381000" indent="-381000" algn="r" defTabSz="957263" eaLnBrk="0" fontAlgn="base" hangingPunct="0">
              <a:lnSpc>
                <a:spcPct val="120000"/>
              </a:lnSpc>
              <a:spcBef>
                <a:spcPts val="0"/>
              </a:spcBef>
              <a:buClr>
                <a:schemeClr val="tx1"/>
              </a:buClr>
              <a:buSzPct val="80000"/>
              <a:defRPr/>
            </a:pPr>
            <a:r>
              <a:rPr lang="fr-FR" b="1" dirty="0">
                <a:solidFill>
                  <a:schemeClr val="accent2">
                    <a:lumMod val="75000"/>
                  </a:schemeClr>
                </a:solidFill>
                <a:effectLst>
                  <a:outerShdw blurRad="38100" dist="38100" dir="2700000" algn="tl">
                    <a:srgbClr val="000000">
                      <a:alpha val="43137"/>
                    </a:srgbClr>
                  </a:outerShdw>
                </a:effectLst>
                <a:latin typeface="Calibri" pitchFamily="34" charset="0"/>
              </a:rPr>
              <a:t>Atelier N° </a:t>
            </a:r>
            <a:r>
              <a:rPr lang="fr-FR" b="1" dirty="0" smtClean="0">
                <a:solidFill>
                  <a:schemeClr val="accent2">
                    <a:lumMod val="75000"/>
                  </a:schemeClr>
                </a:solidFill>
                <a:effectLst>
                  <a:outerShdw blurRad="38100" dist="38100" dir="2700000" algn="tl">
                    <a:srgbClr val="000000">
                      <a:alpha val="43137"/>
                    </a:srgbClr>
                  </a:outerShdw>
                </a:effectLst>
                <a:latin typeface="Calibri" pitchFamily="34" charset="0"/>
              </a:rPr>
              <a:t>16, Jeudi </a:t>
            </a:r>
            <a:r>
              <a:rPr lang="fr-FR" b="1" dirty="0">
                <a:solidFill>
                  <a:schemeClr val="accent2">
                    <a:lumMod val="75000"/>
                  </a:schemeClr>
                </a:solidFill>
                <a:effectLst>
                  <a:outerShdw blurRad="38100" dist="38100" dir="2700000" algn="tl">
                    <a:srgbClr val="000000">
                      <a:alpha val="43137"/>
                    </a:srgbClr>
                  </a:outerShdw>
                </a:effectLst>
                <a:latin typeface="Calibri" pitchFamily="34" charset="0"/>
              </a:rPr>
              <a:t>23 février </a:t>
            </a:r>
            <a:r>
              <a:rPr lang="fr-FR" b="1" dirty="0" smtClean="0">
                <a:solidFill>
                  <a:schemeClr val="accent2">
                    <a:lumMod val="75000"/>
                  </a:schemeClr>
                </a:solidFill>
                <a:effectLst>
                  <a:outerShdw blurRad="38100" dist="38100" dir="2700000" algn="tl">
                    <a:srgbClr val="000000">
                      <a:alpha val="43137"/>
                    </a:srgbClr>
                  </a:outerShdw>
                </a:effectLst>
                <a:latin typeface="Calibri" pitchFamily="34" charset="0"/>
              </a:rPr>
              <a:t>2017</a:t>
            </a:r>
          </a:p>
          <a:p>
            <a:pPr marL="381000" indent="-381000" algn="r" defTabSz="957263" eaLnBrk="0" fontAlgn="base" hangingPunct="0">
              <a:lnSpc>
                <a:spcPct val="120000"/>
              </a:lnSpc>
              <a:spcBef>
                <a:spcPts val="0"/>
              </a:spcBef>
              <a:buClr>
                <a:schemeClr val="tx1"/>
              </a:buClr>
              <a:buSzPct val="80000"/>
              <a:defRPr/>
            </a:pPr>
            <a:r>
              <a:rPr lang="fr-FR" sz="2000" dirty="0" smtClean="0">
                <a:solidFill>
                  <a:schemeClr val="tx1"/>
                </a:solidFill>
                <a:effectLst>
                  <a:outerShdw blurRad="38100" dist="38100" dir="2700000" algn="tl">
                    <a:srgbClr val="000000">
                      <a:alpha val="43137"/>
                    </a:srgbClr>
                  </a:outerShdw>
                </a:effectLst>
                <a:latin typeface="Calibri" pitchFamily="34" charset="0"/>
              </a:rPr>
              <a:t>Animation Nathalie Morand-Khalifa/Geneviève Lecomte</a:t>
            </a:r>
            <a:r>
              <a:rPr lang="fr-FR" b="1" dirty="0" smtClean="0">
                <a:solidFill>
                  <a:schemeClr val="accent2">
                    <a:lumMod val="75000"/>
                  </a:schemeClr>
                </a:solidFill>
                <a:effectLst>
                  <a:outerShdw blurRad="38100" dist="38100" dir="2700000" algn="tl">
                    <a:srgbClr val="000000">
                      <a:alpha val="43137"/>
                    </a:srgbClr>
                  </a:outerShdw>
                </a:effectLst>
                <a:latin typeface="Calibri" pitchFamily="34" charset="0"/>
              </a:rPr>
              <a:t> </a:t>
            </a:r>
            <a:endParaRPr lang="fr-FR" b="1" dirty="0">
              <a:solidFill>
                <a:schemeClr val="accent2">
                  <a:lumMod val="75000"/>
                </a:schemeClr>
              </a:solidFill>
              <a:effectLst>
                <a:outerShdw blurRad="38100" dist="38100" dir="2700000" algn="tl">
                  <a:srgbClr val="000000">
                    <a:alpha val="43137"/>
                  </a:srgbClr>
                </a:outerShdw>
              </a:effectLst>
              <a:latin typeface="Calibri" pitchFamily="34" charset="0"/>
            </a:endParaRPr>
          </a:p>
          <a:p>
            <a:pPr marL="381000" indent="-381000" algn="r" defTabSz="957263" eaLnBrk="0" fontAlgn="base" hangingPunct="0">
              <a:lnSpc>
                <a:spcPct val="120000"/>
              </a:lnSpc>
              <a:spcBef>
                <a:spcPts val="0"/>
              </a:spcBef>
              <a:buClr>
                <a:schemeClr val="tx1"/>
              </a:buClr>
              <a:buSzPct val="80000"/>
              <a:defRPr/>
            </a:pPr>
            <a:r>
              <a:rPr lang="fr-FR" b="1" dirty="0" smtClean="0">
                <a:solidFill>
                  <a:schemeClr val="accent2">
                    <a:lumMod val="75000"/>
                  </a:schemeClr>
                </a:solidFill>
                <a:effectLst>
                  <a:outerShdw blurRad="38100" dist="38100" dir="2700000" algn="tl">
                    <a:srgbClr val="000000">
                      <a:alpha val="43137"/>
                    </a:srgbClr>
                  </a:outerShdw>
                </a:effectLst>
                <a:latin typeface="Calibri" pitchFamily="34" charset="0"/>
              </a:rPr>
              <a:t>Atelier </a:t>
            </a:r>
            <a:r>
              <a:rPr lang="fr-FR" b="1" dirty="0">
                <a:solidFill>
                  <a:schemeClr val="accent2">
                    <a:lumMod val="75000"/>
                  </a:schemeClr>
                </a:solidFill>
                <a:effectLst>
                  <a:outerShdw blurRad="38100" dist="38100" dir="2700000" algn="tl">
                    <a:srgbClr val="000000">
                      <a:alpha val="43137"/>
                    </a:srgbClr>
                  </a:outerShdw>
                </a:effectLst>
                <a:latin typeface="Calibri" pitchFamily="34" charset="0"/>
              </a:rPr>
              <a:t>N° </a:t>
            </a:r>
            <a:r>
              <a:rPr lang="fr-FR" b="1" dirty="0" smtClean="0">
                <a:solidFill>
                  <a:schemeClr val="accent2">
                    <a:lumMod val="75000"/>
                  </a:schemeClr>
                </a:solidFill>
                <a:effectLst>
                  <a:outerShdw blurRad="38100" dist="38100" dir="2700000" algn="tl">
                    <a:srgbClr val="000000">
                      <a:alpha val="43137"/>
                    </a:srgbClr>
                  </a:outerShdw>
                </a:effectLst>
                <a:latin typeface="Calibri" pitchFamily="34" charset="0"/>
              </a:rPr>
              <a:t>17, </a:t>
            </a:r>
            <a:r>
              <a:rPr lang="fr-FR" sz="2400" b="1" dirty="0" smtClean="0">
                <a:solidFill>
                  <a:schemeClr val="accent2">
                    <a:lumMod val="75000"/>
                  </a:schemeClr>
                </a:solidFill>
                <a:effectLst>
                  <a:outerShdw blurRad="38100" dist="38100" dir="2700000" algn="tl">
                    <a:srgbClr val="000000">
                      <a:alpha val="43137"/>
                    </a:srgbClr>
                  </a:outerShdw>
                </a:effectLst>
                <a:latin typeface="Calibri" pitchFamily="34" charset="0"/>
              </a:rPr>
              <a:t>Mardi </a:t>
            </a:r>
            <a:r>
              <a:rPr lang="fr-FR" sz="2400" b="1" dirty="0" smtClean="0">
                <a:solidFill>
                  <a:schemeClr val="accent2">
                    <a:lumMod val="75000"/>
                  </a:schemeClr>
                </a:solidFill>
                <a:effectLst>
                  <a:outerShdw blurRad="38100" dist="38100" dir="2700000" algn="tl">
                    <a:srgbClr val="000000">
                      <a:alpha val="43137"/>
                    </a:srgbClr>
                  </a:outerShdw>
                </a:effectLst>
                <a:latin typeface="Calibri" pitchFamily="34" charset="0"/>
              </a:rPr>
              <a:t>18 avril </a:t>
            </a:r>
            <a:r>
              <a:rPr lang="fr-FR" sz="2400" b="1" dirty="0" smtClean="0">
                <a:solidFill>
                  <a:schemeClr val="accent2">
                    <a:lumMod val="75000"/>
                  </a:schemeClr>
                </a:solidFill>
                <a:effectLst>
                  <a:outerShdw blurRad="38100" dist="38100" dir="2700000" algn="tl">
                    <a:srgbClr val="000000">
                      <a:alpha val="43137"/>
                    </a:srgbClr>
                  </a:outerShdw>
                </a:effectLst>
                <a:latin typeface="Calibri" pitchFamily="34" charset="0"/>
              </a:rPr>
              <a:t>2017</a:t>
            </a:r>
          </a:p>
          <a:p>
            <a:pPr marL="381000" indent="-381000" algn="r" defTabSz="957263" eaLnBrk="0" fontAlgn="base" hangingPunct="0">
              <a:lnSpc>
                <a:spcPct val="120000"/>
              </a:lnSpc>
              <a:spcBef>
                <a:spcPts val="0"/>
              </a:spcBef>
              <a:buClr>
                <a:schemeClr val="tx1"/>
              </a:buClr>
              <a:buSzPct val="80000"/>
              <a:defRPr/>
            </a:pPr>
            <a:r>
              <a:rPr lang="fr-FR" sz="2000" dirty="0">
                <a:solidFill>
                  <a:schemeClr val="tx1"/>
                </a:solidFill>
                <a:effectLst>
                  <a:outerShdw blurRad="38100" dist="38100" dir="2700000" algn="tl">
                    <a:srgbClr val="000000">
                      <a:alpha val="43137"/>
                    </a:srgbClr>
                  </a:outerShdw>
                </a:effectLst>
                <a:latin typeface="Calibri" pitchFamily="34" charset="0"/>
              </a:rPr>
              <a:t>Animation </a:t>
            </a:r>
            <a:r>
              <a:rPr lang="fr-FR" sz="2000" dirty="0" smtClean="0">
                <a:solidFill>
                  <a:schemeClr val="tx1"/>
                </a:solidFill>
                <a:effectLst>
                  <a:outerShdw blurRad="38100" dist="38100" dir="2700000" algn="tl">
                    <a:srgbClr val="000000">
                      <a:alpha val="43137"/>
                    </a:srgbClr>
                  </a:outerShdw>
                </a:effectLst>
                <a:latin typeface="Calibri" pitchFamily="34" charset="0"/>
              </a:rPr>
              <a:t>Aurélien Conraux/Eunsu </a:t>
            </a:r>
            <a:r>
              <a:rPr lang="fr-FR" sz="2000" dirty="0" err="1" smtClean="0">
                <a:solidFill>
                  <a:schemeClr val="tx1"/>
                </a:solidFill>
                <a:effectLst>
                  <a:outerShdw blurRad="38100" dist="38100" dir="2700000" algn="tl">
                    <a:srgbClr val="000000">
                      <a:alpha val="43137"/>
                    </a:srgbClr>
                  </a:outerShdw>
                </a:effectLst>
                <a:latin typeface="Calibri" pitchFamily="34" charset="0"/>
              </a:rPr>
              <a:t>Ahn</a:t>
            </a:r>
            <a:r>
              <a:rPr lang="fr-FR" sz="2400" b="1" dirty="0" smtClean="0">
                <a:solidFill>
                  <a:schemeClr val="accent2">
                    <a:lumMod val="75000"/>
                  </a:schemeClr>
                </a:solidFill>
                <a:effectLst>
                  <a:outerShdw blurRad="38100" dist="38100" dir="2700000" algn="tl">
                    <a:srgbClr val="000000">
                      <a:alpha val="43137"/>
                    </a:srgbClr>
                  </a:outerShdw>
                </a:effectLst>
                <a:latin typeface="Calibri" pitchFamily="34" charset="0"/>
              </a:rPr>
              <a:t> </a:t>
            </a:r>
            <a:endParaRPr lang="fr-FR" sz="2400" b="1" dirty="0">
              <a:solidFill>
                <a:schemeClr val="accent2">
                  <a:lumMod val="75000"/>
                </a:schemeClr>
              </a:solidFill>
              <a:effectLst>
                <a:outerShdw blurRad="38100" dist="38100" dir="2700000" algn="tl">
                  <a:srgbClr val="000000">
                    <a:alpha val="43137"/>
                  </a:srgbClr>
                </a:outerShdw>
              </a:effectLst>
              <a:latin typeface="Calibri" pitchFamily="34" charset="0"/>
            </a:endParaRPr>
          </a:p>
          <a:p>
            <a:pPr marL="381000" indent="-381000" algn="r" defTabSz="957263" eaLnBrk="0" fontAlgn="base" hangingPunct="0">
              <a:lnSpc>
                <a:spcPct val="120000"/>
              </a:lnSpc>
              <a:spcBef>
                <a:spcPts val="0"/>
              </a:spcBef>
              <a:buClr>
                <a:schemeClr val="tx1"/>
              </a:buClr>
              <a:buSzPct val="80000"/>
              <a:defRPr/>
            </a:pPr>
            <a:r>
              <a:rPr lang="fr-FR" sz="2400" b="1" dirty="0" smtClean="0">
                <a:solidFill>
                  <a:schemeClr val="accent2">
                    <a:lumMod val="75000"/>
                  </a:schemeClr>
                </a:solidFill>
                <a:effectLst>
                  <a:outerShdw blurRad="38100" dist="38100" dir="2700000" algn="tl">
                    <a:srgbClr val="000000">
                      <a:alpha val="43137"/>
                    </a:srgbClr>
                  </a:outerShdw>
                </a:effectLst>
                <a:latin typeface="Calibri" pitchFamily="34" charset="0"/>
              </a:rPr>
              <a:t> </a:t>
            </a:r>
            <a:endParaRPr lang="fr-FR" sz="2400" b="1" dirty="0">
              <a:solidFill>
                <a:schemeClr val="accent2">
                  <a:lumMod val="75000"/>
                </a:schemeClr>
              </a:solidFill>
              <a:effectLst>
                <a:outerShdw blurRad="38100" dist="38100" dir="2700000" algn="tl">
                  <a:srgbClr val="000000">
                    <a:alpha val="43137"/>
                  </a:srgbClr>
                </a:outerShdw>
              </a:effectLst>
              <a:latin typeface="Calibri" pitchFamily="34" charset="0"/>
            </a:endParaRPr>
          </a:p>
          <a:p>
            <a:pPr defTabSz="957263" eaLnBrk="0" fontAlgn="base" hangingPunct="0">
              <a:lnSpc>
                <a:spcPct val="120000"/>
              </a:lnSpc>
              <a:spcBef>
                <a:spcPts val="0"/>
              </a:spcBef>
              <a:buClr>
                <a:schemeClr val="tx1"/>
              </a:buClr>
              <a:buSzPct val="80000"/>
              <a:defRPr/>
            </a:pPr>
            <a:endParaRPr lang="fr-FR" sz="1200" b="1" dirty="0">
              <a:solidFill>
                <a:schemeClr val="accent2">
                  <a:lumMod val="75000"/>
                </a:schemeClr>
              </a:solidFill>
              <a:effectLst>
                <a:outerShdw blurRad="38100" dist="38100" dir="2700000" algn="tl">
                  <a:srgbClr val="000000">
                    <a:alpha val="43137"/>
                  </a:srgbClr>
                </a:outerShdw>
              </a:effectLst>
              <a:latin typeface="Calibri" pitchFamily="34" charset="0"/>
            </a:endParaRPr>
          </a:p>
          <a:p>
            <a:pPr defTabSz="957263" eaLnBrk="0" fontAlgn="base" hangingPunct="0">
              <a:lnSpc>
                <a:spcPct val="120000"/>
              </a:lnSpc>
              <a:spcBef>
                <a:spcPts val="0"/>
              </a:spcBef>
              <a:buClr>
                <a:schemeClr val="tx1"/>
              </a:buClr>
              <a:buSzPct val="80000"/>
              <a:defRPr/>
            </a:pPr>
            <a:r>
              <a:rPr lang="fr-FR" b="1" dirty="0" smtClean="0">
                <a:solidFill>
                  <a:schemeClr val="accent2">
                    <a:lumMod val="75000"/>
                  </a:schemeClr>
                </a:solidFill>
                <a:effectLst>
                  <a:outerShdw blurRad="38100" dist="38100" dir="2700000" algn="tl">
                    <a:srgbClr val="000000">
                      <a:alpha val="43137"/>
                    </a:srgbClr>
                  </a:outerShdw>
                </a:effectLst>
                <a:latin typeface="Calibri" pitchFamily="34" charset="0"/>
              </a:rPr>
              <a:t>Chez </a:t>
            </a:r>
            <a:r>
              <a:rPr lang="fr-FR" sz="1100" b="1" dirty="0" smtClean="0">
                <a:solidFill>
                  <a:schemeClr val="bg1"/>
                </a:solidFill>
                <a:latin typeface="Calibri" pitchFamily="34" charset="0"/>
              </a:rPr>
              <a:t>……</a:t>
            </a:r>
            <a:endParaRPr lang="fr-FR" sz="2000" b="1" dirty="0">
              <a:solidFill>
                <a:schemeClr val="accent2">
                  <a:lumMod val="75000"/>
                </a:schemeClr>
              </a:solidFill>
              <a:latin typeface="Calibri" pitchFamily="34" charset="0"/>
            </a:endParaRPr>
          </a:p>
        </p:txBody>
      </p:sp>
      <p:sp>
        <p:nvSpPr>
          <p:cNvPr id="6" name="Espace réservé du numéro de diapositive 5"/>
          <p:cNvSpPr>
            <a:spLocks noGrp="1"/>
          </p:cNvSpPr>
          <p:nvPr>
            <p:ph type="sldNum" sz="quarter" idx="12"/>
          </p:nvPr>
        </p:nvSpPr>
        <p:spPr/>
        <p:txBody>
          <a:bodyPr/>
          <a:lstStyle/>
          <a:p>
            <a:fld id="{8052084E-5DB1-4820-A270-72CC0B3C4AB6}" type="slidenum">
              <a:rPr lang="fr-FR" smtClean="0"/>
              <a:pPr/>
              <a:t>1</a:t>
            </a:fld>
            <a:endParaRPr lang="fr-FR"/>
          </a:p>
        </p:txBody>
      </p:sp>
      <p:pic>
        <p:nvPicPr>
          <p:cNvPr id="4" name="Picture 2"/>
          <p:cNvPicPr>
            <a:picLocks noChangeAspect="1" noChangeArrowheads="1"/>
          </p:cNvPicPr>
          <p:nvPr/>
        </p:nvPicPr>
        <p:blipFill>
          <a:blip r:embed="rId2" cstate="print"/>
          <a:srcRect/>
          <a:stretch>
            <a:fillRect/>
          </a:stretch>
        </p:blipFill>
        <p:spPr bwMode="auto">
          <a:xfrm>
            <a:off x="6732240" y="332656"/>
            <a:ext cx="1368152" cy="1375430"/>
          </a:xfrm>
          <a:prstGeom prst="rect">
            <a:avLst/>
          </a:prstGeom>
          <a:noFill/>
          <a:ln w="9525">
            <a:noFill/>
            <a:miter lim="800000"/>
            <a:headEnd/>
            <a:tailEnd/>
          </a:ln>
        </p:spPr>
      </p:pic>
      <p:sp>
        <p:nvSpPr>
          <p:cNvPr id="11" name="Rectangle 10"/>
          <p:cNvSpPr/>
          <p:nvPr/>
        </p:nvSpPr>
        <p:spPr>
          <a:xfrm>
            <a:off x="427454" y="2060848"/>
            <a:ext cx="8421678" cy="523220"/>
          </a:xfrm>
          <a:prstGeom prst="rect">
            <a:avLst/>
          </a:prstGeom>
        </p:spPr>
        <p:txBody>
          <a:bodyPr wrap="square">
            <a:spAutoFit/>
          </a:bodyPr>
          <a:lstStyle/>
          <a:p>
            <a:r>
              <a:rPr lang="fr-FR" sz="2800" b="1" dirty="0" smtClean="0">
                <a:solidFill>
                  <a:schemeClr val="tx2">
                    <a:lumMod val="60000"/>
                    <a:lumOff val="40000"/>
                  </a:schemeClr>
                </a:solidFill>
              </a:rPr>
              <a:t>Données personnelles et archivage </a:t>
            </a:r>
            <a:r>
              <a:rPr lang="fr-FR" sz="2800" b="1" dirty="0" smtClean="0">
                <a:solidFill>
                  <a:schemeClr val="tx2">
                    <a:lumMod val="60000"/>
                    <a:lumOff val="40000"/>
                  </a:schemeClr>
                </a:solidFill>
              </a:rPr>
              <a:t>managérial</a:t>
            </a:r>
            <a:endParaRPr lang="fr-FR" sz="2800" dirty="0">
              <a:solidFill>
                <a:schemeClr val="tx2">
                  <a:lumMod val="60000"/>
                  <a:lumOff val="40000"/>
                </a:schemeClr>
              </a:solidFill>
            </a:endParaRPr>
          </a:p>
        </p:txBody>
      </p:sp>
      <p:sp>
        <p:nvSpPr>
          <p:cNvPr id="10" name="Espace réservé du pied de page 4"/>
          <p:cNvSpPr>
            <a:spLocks noGrp="1"/>
          </p:cNvSpPr>
          <p:nvPr>
            <p:ph type="ftr" sz="quarter" idx="11"/>
          </p:nvPr>
        </p:nvSpPr>
        <p:spPr>
          <a:xfrm>
            <a:off x="1104729" y="6296830"/>
            <a:ext cx="7067128" cy="484163"/>
          </a:xfrm>
        </p:spPr>
        <p:txBody>
          <a:bodyPr/>
          <a:lstStyle/>
          <a:p>
            <a:pPr algn="ctr"/>
            <a:r>
              <a:rPr lang="fr-FR" sz="1100" dirty="0">
                <a:solidFill>
                  <a:prstClr val="black"/>
                </a:solidFill>
              </a:rPr>
              <a:t>CR2PA - </a:t>
            </a:r>
            <a:r>
              <a:rPr lang="fr-FR" sz="1100" dirty="0" smtClean="0">
                <a:solidFill>
                  <a:prstClr val="black"/>
                </a:solidFill>
              </a:rPr>
              <a:t>Atelier </a:t>
            </a:r>
            <a:r>
              <a:rPr lang="fr-FR" sz="1100" dirty="0" smtClean="0">
                <a:solidFill>
                  <a:srgbClr val="FF0000"/>
                </a:solidFill>
              </a:rPr>
              <a:t>N°17-18 avril 2017_Loreal</a:t>
            </a:r>
            <a:r>
              <a:rPr lang="fr-FR" sz="1100" dirty="0" smtClean="0">
                <a:solidFill>
                  <a:prstClr val="black"/>
                </a:solidFill>
              </a:rPr>
              <a:t>  Aurélien Conraux – Eunsu </a:t>
            </a:r>
            <a:r>
              <a:rPr lang="fr-FR" sz="1100" dirty="0" err="1" smtClean="0">
                <a:solidFill>
                  <a:prstClr val="black"/>
                </a:solidFill>
              </a:rPr>
              <a:t>Ahn</a:t>
            </a:r>
            <a:endParaRPr lang="fr-FR" sz="1100" dirty="0" smtClean="0">
              <a:solidFill>
                <a:prstClr val="black"/>
              </a:solidFill>
            </a:endParaRPr>
          </a:p>
        </p:txBody>
      </p:sp>
      <p:pic>
        <p:nvPicPr>
          <p:cNvPr id="12" name="Picture 2"/>
          <p:cNvPicPr>
            <a:picLocks noChangeAspect="1" noChangeArrowheads="1"/>
          </p:cNvPicPr>
          <p:nvPr/>
        </p:nvPicPr>
        <p:blipFill>
          <a:blip r:embed="rId3" cstate="print"/>
          <a:srcRect/>
          <a:stretch>
            <a:fillRect/>
          </a:stretch>
        </p:blipFill>
        <p:spPr bwMode="auto">
          <a:xfrm>
            <a:off x="5156274" y="5333107"/>
            <a:ext cx="2216246" cy="5760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a:xfrm>
            <a:off x="6553200" y="6356350"/>
            <a:ext cx="2133600" cy="365125"/>
          </a:xfrm>
        </p:spPr>
        <p:txBody>
          <a:bodyPr/>
          <a:lstStyle/>
          <a:p>
            <a:fld id="{FCE514DE-E9F9-4E23-84E5-45B810FC164B}" type="slidenum">
              <a:rPr lang="fr-FR" smtClean="0"/>
              <a:pPr/>
              <a:t>10</a:t>
            </a:fld>
            <a:endParaRPr lang="fr-FR"/>
          </a:p>
        </p:txBody>
      </p:sp>
      <p:sp>
        <p:nvSpPr>
          <p:cNvPr id="8" name="Titre 2"/>
          <p:cNvSpPr txBox="1">
            <a:spLocks/>
          </p:cNvSpPr>
          <p:nvPr/>
        </p:nvSpPr>
        <p:spPr>
          <a:xfrm>
            <a:off x="179512" y="116632"/>
            <a:ext cx="8856984" cy="12241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fr-FR" sz="2400" dirty="0" smtClean="0">
                <a:solidFill>
                  <a:srgbClr val="BD964B"/>
                </a:solidFill>
                <a:latin typeface="Arial" pitchFamily="34" charset="0"/>
                <a:cs typeface="Arial" pitchFamily="34" charset="0"/>
              </a:rPr>
              <a:t/>
            </a:r>
            <a:br>
              <a:rPr lang="fr-FR" sz="2400" dirty="0" smtClean="0">
                <a:solidFill>
                  <a:srgbClr val="BD964B"/>
                </a:solidFill>
                <a:latin typeface="Arial" pitchFamily="34" charset="0"/>
                <a:cs typeface="Arial" pitchFamily="34" charset="0"/>
              </a:rPr>
            </a:br>
            <a:r>
              <a:rPr lang="fr-FR" sz="3200" dirty="0" smtClean="0">
                <a:solidFill>
                  <a:srgbClr val="BD964B"/>
                </a:solidFill>
                <a:latin typeface="Arial" pitchFamily="34" charset="0"/>
                <a:cs typeface="Arial" pitchFamily="34" charset="0"/>
              </a:rPr>
              <a:t>Un socle de procédures et de bonnes pratiques : </a:t>
            </a:r>
            <a:r>
              <a:rPr lang="fr-FR" sz="3200" dirty="0" smtClean="0">
                <a:solidFill>
                  <a:schemeClr val="accent2"/>
                </a:solidFill>
              </a:rPr>
              <a:t>un corpus documentaire</a:t>
            </a:r>
            <a:endParaRPr lang="fr-FR" sz="2800" dirty="0">
              <a:solidFill>
                <a:srgbClr val="BD964B"/>
              </a:solidFill>
              <a:latin typeface="Arial" pitchFamily="34" charset="0"/>
              <a:cs typeface="Arial" pitchFamily="34" charset="0"/>
            </a:endParaRP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682255"/>
            <a:ext cx="3384376" cy="3160110"/>
          </a:xfrm>
          <a:prstGeom prst="rect">
            <a:avLst/>
          </a:prstGeom>
        </p:spPr>
      </p:pic>
      <p:sp>
        <p:nvSpPr>
          <p:cNvPr id="10" name="ZoneTexte 9"/>
          <p:cNvSpPr txBox="1"/>
          <p:nvPr/>
        </p:nvSpPr>
        <p:spPr>
          <a:xfrm>
            <a:off x="3635896" y="1922942"/>
            <a:ext cx="4032448" cy="503590"/>
          </a:xfrm>
          <a:prstGeom prst="rect">
            <a:avLst/>
          </a:prstGeom>
          <a:noFill/>
          <a:ln w="12700">
            <a:solidFill>
              <a:schemeClr val="tx1"/>
            </a:solidFill>
          </a:ln>
        </p:spPr>
        <p:txBody>
          <a:bodyPr wrap="square" lIns="36000" tIns="36000" rIns="36000" bIns="36000" rtlCol="0">
            <a:spAutoFit/>
          </a:bodyPr>
          <a:lstStyle/>
          <a:p>
            <a:pPr marL="285750" indent="-285750">
              <a:buFont typeface="Arial" panose="020B0604020202020204" pitchFamily="34" charset="0"/>
              <a:buChar char="•"/>
            </a:pPr>
            <a:r>
              <a:rPr lang="fr-FR" sz="1400" dirty="0" smtClean="0">
                <a:latin typeface="Arial" pitchFamily="34" charset="0"/>
                <a:cs typeface="Arial" pitchFamily="34" charset="0"/>
              </a:rPr>
              <a:t>Politique Documentaire et d’Archivage L’Oréal</a:t>
            </a:r>
          </a:p>
          <a:p>
            <a:pPr marL="285750" indent="-285750">
              <a:buFont typeface="Arial" panose="020B0604020202020204" pitchFamily="34" charset="0"/>
              <a:buChar char="•"/>
            </a:pPr>
            <a:r>
              <a:rPr lang="fr-FR" sz="1400" dirty="0" smtClean="0">
                <a:latin typeface="Arial" pitchFamily="34" charset="0"/>
                <a:cs typeface="Arial" pitchFamily="34" charset="0"/>
              </a:rPr>
              <a:t>Global Security Policy</a:t>
            </a:r>
          </a:p>
        </p:txBody>
      </p:sp>
      <p:sp>
        <p:nvSpPr>
          <p:cNvPr id="11" name="ZoneTexte 10"/>
          <p:cNvSpPr txBox="1"/>
          <p:nvPr/>
        </p:nvSpPr>
        <p:spPr>
          <a:xfrm>
            <a:off x="3643568" y="2543276"/>
            <a:ext cx="4032448" cy="719034"/>
          </a:xfrm>
          <a:prstGeom prst="rect">
            <a:avLst/>
          </a:prstGeom>
          <a:noFill/>
          <a:ln w="12700">
            <a:solidFill>
              <a:schemeClr val="tx1"/>
            </a:solidFill>
          </a:ln>
        </p:spPr>
        <p:txBody>
          <a:bodyPr wrap="square" lIns="36000" tIns="36000" rIns="36000" bIns="36000" rtlCol="0">
            <a:spAutoFit/>
          </a:bodyPr>
          <a:lstStyle/>
          <a:p>
            <a:pPr marL="285750" indent="-285750">
              <a:buFont typeface="Arial" panose="020B0604020202020204" pitchFamily="34" charset="0"/>
              <a:buChar char="•"/>
            </a:pPr>
            <a:r>
              <a:rPr lang="fr-FR" sz="1400" dirty="0" smtClean="0">
                <a:latin typeface="Arial" pitchFamily="34" charset="0"/>
                <a:cs typeface="Arial" pitchFamily="34" charset="0"/>
              </a:rPr>
              <a:t>Procédures Documentaires et d’Archivage R&amp;I</a:t>
            </a:r>
          </a:p>
          <a:p>
            <a:pPr marL="285750" indent="-285750">
              <a:buFont typeface="Arial" panose="020B0604020202020204" pitchFamily="34" charset="0"/>
              <a:buChar char="•"/>
            </a:pPr>
            <a:r>
              <a:rPr lang="fr-FR" sz="1400" dirty="0" smtClean="0">
                <a:latin typeface="Arial" pitchFamily="34" charset="0"/>
                <a:cs typeface="Arial" pitchFamily="34" charset="0"/>
              </a:rPr>
              <a:t>Référentiel de conservation R&amp;I</a:t>
            </a:r>
          </a:p>
          <a:p>
            <a:pPr marL="285750" indent="-285750">
              <a:buFont typeface="Arial" panose="020B0604020202020204" pitchFamily="34" charset="0"/>
              <a:buChar char="•"/>
            </a:pPr>
            <a:r>
              <a:rPr lang="fr-FR" sz="1400" dirty="0" smtClean="0">
                <a:latin typeface="Arial" pitchFamily="34" charset="0"/>
                <a:cs typeface="Arial" pitchFamily="34" charset="0"/>
              </a:rPr>
              <a:t>Charte de Confidentialité R&amp;I</a:t>
            </a:r>
          </a:p>
        </p:txBody>
      </p:sp>
      <p:sp>
        <p:nvSpPr>
          <p:cNvPr id="12" name="ZoneTexte 11"/>
          <p:cNvSpPr txBox="1"/>
          <p:nvPr/>
        </p:nvSpPr>
        <p:spPr>
          <a:xfrm>
            <a:off x="3643568" y="3573016"/>
            <a:ext cx="4464496" cy="457424"/>
          </a:xfrm>
          <a:prstGeom prst="rect">
            <a:avLst/>
          </a:prstGeom>
          <a:noFill/>
          <a:ln w="12700">
            <a:solidFill>
              <a:schemeClr val="tx1"/>
            </a:solidFill>
          </a:ln>
        </p:spPr>
        <p:txBody>
          <a:bodyPr wrap="square" lIns="36000" tIns="36000" rIns="36000" bIns="36000" rtlCol="0">
            <a:spAutoFit/>
          </a:bodyPr>
          <a:lstStyle/>
          <a:p>
            <a:pPr marL="285750" indent="-285750">
              <a:buFont typeface="Arial" panose="020B0604020202020204" pitchFamily="34" charset="0"/>
              <a:buChar char="•"/>
            </a:pPr>
            <a:r>
              <a:rPr lang="fr-FR" sz="1400" dirty="0" smtClean="0">
                <a:latin typeface="Arial" pitchFamily="34" charset="0"/>
                <a:cs typeface="Arial" pitchFamily="34" charset="0"/>
              </a:rPr>
              <a:t>Guidelines et Best Practices du Data Management</a:t>
            </a:r>
          </a:p>
          <a:p>
            <a:r>
              <a:rPr lang="fr-FR" sz="1100" dirty="0" smtClean="0">
                <a:latin typeface="Arial" pitchFamily="34" charset="0"/>
                <a:cs typeface="Arial" pitchFamily="34" charset="0"/>
              </a:rPr>
              <a:t>(conformes avec les procédures documentaires et d’archivage R&amp;I)</a:t>
            </a:r>
          </a:p>
        </p:txBody>
      </p:sp>
      <p:sp>
        <p:nvSpPr>
          <p:cNvPr id="13" name="Espace réservé du pied de page 4"/>
          <p:cNvSpPr>
            <a:spLocks noGrp="1"/>
          </p:cNvSpPr>
          <p:nvPr>
            <p:ph type="ftr" sz="quarter" idx="11"/>
          </p:nvPr>
        </p:nvSpPr>
        <p:spPr>
          <a:xfrm>
            <a:off x="1104729" y="6296830"/>
            <a:ext cx="7067128" cy="484163"/>
          </a:xfrm>
        </p:spPr>
        <p:txBody>
          <a:bodyPr/>
          <a:lstStyle/>
          <a:p>
            <a:pPr algn="ctr"/>
            <a:r>
              <a:rPr lang="fr-FR" sz="1100" dirty="0">
                <a:solidFill>
                  <a:prstClr val="black"/>
                </a:solidFill>
              </a:rPr>
              <a:t>CR2PA - </a:t>
            </a:r>
            <a:r>
              <a:rPr lang="fr-FR" sz="1100" dirty="0" smtClean="0">
                <a:solidFill>
                  <a:prstClr val="black"/>
                </a:solidFill>
              </a:rPr>
              <a:t>Atelier </a:t>
            </a:r>
            <a:r>
              <a:rPr lang="fr-FR" sz="1100" dirty="0" smtClean="0">
                <a:solidFill>
                  <a:srgbClr val="FF0000"/>
                </a:solidFill>
              </a:rPr>
              <a:t>N°17-18 avril 2017_Loreal</a:t>
            </a:r>
            <a:r>
              <a:rPr lang="fr-FR" sz="1100" dirty="0" smtClean="0">
                <a:solidFill>
                  <a:prstClr val="black"/>
                </a:solidFill>
              </a:rPr>
              <a:t>  Aurélien Conraux – Eunsu </a:t>
            </a:r>
            <a:r>
              <a:rPr lang="fr-FR" sz="1100" dirty="0" err="1" smtClean="0">
                <a:solidFill>
                  <a:prstClr val="black"/>
                </a:solidFill>
              </a:rPr>
              <a:t>Ahn</a:t>
            </a:r>
            <a:endParaRPr lang="fr-FR" sz="1100" dirty="0" smtClean="0">
              <a:solidFill>
                <a:prstClr val="black"/>
              </a:solidFill>
            </a:endParaRPr>
          </a:p>
        </p:txBody>
      </p:sp>
      <p:pic>
        <p:nvPicPr>
          <p:cNvPr id="14" name="Picture 2"/>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b="14002"/>
          <a:stretch/>
        </p:blipFill>
        <p:spPr bwMode="auto">
          <a:xfrm>
            <a:off x="6458215" y="4221088"/>
            <a:ext cx="2089921" cy="1748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ZoneTexte 9"/>
          <p:cNvSpPr txBox="1"/>
          <p:nvPr/>
        </p:nvSpPr>
        <p:spPr>
          <a:xfrm>
            <a:off x="3275856" y="5262038"/>
            <a:ext cx="3022647" cy="503590"/>
          </a:xfrm>
          <a:prstGeom prst="rect">
            <a:avLst/>
          </a:prstGeom>
          <a:noFill/>
        </p:spPr>
        <p:txBody>
          <a:bodyPr wrap="square" lIns="36000" tIns="36000" rIns="36000" bIns="36000" rtlCol="0">
            <a:spAutoFit/>
          </a:bodyPr>
          <a:lstStyle/>
          <a:p>
            <a:r>
              <a:rPr lang="fr-FR" sz="1400" dirty="0" smtClean="0">
                <a:latin typeface="Arial" pitchFamily="34" charset="0"/>
                <a:cs typeface="Arial" pitchFamily="34" charset="0"/>
              </a:rPr>
              <a:t>Diffusion dès l’intranet: autonomie et responsabilisation des collaborateurs</a:t>
            </a:r>
          </a:p>
        </p:txBody>
      </p:sp>
      <p:cxnSp>
        <p:nvCxnSpPr>
          <p:cNvPr id="16" name="Connecteur en arc 14"/>
          <p:cNvCxnSpPr>
            <a:endCxn id="15" idx="1"/>
          </p:cNvCxnSpPr>
          <p:nvPr/>
        </p:nvCxnSpPr>
        <p:spPr>
          <a:xfrm rot="16200000" flipH="1">
            <a:off x="2556743" y="4794720"/>
            <a:ext cx="737850" cy="700375"/>
          </a:xfrm>
          <a:prstGeom prst="curved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81593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normAutofit/>
          </a:bodyPr>
          <a:lstStyle/>
          <a:p>
            <a:r>
              <a:rPr lang="fr-FR" sz="2800" dirty="0">
                <a:solidFill>
                  <a:srgbClr val="BD964B"/>
                </a:solidFill>
                <a:latin typeface="Arial" pitchFamily="34" charset="0"/>
                <a:cs typeface="Arial" pitchFamily="34" charset="0"/>
              </a:rPr>
              <a:t>Interactions entre les projets Groupe</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849922411"/>
              </p:ext>
            </p:extLst>
          </p:nvPr>
        </p:nvGraphicFramePr>
        <p:xfrm>
          <a:off x="457200" y="1600200"/>
          <a:ext cx="7355160" cy="34129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space réservé du numéro de diapositive 4"/>
          <p:cNvSpPr>
            <a:spLocks noGrp="1"/>
          </p:cNvSpPr>
          <p:nvPr>
            <p:ph type="sldNum" sz="quarter" idx="12"/>
          </p:nvPr>
        </p:nvSpPr>
        <p:spPr>
          <a:xfrm>
            <a:off x="6553200" y="6356350"/>
            <a:ext cx="2133600" cy="365125"/>
          </a:xfrm>
        </p:spPr>
        <p:txBody>
          <a:bodyPr/>
          <a:lstStyle/>
          <a:p>
            <a:fld id="{FCE514DE-E9F9-4E23-84E5-45B810FC164B}" type="slidenum">
              <a:rPr lang="fr-FR" smtClean="0"/>
              <a:pPr/>
              <a:t>11</a:t>
            </a:fld>
            <a:endParaRPr lang="fr-FR"/>
          </a:p>
        </p:txBody>
      </p:sp>
      <p:sp>
        <p:nvSpPr>
          <p:cNvPr id="7" name="Espace réservé du pied de page 4"/>
          <p:cNvSpPr>
            <a:spLocks noGrp="1"/>
          </p:cNvSpPr>
          <p:nvPr>
            <p:ph type="ftr" sz="quarter" idx="11"/>
          </p:nvPr>
        </p:nvSpPr>
        <p:spPr>
          <a:xfrm>
            <a:off x="1104729" y="6296830"/>
            <a:ext cx="7067128" cy="484163"/>
          </a:xfrm>
        </p:spPr>
        <p:txBody>
          <a:bodyPr/>
          <a:lstStyle/>
          <a:p>
            <a:pPr algn="ctr"/>
            <a:r>
              <a:rPr lang="fr-FR" sz="1100" dirty="0">
                <a:solidFill>
                  <a:prstClr val="black"/>
                </a:solidFill>
              </a:rPr>
              <a:t>CR2PA - </a:t>
            </a:r>
            <a:r>
              <a:rPr lang="fr-FR" sz="1100" dirty="0" smtClean="0">
                <a:solidFill>
                  <a:prstClr val="black"/>
                </a:solidFill>
              </a:rPr>
              <a:t>Atelier </a:t>
            </a:r>
            <a:r>
              <a:rPr lang="fr-FR" sz="1100" dirty="0" smtClean="0">
                <a:solidFill>
                  <a:srgbClr val="FF0000"/>
                </a:solidFill>
              </a:rPr>
              <a:t>N°17-18 avril 2017_Loreal</a:t>
            </a:r>
            <a:r>
              <a:rPr lang="fr-FR" sz="1100" dirty="0" smtClean="0">
                <a:solidFill>
                  <a:prstClr val="black"/>
                </a:solidFill>
              </a:rPr>
              <a:t>  Aurélien Conraux – Eunsu </a:t>
            </a:r>
            <a:r>
              <a:rPr lang="fr-FR" sz="1100" dirty="0" err="1" smtClean="0">
                <a:solidFill>
                  <a:prstClr val="black"/>
                </a:solidFill>
              </a:rPr>
              <a:t>Ahn</a:t>
            </a:r>
            <a:endParaRPr lang="fr-FR" sz="1100" dirty="0" smtClean="0">
              <a:solidFill>
                <a:prstClr val="black"/>
              </a:solidFill>
            </a:endParaRPr>
          </a:p>
        </p:txBody>
      </p:sp>
    </p:spTree>
    <p:extLst>
      <p:ext uri="{BB962C8B-B14F-4D97-AF65-F5344CB8AC3E}">
        <p14:creationId xmlns:p14="http://schemas.microsoft.com/office/powerpoint/2010/main" val="22658681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dirty="0" smtClean="0"/>
              <a:t>le Règlement européen</a:t>
            </a:r>
            <a:endParaRPr lang="fr-FR" dirty="0"/>
          </a:p>
        </p:txBody>
      </p:sp>
      <p:sp>
        <p:nvSpPr>
          <p:cNvPr id="2" name="Espace réservé du contenu 1"/>
          <p:cNvSpPr>
            <a:spLocks noGrp="1"/>
          </p:cNvSpPr>
          <p:nvPr>
            <p:ph idx="1"/>
          </p:nvPr>
        </p:nvSpPr>
        <p:spPr>
          <a:xfrm>
            <a:off x="35496" y="1556792"/>
            <a:ext cx="4536504" cy="4752528"/>
          </a:xfrm>
        </p:spPr>
        <p:txBody>
          <a:bodyPr>
            <a:noAutofit/>
          </a:bodyPr>
          <a:lstStyle/>
          <a:p>
            <a:r>
              <a:rPr lang="fr-FR" sz="1200" dirty="0">
                <a:solidFill>
                  <a:schemeClr val="tx1"/>
                </a:solidFill>
              </a:rPr>
              <a:t>Règlement (UE) 2016/679 du Parlement européen et du Conseil du 27 avril 2016</a:t>
            </a:r>
          </a:p>
          <a:p>
            <a:r>
              <a:rPr lang="fr-FR" sz="1200" i="1" dirty="0">
                <a:solidFill>
                  <a:schemeClr val="tx1"/>
                </a:solidFill>
              </a:rPr>
              <a:t>Règlement relatif à la protection des personnes physiques à l'égard du traitement des données à caractère personnel et à la libre circulation de ces </a:t>
            </a:r>
            <a:r>
              <a:rPr lang="fr-FR" sz="1200" i="1" dirty="0" smtClean="0">
                <a:solidFill>
                  <a:schemeClr val="tx1"/>
                </a:solidFill>
              </a:rPr>
              <a:t>données</a:t>
            </a:r>
            <a:endParaRPr lang="fr-FR" sz="1200" i="1" dirty="0">
              <a:solidFill>
                <a:schemeClr val="tx1"/>
              </a:solidFill>
            </a:endParaRPr>
          </a:p>
          <a:p>
            <a:r>
              <a:rPr lang="fr-FR" sz="1200" i="1" dirty="0" smtClean="0">
                <a:solidFill>
                  <a:schemeClr val="tx1"/>
                </a:solidFill>
              </a:rPr>
              <a:t>Il concerne tout « </a:t>
            </a:r>
            <a:r>
              <a:rPr lang="fr-FR" sz="1200" dirty="0">
                <a:solidFill>
                  <a:schemeClr val="tx1"/>
                </a:solidFill>
              </a:rPr>
              <a:t>traitement de données à caractère personnel, automatisé en tout ou en partie, ainsi qu'au traitement non automatisé de données à caractère personnel contenues ou appelées à figurer dans un fichier</a:t>
            </a:r>
            <a:r>
              <a:rPr lang="fr-FR" sz="1200" dirty="0" smtClean="0">
                <a:solidFill>
                  <a:schemeClr val="tx1"/>
                </a:solidFill>
              </a:rPr>
              <a:t>. »</a:t>
            </a:r>
          </a:p>
          <a:p>
            <a:endParaRPr lang="fr-FR" sz="1200" i="1" dirty="0">
              <a:solidFill>
                <a:schemeClr val="tx1"/>
              </a:solidFill>
            </a:endParaRPr>
          </a:p>
          <a:p>
            <a:r>
              <a:rPr lang="fr-FR" sz="1200" i="1" dirty="0" smtClean="0">
                <a:solidFill>
                  <a:schemeClr val="tx1"/>
                </a:solidFill>
              </a:rPr>
              <a:t>Note : Une directive doit être transposée en droit national, un règlement s’applique tel quel !</a:t>
            </a:r>
          </a:p>
          <a:p>
            <a:r>
              <a:rPr lang="fr-FR" sz="1200" i="1" dirty="0">
                <a:solidFill>
                  <a:schemeClr val="tx1"/>
                </a:solidFill>
              </a:rPr>
              <a:t>Il est aussi appelé GDPR (pour « </a:t>
            </a:r>
            <a:r>
              <a:rPr lang="en-US" sz="1200" b="1" dirty="0">
                <a:solidFill>
                  <a:schemeClr val="tx1"/>
                </a:solidFill>
              </a:rPr>
              <a:t>General data protection regulation</a:t>
            </a:r>
            <a:r>
              <a:rPr lang="fr-FR" sz="1200" dirty="0">
                <a:solidFill>
                  <a:schemeClr val="tx1"/>
                </a:solidFill>
              </a:rPr>
              <a:t> »)</a:t>
            </a:r>
            <a:r>
              <a:rPr lang="fr-FR" sz="1200" i="1" dirty="0">
                <a:solidFill>
                  <a:schemeClr val="tx1"/>
                </a:solidFill>
              </a:rPr>
              <a:t>, et abroge la précédente génération de texte (Directive européenne 95/46/CE de 1995</a:t>
            </a:r>
          </a:p>
          <a:p>
            <a:endParaRPr lang="fr-FR" sz="1200" dirty="0">
              <a:solidFill>
                <a:schemeClr val="tx1"/>
              </a:solidFill>
            </a:endParaRPr>
          </a:p>
        </p:txBody>
      </p:sp>
      <p:sp>
        <p:nvSpPr>
          <p:cNvPr id="7" name="Espace réservé du numéro de diapositive 6"/>
          <p:cNvSpPr>
            <a:spLocks noGrp="1"/>
          </p:cNvSpPr>
          <p:nvPr>
            <p:ph type="sldNum" sz="quarter" idx="4"/>
          </p:nvPr>
        </p:nvSpPr>
        <p:spPr/>
        <p:txBody>
          <a:bodyPr/>
          <a:lstStyle/>
          <a:p>
            <a:fld id="{A8B93540-42ED-4A67-993E-ABE5E834A3C2}" type="slidenum">
              <a:rPr lang="en-US" smtClean="0"/>
              <a:pPr/>
              <a:t>12</a:t>
            </a:fld>
            <a:endParaRPr lang="en-US"/>
          </a:p>
        </p:txBody>
      </p:sp>
      <p:sp>
        <p:nvSpPr>
          <p:cNvPr id="6" name="Espace réservé du contenu 1"/>
          <p:cNvSpPr txBox="1">
            <a:spLocks/>
          </p:cNvSpPr>
          <p:nvPr/>
        </p:nvSpPr>
        <p:spPr>
          <a:xfrm>
            <a:off x="4644008" y="1556792"/>
            <a:ext cx="4340504" cy="3888432"/>
          </a:xfrm>
          <a:prstGeom prst="rect">
            <a:avLst/>
          </a:prstGeom>
          <a:ln>
            <a:solidFill>
              <a:schemeClr val="tx1"/>
            </a:solidFill>
          </a:ln>
        </p:spPr>
        <p:txBody>
          <a:bodyPr vert="horz" lIns="36000" tIns="0" rIns="36000" bIns="0" rtlCol="0">
            <a:normAutofit/>
          </a:bodyPr>
          <a:lstStyle>
            <a:lvl1pPr marL="0" indent="0" algn="l" defTabSz="914400" rtl="0" eaLnBrk="1" latinLnBrk="0" hangingPunct="1">
              <a:spcBef>
                <a:spcPts val="1200"/>
              </a:spcBef>
              <a:spcAft>
                <a:spcPts val="0"/>
              </a:spcAft>
              <a:buFontTx/>
              <a:buNone/>
              <a:defRPr sz="2000" b="0" kern="1200" baseline="0">
                <a:solidFill>
                  <a:srgbClr val="BD964B"/>
                </a:solidFill>
                <a:latin typeface="Arial" pitchFamily="34" charset="0"/>
                <a:ea typeface="+mn-ea"/>
                <a:cs typeface="Arial" pitchFamily="34" charset="0"/>
              </a:defRPr>
            </a:lvl1pPr>
            <a:lvl2pPr marL="180000" indent="-180000" algn="l" defTabSz="914400" rtl="0" eaLnBrk="1" latinLnBrk="0" hangingPunct="1">
              <a:lnSpc>
                <a:spcPts val="1700"/>
              </a:lnSpc>
              <a:spcBef>
                <a:spcPts val="0"/>
              </a:spcBef>
              <a:buFont typeface="Arial" pitchFamily="34" charset="0"/>
              <a:buChar char="&gt;"/>
              <a:defRPr sz="1600" kern="1200" baseline="0">
                <a:solidFill>
                  <a:schemeClr val="tx1"/>
                </a:solidFill>
                <a:latin typeface="Times New Roman" pitchFamily="18" charset="0"/>
                <a:ea typeface="+mn-ea"/>
                <a:cs typeface="Times New Roman" pitchFamily="18" charset="0"/>
              </a:defRPr>
            </a:lvl2pPr>
            <a:lvl3pPr marL="180000" indent="-180000" algn="l" defTabSz="914400" rtl="0" eaLnBrk="1" latinLnBrk="0" hangingPunct="1">
              <a:lnSpc>
                <a:spcPts val="1700"/>
              </a:lnSpc>
              <a:spcBef>
                <a:spcPts val="0"/>
              </a:spcBef>
              <a:buFont typeface="Arial" pitchFamily="34" charset="0"/>
              <a:buChar char="&gt;"/>
              <a:defRPr sz="1600" kern="1200" baseline="0">
                <a:solidFill>
                  <a:schemeClr val="tx1"/>
                </a:solidFill>
                <a:latin typeface="Times New Roman" pitchFamily="18" charset="0"/>
                <a:ea typeface="+mn-ea"/>
                <a:cs typeface="Times New Roman" pitchFamily="18" charset="0"/>
              </a:defRPr>
            </a:lvl3pPr>
            <a:lvl4pPr marL="0" indent="0" algn="l" defTabSz="914400" rtl="0" eaLnBrk="1" latinLnBrk="0" hangingPunct="1">
              <a:lnSpc>
                <a:spcPts val="1700"/>
              </a:lnSpc>
              <a:spcBef>
                <a:spcPts val="0"/>
              </a:spcBef>
              <a:buFontTx/>
              <a:buNone/>
              <a:defRPr sz="1600" kern="1200" baseline="0">
                <a:solidFill>
                  <a:schemeClr val="tx1"/>
                </a:solidFill>
                <a:latin typeface="Times New Roman" pitchFamily="18" charset="0"/>
                <a:ea typeface="+mn-ea"/>
                <a:cs typeface="Times New Roman" pitchFamily="18" charset="0"/>
              </a:defRPr>
            </a:lvl4pPr>
            <a:lvl5pPr marL="0" indent="0" algn="l" defTabSz="914400" rtl="0" eaLnBrk="1" latinLnBrk="0" hangingPunct="1">
              <a:lnSpc>
                <a:spcPts val="1700"/>
              </a:lnSpc>
              <a:spcBef>
                <a:spcPts val="0"/>
              </a:spcBef>
              <a:buFontTx/>
              <a:buNone/>
              <a:defRPr sz="1600" kern="1200" baseline="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200" b="1" dirty="0">
                <a:solidFill>
                  <a:schemeClr val="tx1"/>
                </a:solidFill>
              </a:rPr>
              <a:t>Données à caractère personnel</a:t>
            </a:r>
          </a:p>
          <a:p>
            <a:r>
              <a:rPr lang="fr-FR" sz="1200" dirty="0" smtClean="0">
                <a:solidFill>
                  <a:schemeClr val="tx1"/>
                </a:solidFill>
              </a:rPr>
              <a:t>Toute </a:t>
            </a:r>
            <a:r>
              <a:rPr lang="fr-FR" sz="1200" dirty="0">
                <a:solidFill>
                  <a:schemeClr val="tx1"/>
                </a:solidFill>
              </a:rPr>
              <a:t>information se rapportant à une personne physique identifiée ou identifiable directement ou indirectement, notamment par référence à un identifiant, tel qu'un nom, un numéro d'identification, des données de localisation, un identifiant en ligne, ou à un ou plusieurs éléments spécifiques propres à son identité physique, physiologique, génétique, psychique, économique, culturelle ou sociale;</a:t>
            </a:r>
          </a:p>
          <a:p>
            <a:r>
              <a:rPr lang="fr-FR" sz="1200" b="1" dirty="0" smtClean="0">
                <a:solidFill>
                  <a:schemeClr val="tx1"/>
                </a:solidFill>
              </a:rPr>
              <a:t>Traitement</a:t>
            </a:r>
          </a:p>
          <a:p>
            <a:r>
              <a:rPr lang="fr-FR" sz="1200" dirty="0" smtClean="0">
                <a:solidFill>
                  <a:schemeClr val="tx1"/>
                </a:solidFill>
              </a:rPr>
              <a:t>Toute </a:t>
            </a:r>
            <a:r>
              <a:rPr lang="fr-FR" sz="1200" dirty="0">
                <a:solidFill>
                  <a:schemeClr val="tx1"/>
                </a:solidFill>
              </a:rPr>
              <a:t>opération ou tout ensemble d'opérations effectuées ou non à l'aide de procédés automatisés et appliquées à des données ou des ensembles de données à caractère personnel, telles que la collecte, l'enregistrement, l'organisation, la structuration, la conservation, l'adaptation ou la modification, l'extraction, la consultation, l'utilisation, la communication par transmission, la diffusion ou toute autre forme de mise à disposition, le rapprochement ou l'interconnexion, la limitation, l'effacement ou la </a:t>
            </a:r>
            <a:r>
              <a:rPr lang="fr-FR" sz="1200" dirty="0" smtClean="0">
                <a:solidFill>
                  <a:schemeClr val="tx1"/>
                </a:solidFill>
              </a:rPr>
              <a:t>destruction.</a:t>
            </a:r>
            <a:endParaRPr lang="fr-FR" sz="1200" dirty="0">
              <a:solidFill>
                <a:schemeClr val="tx1"/>
              </a:solidFill>
            </a:endParaRPr>
          </a:p>
        </p:txBody>
      </p:sp>
    </p:spTree>
    <p:extLst>
      <p:ext uri="{BB962C8B-B14F-4D97-AF65-F5344CB8AC3E}">
        <p14:creationId xmlns:p14="http://schemas.microsoft.com/office/powerpoint/2010/main" val="2174257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27584" y="332657"/>
            <a:ext cx="7772400" cy="576064"/>
          </a:xfrm>
        </p:spPr>
        <p:txBody>
          <a:bodyPr>
            <a:normAutofit/>
          </a:bodyPr>
          <a:lstStyle/>
          <a:p>
            <a:r>
              <a:rPr lang="fr-FR" sz="2800" dirty="0" smtClean="0">
                <a:solidFill>
                  <a:srgbClr val="BD964B"/>
                </a:solidFill>
                <a:latin typeface="Arial" pitchFamily="34" charset="0"/>
                <a:cs typeface="Arial" pitchFamily="34" charset="0"/>
              </a:rPr>
              <a:t>Les données personnelles </a:t>
            </a:r>
            <a:r>
              <a:rPr lang="fr-FR" sz="2800" dirty="0">
                <a:solidFill>
                  <a:srgbClr val="BD964B"/>
                </a:solidFill>
                <a:latin typeface="Arial" pitchFamily="34" charset="0"/>
                <a:cs typeface="Arial" pitchFamily="34" charset="0"/>
              </a:rPr>
              <a:t>chez L’Oréal</a:t>
            </a:r>
          </a:p>
        </p:txBody>
      </p:sp>
      <p:sp>
        <p:nvSpPr>
          <p:cNvPr id="3" name="Sous-titre 2"/>
          <p:cNvSpPr>
            <a:spLocks noGrp="1"/>
          </p:cNvSpPr>
          <p:nvPr>
            <p:ph type="subTitle" idx="1"/>
          </p:nvPr>
        </p:nvSpPr>
        <p:spPr>
          <a:xfrm>
            <a:off x="323528" y="980728"/>
            <a:ext cx="3024336" cy="5184576"/>
          </a:xfrm>
        </p:spPr>
        <p:txBody>
          <a:bodyPr>
            <a:normAutofit lnSpcReduction="10000"/>
          </a:bodyPr>
          <a:lstStyle/>
          <a:p>
            <a:pPr lvl="0"/>
            <a:r>
              <a:rPr lang="fr-FR" sz="1200" b="1" dirty="0">
                <a:solidFill>
                  <a:schemeClr val="tx1"/>
                </a:solidFill>
              </a:rPr>
              <a:t>Catégories de données personnelles</a:t>
            </a:r>
          </a:p>
          <a:p>
            <a:pPr marL="171450" lvl="0" indent="-171450" algn="l">
              <a:buFont typeface="Arial" panose="020B0604020202020204" pitchFamily="34" charset="0"/>
              <a:buChar char="•"/>
            </a:pPr>
            <a:r>
              <a:rPr lang="fr-FR" sz="1200" dirty="0">
                <a:solidFill>
                  <a:schemeClr val="tx1"/>
                </a:solidFill>
              </a:rPr>
              <a:t>Nom</a:t>
            </a:r>
          </a:p>
          <a:p>
            <a:pPr marL="171450" lvl="0" indent="-171450" algn="l">
              <a:buFont typeface="Arial" panose="020B0604020202020204" pitchFamily="34" charset="0"/>
              <a:buChar char="•"/>
            </a:pPr>
            <a:r>
              <a:rPr lang="fr-FR" sz="1200" dirty="0">
                <a:solidFill>
                  <a:schemeClr val="tx1"/>
                </a:solidFill>
              </a:rPr>
              <a:t>Prénom</a:t>
            </a:r>
          </a:p>
          <a:p>
            <a:pPr marL="171450" lvl="0" indent="-171450" algn="l">
              <a:buFont typeface="Arial" panose="020B0604020202020204" pitchFamily="34" charset="0"/>
              <a:buChar char="•"/>
            </a:pPr>
            <a:r>
              <a:rPr lang="fr-FR" sz="1200" dirty="0">
                <a:solidFill>
                  <a:schemeClr val="tx1"/>
                </a:solidFill>
              </a:rPr>
              <a:t>Situation familiale</a:t>
            </a:r>
          </a:p>
          <a:p>
            <a:pPr marL="171450" lvl="0" indent="-171450" algn="l">
              <a:buFont typeface="Arial" panose="020B0604020202020204" pitchFamily="34" charset="0"/>
              <a:buChar char="•"/>
            </a:pPr>
            <a:r>
              <a:rPr lang="fr-FR" sz="1200" dirty="0">
                <a:solidFill>
                  <a:schemeClr val="tx1"/>
                </a:solidFill>
              </a:rPr>
              <a:t>Adresse</a:t>
            </a:r>
          </a:p>
          <a:p>
            <a:pPr marL="171450" lvl="0" indent="-171450" algn="l">
              <a:buFont typeface="Arial" panose="020B0604020202020204" pitchFamily="34" charset="0"/>
              <a:buChar char="•"/>
            </a:pPr>
            <a:r>
              <a:rPr lang="fr-FR" sz="1200" dirty="0">
                <a:solidFill>
                  <a:schemeClr val="tx1"/>
                </a:solidFill>
              </a:rPr>
              <a:t>Pays</a:t>
            </a:r>
          </a:p>
          <a:p>
            <a:pPr marL="171450" lvl="0" indent="-171450" algn="l">
              <a:buFont typeface="Arial" panose="020B0604020202020204" pitchFamily="34" charset="0"/>
              <a:buChar char="•"/>
            </a:pPr>
            <a:r>
              <a:rPr lang="fr-FR" sz="1200" dirty="0">
                <a:solidFill>
                  <a:schemeClr val="tx1"/>
                </a:solidFill>
              </a:rPr>
              <a:t>Région</a:t>
            </a:r>
          </a:p>
          <a:p>
            <a:pPr marL="171450" lvl="0" indent="-171450" algn="l">
              <a:buFont typeface="Arial" panose="020B0604020202020204" pitchFamily="34" charset="0"/>
              <a:buChar char="•"/>
            </a:pPr>
            <a:r>
              <a:rPr lang="fr-FR" sz="1200" dirty="0">
                <a:solidFill>
                  <a:schemeClr val="tx1"/>
                </a:solidFill>
              </a:rPr>
              <a:t>Ville</a:t>
            </a:r>
          </a:p>
          <a:p>
            <a:pPr marL="171450" indent="-171450" algn="l">
              <a:buFont typeface="Arial" panose="020B0604020202020204" pitchFamily="34" charset="0"/>
              <a:buChar char="•"/>
            </a:pPr>
            <a:r>
              <a:rPr lang="fr-FR" sz="1200" dirty="0">
                <a:solidFill>
                  <a:schemeClr val="tx1"/>
                </a:solidFill>
              </a:rPr>
              <a:t>Géolocalisation</a:t>
            </a:r>
          </a:p>
          <a:p>
            <a:pPr marL="171450" indent="-171450" algn="l">
              <a:buFont typeface="Arial" panose="020B0604020202020204" pitchFamily="34" charset="0"/>
              <a:buChar char="•"/>
            </a:pPr>
            <a:r>
              <a:rPr lang="fr-FR" sz="1200" dirty="0">
                <a:solidFill>
                  <a:schemeClr val="tx1"/>
                </a:solidFill>
              </a:rPr>
              <a:t>Email</a:t>
            </a:r>
          </a:p>
          <a:p>
            <a:pPr marL="171450" indent="-171450" algn="l">
              <a:buFont typeface="Arial" panose="020B0604020202020204" pitchFamily="34" charset="0"/>
              <a:buChar char="•"/>
            </a:pPr>
            <a:r>
              <a:rPr lang="fr-FR" sz="1200" dirty="0">
                <a:solidFill>
                  <a:schemeClr val="tx1"/>
                </a:solidFill>
              </a:rPr>
              <a:t>Données de connexion (Adresse IP…)</a:t>
            </a:r>
          </a:p>
          <a:p>
            <a:pPr marL="171450" indent="-171450" algn="l">
              <a:buFont typeface="Arial" panose="020B0604020202020204" pitchFamily="34" charset="0"/>
              <a:buChar char="•"/>
            </a:pPr>
            <a:r>
              <a:rPr lang="fr-FR" sz="1200" dirty="0">
                <a:solidFill>
                  <a:schemeClr val="tx1"/>
                </a:solidFill>
              </a:rPr>
              <a:t>Téléphone</a:t>
            </a:r>
          </a:p>
          <a:p>
            <a:pPr marL="171450" indent="-171450" algn="l">
              <a:buFont typeface="Arial" panose="020B0604020202020204" pitchFamily="34" charset="0"/>
              <a:buChar char="•"/>
            </a:pPr>
            <a:r>
              <a:rPr lang="fr-FR" sz="1200" dirty="0">
                <a:solidFill>
                  <a:schemeClr val="tx1"/>
                </a:solidFill>
              </a:rPr>
              <a:t>Age</a:t>
            </a:r>
          </a:p>
          <a:p>
            <a:pPr marL="171450" indent="-171450" algn="l">
              <a:buFont typeface="Arial" panose="020B0604020202020204" pitchFamily="34" charset="0"/>
              <a:buChar char="•"/>
            </a:pPr>
            <a:r>
              <a:rPr lang="fr-FR" sz="1200" dirty="0">
                <a:solidFill>
                  <a:schemeClr val="tx1"/>
                </a:solidFill>
              </a:rPr>
              <a:t>Date de naissance </a:t>
            </a:r>
          </a:p>
          <a:p>
            <a:pPr marL="171450" indent="-171450" algn="l">
              <a:buFont typeface="Arial" panose="020B0604020202020204" pitchFamily="34" charset="0"/>
              <a:buChar char="•"/>
            </a:pPr>
            <a:r>
              <a:rPr lang="fr-FR" sz="1200" dirty="0" smtClean="0">
                <a:solidFill>
                  <a:schemeClr val="tx1"/>
                </a:solidFill>
              </a:rPr>
              <a:t>Genre</a:t>
            </a:r>
            <a:endParaRPr lang="fr-FR" sz="1200" dirty="0">
              <a:solidFill>
                <a:schemeClr val="tx1"/>
              </a:solidFill>
            </a:endParaRPr>
          </a:p>
          <a:p>
            <a:pPr marL="171450" indent="-171450" algn="l">
              <a:buFont typeface="Arial" panose="020B0604020202020204" pitchFamily="34" charset="0"/>
              <a:buChar char="•"/>
            </a:pPr>
            <a:r>
              <a:rPr lang="fr-FR" sz="1200" dirty="0">
                <a:solidFill>
                  <a:schemeClr val="tx1"/>
                </a:solidFill>
              </a:rPr>
              <a:t>Ethnie</a:t>
            </a:r>
          </a:p>
          <a:p>
            <a:pPr marL="171450" indent="-171450" algn="l">
              <a:buFont typeface="Arial" panose="020B0604020202020204" pitchFamily="34" charset="0"/>
              <a:buChar char="•"/>
            </a:pPr>
            <a:r>
              <a:rPr lang="fr-FR" sz="1200" dirty="0">
                <a:solidFill>
                  <a:schemeClr val="tx1"/>
                </a:solidFill>
              </a:rPr>
              <a:t>Informations bancaires</a:t>
            </a:r>
          </a:p>
          <a:p>
            <a:pPr marL="171450" indent="-171450" algn="l">
              <a:buFont typeface="Arial" panose="020B0604020202020204" pitchFamily="34" charset="0"/>
              <a:buChar char="•"/>
            </a:pPr>
            <a:r>
              <a:rPr lang="fr-FR" sz="1200" dirty="0">
                <a:solidFill>
                  <a:schemeClr val="tx1"/>
                </a:solidFill>
              </a:rPr>
              <a:t>Mesures biométriques</a:t>
            </a:r>
          </a:p>
          <a:p>
            <a:pPr marL="171450" indent="-171450" algn="l">
              <a:buFont typeface="Arial" panose="020B0604020202020204" pitchFamily="34" charset="0"/>
              <a:buChar char="•"/>
            </a:pPr>
            <a:r>
              <a:rPr lang="fr-FR" sz="1200" dirty="0">
                <a:solidFill>
                  <a:schemeClr val="tx1"/>
                </a:solidFill>
              </a:rPr>
              <a:t>Mesures biologiques</a:t>
            </a:r>
          </a:p>
          <a:p>
            <a:pPr marL="171450" indent="-171450" algn="l">
              <a:buFont typeface="Arial" panose="020B0604020202020204" pitchFamily="34" charset="0"/>
              <a:buChar char="•"/>
            </a:pPr>
            <a:r>
              <a:rPr lang="fr-FR" sz="1200" dirty="0">
                <a:solidFill>
                  <a:schemeClr val="tx1"/>
                </a:solidFill>
              </a:rPr>
              <a:t>Habitudes  de  vie</a:t>
            </a:r>
          </a:p>
          <a:p>
            <a:pPr marL="171450" indent="-171450" algn="l">
              <a:buFont typeface="Arial" panose="020B0604020202020204" pitchFamily="34" charset="0"/>
              <a:buChar char="•"/>
            </a:pPr>
            <a:r>
              <a:rPr lang="fr-FR" sz="1200" dirty="0">
                <a:solidFill>
                  <a:schemeClr val="tx1"/>
                </a:solidFill>
              </a:rPr>
              <a:t>Type de peau</a:t>
            </a:r>
          </a:p>
          <a:p>
            <a:pPr marL="171450" indent="-171450" algn="l">
              <a:buFont typeface="Arial" panose="020B0604020202020204" pitchFamily="34" charset="0"/>
              <a:buChar char="•"/>
            </a:pPr>
            <a:r>
              <a:rPr lang="fr-FR" sz="1200" dirty="0">
                <a:solidFill>
                  <a:schemeClr val="tx1"/>
                </a:solidFill>
              </a:rPr>
              <a:t>Type de cheveux</a:t>
            </a:r>
          </a:p>
          <a:p>
            <a:pPr marL="171450" indent="-171450" algn="l">
              <a:buFont typeface="Arial" panose="020B0604020202020204" pitchFamily="34" charset="0"/>
              <a:buChar char="•"/>
            </a:pPr>
            <a:r>
              <a:rPr lang="fr-FR" sz="1200" dirty="0">
                <a:solidFill>
                  <a:schemeClr val="tx1"/>
                </a:solidFill>
              </a:rPr>
              <a:t>Photos</a:t>
            </a:r>
          </a:p>
          <a:p>
            <a:pPr marL="171450" indent="-171450" algn="l">
              <a:buFont typeface="Arial" panose="020B0604020202020204" pitchFamily="34" charset="0"/>
              <a:buChar char="•"/>
            </a:pPr>
            <a:r>
              <a:rPr lang="fr-FR" sz="1200" dirty="0">
                <a:solidFill>
                  <a:schemeClr val="tx1"/>
                </a:solidFill>
              </a:rPr>
              <a:t>Vidéos</a:t>
            </a:r>
          </a:p>
          <a:p>
            <a:pPr marL="171450" indent="-171450" algn="l">
              <a:buFont typeface="Arial" panose="020B0604020202020204" pitchFamily="34" charset="0"/>
              <a:buChar char="•"/>
            </a:pPr>
            <a:r>
              <a:rPr lang="fr-FR" sz="1200" dirty="0">
                <a:solidFill>
                  <a:schemeClr val="tx1"/>
                </a:solidFill>
              </a:rPr>
              <a:t>Données de santé</a:t>
            </a:r>
          </a:p>
          <a:p>
            <a:pPr algn="l"/>
            <a:endParaRPr lang="fr-FR" sz="1200" dirty="0"/>
          </a:p>
        </p:txBody>
      </p:sp>
      <p:sp>
        <p:nvSpPr>
          <p:cNvPr id="8" name="Sous-titre 2"/>
          <p:cNvSpPr txBox="1">
            <a:spLocks/>
          </p:cNvSpPr>
          <p:nvPr/>
        </p:nvSpPr>
        <p:spPr>
          <a:xfrm>
            <a:off x="3851920" y="980728"/>
            <a:ext cx="3024336" cy="150378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l"/>
            <a:r>
              <a:rPr lang="fr-FR" sz="1200" b="1" dirty="0">
                <a:solidFill>
                  <a:schemeClr val="tx1"/>
                </a:solidFill>
              </a:rPr>
              <a:t>Catégories de personnes concernées :</a:t>
            </a:r>
          </a:p>
          <a:p>
            <a:pPr algn="l"/>
            <a:r>
              <a:rPr lang="fr-FR" sz="1200" dirty="0">
                <a:solidFill>
                  <a:schemeClr val="tx1"/>
                </a:solidFill>
              </a:rPr>
              <a:t>Volontaires externes</a:t>
            </a:r>
          </a:p>
          <a:p>
            <a:pPr algn="l"/>
            <a:r>
              <a:rPr lang="fr-FR" sz="1200" dirty="0">
                <a:solidFill>
                  <a:schemeClr val="tx1"/>
                </a:solidFill>
              </a:rPr>
              <a:t>Volontaires Internes (collaborateurs)</a:t>
            </a:r>
          </a:p>
          <a:p>
            <a:pPr algn="l"/>
            <a:r>
              <a:rPr lang="fr-FR" sz="1200" dirty="0">
                <a:solidFill>
                  <a:schemeClr val="tx1"/>
                </a:solidFill>
              </a:rPr>
              <a:t>Collaborateurs</a:t>
            </a:r>
          </a:p>
          <a:p>
            <a:pPr algn="l"/>
            <a:r>
              <a:rPr lang="fr-FR" sz="1200" dirty="0">
                <a:solidFill>
                  <a:schemeClr val="tx1"/>
                </a:solidFill>
              </a:rPr>
              <a:t>Prestataires</a:t>
            </a:r>
          </a:p>
          <a:p>
            <a:pPr algn="l"/>
            <a:r>
              <a:rPr lang="fr-FR" sz="1200" dirty="0" smtClean="0">
                <a:solidFill>
                  <a:schemeClr val="tx1"/>
                </a:solidFill>
              </a:rPr>
              <a:t>+ Mineurs</a:t>
            </a:r>
          </a:p>
          <a:p>
            <a:pPr algn="l"/>
            <a:endParaRPr lang="fr-FR" sz="1200" dirty="0">
              <a:solidFill>
                <a:schemeClr val="tx1"/>
              </a:solidFill>
            </a:endParaRPr>
          </a:p>
          <a:p>
            <a:pPr algn="l"/>
            <a:endParaRPr lang="fr-FR" sz="1200" dirty="0"/>
          </a:p>
        </p:txBody>
      </p:sp>
      <p:sp>
        <p:nvSpPr>
          <p:cNvPr id="11" name="Sous-titre 2"/>
          <p:cNvSpPr txBox="1">
            <a:spLocks/>
          </p:cNvSpPr>
          <p:nvPr/>
        </p:nvSpPr>
        <p:spPr>
          <a:xfrm>
            <a:off x="3851920" y="2570484"/>
            <a:ext cx="3024336" cy="150378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l"/>
            <a:r>
              <a:rPr lang="fr-FR" sz="1200" b="1" dirty="0" smtClean="0">
                <a:solidFill>
                  <a:schemeClr val="tx1"/>
                </a:solidFill>
              </a:rPr>
              <a:t>Support et format de collecte / conservation</a:t>
            </a:r>
            <a:endParaRPr lang="fr-FR" sz="1200" b="1" dirty="0">
              <a:solidFill>
                <a:schemeClr val="tx1"/>
              </a:solidFill>
            </a:endParaRPr>
          </a:p>
          <a:p>
            <a:pPr marL="171450" indent="-171450" algn="l">
              <a:buFontTx/>
              <a:buChar char="-"/>
            </a:pPr>
            <a:r>
              <a:rPr lang="fr-FR" sz="1200" dirty="0" smtClean="0">
                <a:solidFill>
                  <a:schemeClr val="tx1"/>
                </a:solidFill>
              </a:rPr>
              <a:t>Plateformes web</a:t>
            </a:r>
          </a:p>
          <a:p>
            <a:pPr marL="171450" indent="-171450" algn="l">
              <a:buFontTx/>
              <a:buChar char="-"/>
            </a:pPr>
            <a:r>
              <a:rPr lang="fr-FR" sz="1200" dirty="0" smtClean="0">
                <a:solidFill>
                  <a:schemeClr val="tx1"/>
                </a:solidFill>
              </a:rPr>
              <a:t>Bases de données dédiées</a:t>
            </a:r>
          </a:p>
          <a:p>
            <a:pPr marL="171450" indent="-171450" algn="l">
              <a:buFontTx/>
              <a:buChar char="-"/>
            </a:pPr>
            <a:r>
              <a:rPr lang="fr-FR" sz="1200" dirty="0" smtClean="0">
                <a:solidFill>
                  <a:schemeClr val="tx1"/>
                </a:solidFill>
              </a:rPr>
              <a:t>Documents non structurés</a:t>
            </a:r>
            <a:endParaRPr lang="fr-FR" sz="1200" dirty="0">
              <a:solidFill>
                <a:schemeClr val="tx1"/>
              </a:solidFill>
            </a:endParaRPr>
          </a:p>
          <a:p>
            <a:pPr algn="l"/>
            <a:endParaRPr lang="fr-FR" sz="1200" dirty="0"/>
          </a:p>
        </p:txBody>
      </p:sp>
      <p:sp>
        <p:nvSpPr>
          <p:cNvPr id="7" name="Espace réservé du pied de page 4"/>
          <p:cNvSpPr>
            <a:spLocks noGrp="1"/>
          </p:cNvSpPr>
          <p:nvPr>
            <p:ph type="ftr" sz="quarter" idx="11"/>
          </p:nvPr>
        </p:nvSpPr>
        <p:spPr>
          <a:xfrm>
            <a:off x="1104729" y="6296830"/>
            <a:ext cx="7067128" cy="484163"/>
          </a:xfrm>
        </p:spPr>
        <p:txBody>
          <a:bodyPr/>
          <a:lstStyle/>
          <a:p>
            <a:pPr algn="ctr"/>
            <a:r>
              <a:rPr lang="fr-FR" sz="1100" dirty="0">
                <a:solidFill>
                  <a:prstClr val="black"/>
                </a:solidFill>
              </a:rPr>
              <a:t>CR2PA - </a:t>
            </a:r>
            <a:r>
              <a:rPr lang="fr-FR" sz="1100" dirty="0" smtClean="0">
                <a:solidFill>
                  <a:prstClr val="black"/>
                </a:solidFill>
              </a:rPr>
              <a:t>Atelier </a:t>
            </a:r>
            <a:r>
              <a:rPr lang="fr-FR" sz="1100" dirty="0" smtClean="0">
                <a:solidFill>
                  <a:srgbClr val="FF0000"/>
                </a:solidFill>
              </a:rPr>
              <a:t>N°17-18 avril 2017_Loreal</a:t>
            </a:r>
            <a:r>
              <a:rPr lang="fr-FR" sz="1100" dirty="0" smtClean="0">
                <a:solidFill>
                  <a:prstClr val="black"/>
                </a:solidFill>
              </a:rPr>
              <a:t>  Aurélien Conraux – Eunsu </a:t>
            </a:r>
            <a:r>
              <a:rPr lang="fr-FR" sz="1100" dirty="0" err="1" smtClean="0">
                <a:solidFill>
                  <a:prstClr val="black"/>
                </a:solidFill>
              </a:rPr>
              <a:t>Ahn</a:t>
            </a:r>
            <a:endParaRPr lang="fr-FR" sz="1100" dirty="0" smtClean="0">
              <a:solidFill>
                <a:prstClr val="black"/>
              </a:solidFill>
            </a:endParaRPr>
          </a:p>
        </p:txBody>
      </p:sp>
    </p:spTree>
    <p:extLst>
      <p:ext uri="{BB962C8B-B14F-4D97-AF65-F5344CB8AC3E}">
        <p14:creationId xmlns:p14="http://schemas.microsoft.com/office/powerpoint/2010/main" val="23025632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p:txBody>
          <a:bodyPr/>
          <a:lstStyle/>
          <a:p>
            <a:endParaRPr lang="fr-FR"/>
          </a:p>
        </p:txBody>
      </p:sp>
      <p:sp>
        <p:nvSpPr>
          <p:cNvPr id="4" name="Titre 3"/>
          <p:cNvSpPr>
            <a:spLocks noGrp="1"/>
          </p:cNvSpPr>
          <p:nvPr>
            <p:ph type="title"/>
          </p:nvPr>
        </p:nvSpPr>
        <p:spPr/>
        <p:txBody>
          <a:bodyPr>
            <a:normAutofit fontScale="90000"/>
          </a:bodyPr>
          <a:lstStyle/>
          <a:p>
            <a:r>
              <a:rPr lang="fr-FR" dirty="0" smtClean="0"/>
              <a:t>Comment s’organiser et être conforme</a:t>
            </a:r>
            <a:endParaRPr lang="fr-FR" dirty="0"/>
          </a:p>
        </p:txBody>
      </p:sp>
      <p:sp>
        <p:nvSpPr>
          <p:cNvPr id="2" name="Espace réservé du contenu 1"/>
          <p:cNvSpPr>
            <a:spLocks noGrp="1"/>
          </p:cNvSpPr>
          <p:nvPr>
            <p:ph idx="1"/>
          </p:nvPr>
        </p:nvSpPr>
        <p:spPr>
          <a:xfrm>
            <a:off x="4067944" y="1556792"/>
            <a:ext cx="4916568" cy="4032796"/>
          </a:xfrm>
        </p:spPr>
        <p:txBody>
          <a:bodyPr>
            <a:normAutofit/>
          </a:bodyPr>
          <a:lstStyle/>
          <a:p>
            <a:r>
              <a:rPr lang="fr-FR" sz="1800" dirty="0" smtClean="0">
                <a:solidFill>
                  <a:schemeClr val="tx1"/>
                </a:solidFill>
              </a:rPr>
              <a:t>Un Data Protection </a:t>
            </a:r>
            <a:r>
              <a:rPr lang="fr-FR" sz="1800" dirty="0" err="1" smtClean="0">
                <a:solidFill>
                  <a:schemeClr val="tx1"/>
                </a:solidFill>
              </a:rPr>
              <a:t>officer</a:t>
            </a:r>
            <a:r>
              <a:rPr lang="fr-FR" sz="1800" dirty="0" smtClean="0">
                <a:solidFill>
                  <a:schemeClr val="tx1"/>
                </a:solidFill>
              </a:rPr>
              <a:t> (groupe)</a:t>
            </a:r>
          </a:p>
          <a:p>
            <a:r>
              <a:rPr lang="fr-FR" sz="1800" dirty="0" smtClean="0">
                <a:solidFill>
                  <a:schemeClr val="tx1"/>
                </a:solidFill>
              </a:rPr>
              <a:t>Un Data Protection </a:t>
            </a:r>
            <a:r>
              <a:rPr lang="fr-FR" sz="1800" dirty="0" err="1" smtClean="0">
                <a:solidFill>
                  <a:schemeClr val="tx1"/>
                </a:solidFill>
              </a:rPr>
              <a:t>officer</a:t>
            </a:r>
            <a:r>
              <a:rPr lang="fr-FR" sz="1800" dirty="0" smtClean="0">
                <a:solidFill>
                  <a:schemeClr val="tx1"/>
                </a:solidFill>
              </a:rPr>
              <a:t> R&amp;I) : Nathalie Morand-Khalifa (I.M.O)</a:t>
            </a:r>
          </a:p>
          <a:p>
            <a:r>
              <a:rPr lang="fr-FR" sz="1800" dirty="0" smtClean="0">
                <a:solidFill>
                  <a:schemeClr val="tx1"/>
                </a:solidFill>
              </a:rPr>
              <a:t>Des Responsables de traitement</a:t>
            </a:r>
          </a:p>
          <a:p>
            <a:r>
              <a:rPr lang="fr-FR" sz="1800" dirty="0" smtClean="0">
                <a:solidFill>
                  <a:schemeClr val="tx1"/>
                </a:solidFill>
              </a:rPr>
              <a:t>Des processus bien décrits et suivis (Qualité)</a:t>
            </a:r>
          </a:p>
          <a:p>
            <a:r>
              <a:rPr lang="fr-FR" sz="1800" dirty="0" smtClean="0">
                <a:solidFill>
                  <a:schemeClr val="tx1"/>
                </a:solidFill>
              </a:rPr>
              <a:t>Des Métiers éthiques</a:t>
            </a:r>
            <a:endParaRPr lang="fr-FR" sz="1800" dirty="0">
              <a:solidFill>
                <a:schemeClr val="tx1"/>
              </a:solidFill>
            </a:endParaRPr>
          </a:p>
        </p:txBody>
      </p:sp>
      <p:sp>
        <p:nvSpPr>
          <p:cNvPr id="7" name="Espace réservé du numéro de diapositive 6"/>
          <p:cNvSpPr>
            <a:spLocks noGrp="1"/>
          </p:cNvSpPr>
          <p:nvPr>
            <p:ph type="sldNum" sz="quarter" idx="4"/>
          </p:nvPr>
        </p:nvSpPr>
        <p:spPr/>
        <p:txBody>
          <a:bodyPr/>
          <a:lstStyle/>
          <a:p>
            <a:fld id="{A8B93540-42ED-4A67-993E-ABE5E834A3C2}" type="slidenum">
              <a:rPr lang="en-US" smtClean="0"/>
              <a:pPr/>
              <a:t>14</a:t>
            </a:fld>
            <a:endParaRPr lang="en-US"/>
          </a:p>
        </p:txBody>
      </p:sp>
      <p:pic>
        <p:nvPicPr>
          <p:cNvPr id="6" name="Picture 2" descr="http://www.protection-des-donnees.fr/wp-content/uploads/2015/12/shutterstock_233326516-1024x79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628800"/>
            <a:ext cx="3456385" cy="2666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58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8229600" cy="562074"/>
          </a:xfrm>
        </p:spPr>
        <p:txBody>
          <a:bodyPr>
            <a:normAutofit/>
          </a:bodyPr>
          <a:lstStyle/>
          <a:p>
            <a:r>
              <a:rPr lang="fr-FR" sz="2400" dirty="0" err="1">
                <a:solidFill>
                  <a:srgbClr val="BD964B"/>
                </a:solidFill>
                <a:latin typeface="Arial" pitchFamily="34" charset="0"/>
                <a:cs typeface="Arial" pitchFamily="34" charset="0"/>
              </a:rPr>
              <a:t>Process</a:t>
            </a:r>
            <a:r>
              <a:rPr lang="fr-FR" sz="2400" dirty="0">
                <a:solidFill>
                  <a:srgbClr val="BD964B"/>
                </a:solidFill>
                <a:latin typeface="Arial" pitchFamily="34" charset="0"/>
                <a:cs typeface="Arial" pitchFamily="34" charset="0"/>
              </a:rPr>
              <a:t> Activité Evaluation : produits, packaging, sécurité</a:t>
            </a:r>
          </a:p>
        </p:txBody>
      </p:sp>
      <p:sp>
        <p:nvSpPr>
          <p:cNvPr id="5" name="Espace réservé du numéro de diapositive 4"/>
          <p:cNvSpPr>
            <a:spLocks noGrp="1"/>
          </p:cNvSpPr>
          <p:nvPr>
            <p:ph type="sldNum" sz="quarter" idx="12"/>
          </p:nvPr>
        </p:nvSpPr>
        <p:spPr>
          <a:xfrm>
            <a:off x="6553200" y="6356350"/>
            <a:ext cx="2133600" cy="365125"/>
          </a:xfrm>
        </p:spPr>
        <p:txBody>
          <a:bodyPr/>
          <a:lstStyle/>
          <a:p>
            <a:fld id="{FCE514DE-E9F9-4E23-84E5-45B810FC164B}" type="slidenum">
              <a:rPr lang="fr-FR" smtClean="0"/>
              <a:pPr/>
              <a:t>15</a:t>
            </a:fld>
            <a:endParaRPr lang="fr-FR"/>
          </a:p>
        </p:txBody>
      </p:sp>
      <p:sp>
        <p:nvSpPr>
          <p:cNvPr id="4" name="ZoneTexte 3"/>
          <p:cNvSpPr txBox="1"/>
          <p:nvPr/>
        </p:nvSpPr>
        <p:spPr>
          <a:xfrm>
            <a:off x="2048302" y="2842303"/>
            <a:ext cx="1656184" cy="830997"/>
          </a:xfrm>
          <a:prstGeom prst="rect">
            <a:avLst/>
          </a:prstGeom>
          <a:solidFill>
            <a:schemeClr val="accent1">
              <a:lumMod val="40000"/>
              <a:lumOff val="60000"/>
            </a:schemeClr>
          </a:solidFill>
          <a:ln>
            <a:solidFill>
              <a:srgbClr val="0066FF"/>
            </a:solidFill>
          </a:ln>
        </p:spPr>
        <p:txBody>
          <a:bodyPr wrap="square" rtlCol="0">
            <a:spAutoFit/>
          </a:bodyPr>
          <a:lstStyle/>
          <a:p>
            <a:pPr marL="171450" indent="-171450">
              <a:buFontTx/>
              <a:buChar char="-"/>
            </a:pPr>
            <a:r>
              <a:rPr lang="fr-FR" sz="1200" dirty="0" smtClean="0"/>
              <a:t>Demande officielle</a:t>
            </a:r>
          </a:p>
          <a:p>
            <a:pPr marL="171450" indent="-171450">
              <a:buFontTx/>
              <a:buChar char="-"/>
            </a:pPr>
            <a:r>
              <a:rPr lang="fr-FR" sz="1200" dirty="0" smtClean="0"/>
              <a:t>Protocole</a:t>
            </a:r>
          </a:p>
          <a:p>
            <a:pPr marL="171450" indent="-171450">
              <a:buFontTx/>
              <a:buChar char="-"/>
            </a:pPr>
            <a:r>
              <a:rPr lang="fr-FR" sz="1200" dirty="0" smtClean="0"/>
              <a:t>Contrat</a:t>
            </a:r>
          </a:p>
          <a:p>
            <a:pPr marL="171450" indent="-171450">
              <a:buFontTx/>
              <a:buChar char="-"/>
            </a:pPr>
            <a:r>
              <a:rPr lang="fr-FR" sz="1200" dirty="0" smtClean="0"/>
              <a:t>Echanges Labo / CRO</a:t>
            </a:r>
            <a:endParaRPr lang="fr-FR" sz="1200" dirty="0"/>
          </a:p>
        </p:txBody>
      </p:sp>
      <p:sp>
        <p:nvSpPr>
          <p:cNvPr id="8" name="ZoneTexte 7"/>
          <p:cNvSpPr txBox="1"/>
          <p:nvPr/>
        </p:nvSpPr>
        <p:spPr>
          <a:xfrm>
            <a:off x="6516216" y="3076281"/>
            <a:ext cx="1800200" cy="368687"/>
          </a:xfrm>
          <a:prstGeom prst="rect">
            <a:avLst/>
          </a:prstGeom>
          <a:solidFill>
            <a:schemeClr val="accent1">
              <a:lumMod val="40000"/>
              <a:lumOff val="60000"/>
            </a:schemeClr>
          </a:solidFill>
          <a:ln>
            <a:solidFill>
              <a:srgbClr val="0066FF"/>
            </a:solidFill>
          </a:ln>
        </p:spPr>
        <p:txBody>
          <a:bodyPr wrap="square" rtlCol="0">
            <a:spAutoFit/>
          </a:bodyPr>
          <a:lstStyle/>
          <a:p>
            <a:r>
              <a:rPr lang="fr-FR" sz="1200" dirty="0" smtClean="0"/>
              <a:t>- Fichier panel volontaires</a:t>
            </a:r>
            <a:endParaRPr lang="fr-FR" sz="1200" dirty="0"/>
          </a:p>
        </p:txBody>
      </p:sp>
      <p:sp>
        <p:nvSpPr>
          <p:cNvPr id="6" name="Ellipse 5"/>
          <p:cNvSpPr/>
          <p:nvPr/>
        </p:nvSpPr>
        <p:spPr>
          <a:xfrm>
            <a:off x="4499992" y="2787027"/>
            <a:ext cx="1080120"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Test</a:t>
            </a:r>
            <a:endParaRPr lang="fr-FR" dirty="0"/>
          </a:p>
        </p:txBody>
      </p:sp>
      <p:sp>
        <p:nvSpPr>
          <p:cNvPr id="9" name="ZoneTexte 8"/>
          <p:cNvSpPr txBox="1"/>
          <p:nvPr/>
        </p:nvSpPr>
        <p:spPr>
          <a:xfrm>
            <a:off x="5652120" y="4347774"/>
            <a:ext cx="2406959" cy="461665"/>
          </a:xfrm>
          <a:prstGeom prst="rect">
            <a:avLst/>
          </a:prstGeom>
          <a:solidFill>
            <a:schemeClr val="accent1">
              <a:lumMod val="40000"/>
              <a:lumOff val="60000"/>
            </a:schemeClr>
          </a:solidFill>
          <a:ln>
            <a:solidFill>
              <a:srgbClr val="0066FF"/>
            </a:solidFill>
          </a:ln>
        </p:spPr>
        <p:txBody>
          <a:bodyPr wrap="square" rtlCol="0">
            <a:spAutoFit/>
          </a:bodyPr>
          <a:lstStyle/>
          <a:p>
            <a:pPr marL="171450" indent="-171450">
              <a:buFontTx/>
              <a:buChar char="-"/>
            </a:pPr>
            <a:r>
              <a:rPr lang="fr-FR" sz="1200" dirty="0" smtClean="0"/>
              <a:t>Note d’information</a:t>
            </a:r>
          </a:p>
          <a:p>
            <a:pPr marL="171450" indent="-171450">
              <a:buFontTx/>
              <a:buChar char="-"/>
            </a:pPr>
            <a:r>
              <a:rPr lang="fr-FR" sz="1200" dirty="0" smtClean="0"/>
              <a:t>Lettres de consentement</a:t>
            </a:r>
            <a:endParaRPr lang="fr-FR" sz="1200" dirty="0"/>
          </a:p>
        </p:txBody>
      </p:sp>
      <p:sp>
        <p:nvSpPr>
          <p:cNvPr id="10" name="ZoneTexte 9"/>
          <p:cNvSpPr txBox="1"/>
          <p:nvPr/>
        </p:nvSpPr>
        <p:spPr>
          <a:xfrm>
            <a:off x="1547664" y="4359315"/>
            <a:ext cx="2160241" cy="438582"/>
          </a:xfrm>
          <a:prstGeom prst="rect">
            <a:avLst/>
          </a:prstGeom>
          <a:solidFill>
            <a:schemeClr val="accent1">
              <a:lumMod val="40000"/>
              <a:lumOff val="60000"/>
            </a:schemeClr>
          </a:solidFill>
          <a:ln>
            <a:solidFill>
              <a:srgbClr val="0066FF"/>
            </a:solidFill>
          </a:ln>
        </p:spPr>
        <p:txBody>
          <a:bodyPr wrap="square" rtlCol="0">
            <a:spAutoFit/>
          </a:bodyPr>
          <a:lstStyle/>
          <a:p>
            <a:pPr marL="171450" indent="-171450">
              <a:buFontTx/>
              <a:buChar char="-"/>
            </a:pPr>
            <a:r>
              <a:rPr lang="fr-FR" sz="1200" dirty="0" smtClean="0"/>
              <a:t>Rapport d’évaluation</a:t>
            </a:r>
          </a:p>
          <a:p>
            <a:r>
              <a:rPr lang="fr-FR" sz="1050" dirty="0" smtClean="0"/>
              <a:t>Avec ou sans données personnelles</a:t>
            </a:r>
            <a:endParaRPr lang="fr-FR" sz="1050" dirty="0"/>
          </a:p>
        </p:txBody>
      </p:sp>
      <p:pic>
        <p:nvPicPr>
          <p:cNvPr id="1026" name="Picture 2" descr="C:\Program Files (x86)\Microsoft Office\MEDIA\CAGCAT10\j0186348.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43697">
            <a:off x="7746730" y="4203483"/>
            <a:ext cx="388260" cy="545216"/>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p:cNvSpPr txBox="1"/>
          <p:nvPr/>
        </p:nvSpPr>
        <p:spPr>
          <a:xfrm rot="1159813">
            <a:off x="7686072" y="4039614"/>
            <a:ext cx="726458" cy="230832"/>
          </a:xfrm>
          <a:prstGeom prst="rect">
            <a:avLst/>
          </a:prstGeom>
          <a:noFill/>
        </p:spPr>
        <p:txBody>
          <a:bodyPr wrap="square" rtlCol="0">
            <a:spAutoFit/>
          </a:bodyPr>
          <a:lstStyle/>
          <a:p>
            <a:r>
              <a:rPr lang="fr-FR" sz="900" dirty="0" smtClean="0"/>
              <a:t>volontaires</a:t>
            </a:r>
            <a:endParaRPr lang="fr-FR" sz="900" dirty="0"/>
          </a:p>
        </p:txBody>
      </p:sp>
      <p:sp>
        <p:nvSpPr>
          <p:cNvPr id="13" name="File"/>
          <p:cNvSpPr>
            <a:spLocks noEditPoints="1" noChangeArrowheads="1"/>
          </p:cNvSpPr>
          <p:nvPr/>
        </p:nvSpPr>
        <p:spPr bwMode="auto">
          <a:xfrm rot="1460005">
            <a:off x="8053511" y="2946505"/>
            <a:ext cx="363860" cy="200409"/>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fr-FR"/>
          </a:p>
        </p:txBody>
      </p:sp>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79859">
            <a:off x="3131841" y="3799938"/>
            <a:ext cx="708670" cy="708670"/>
          </a:xfrm>
          <a:prstGeom prst="rect">
            <a:avLst/>
          </a:prstGeom>
        </p:spPr>
      </p:pic>
      <p:sp>
        <p:nvSpPr>
          <p:cNvPr id="16" name="Ellipse 15"/>
          <p:cNvSpPr/>
          <p:nvPr/>
        </p:nvSpPr>
        <p:spPr>
          <a:xfrm>
            <a:off x="5652120" y="1071777"/>
            <a:ext cx="1440159" cy="7759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t>Plateforme d’inscription</a:t>
            </a:r>
            <a:endParaRPr lang="fr-FR" sz="1200" dirty="0"/>
          </a:p>
        </p:txBody>
      </p:sp>
      <p:pic>
        <p:nvPicPr>
          <p:cNvPr id="18" name="Picture 2" descr="C:\Program Files (x86)\Microsoft Office\MEDIA\CAGCAT10\j0186348.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7082" y="1155592"/>
            <a:ext cx="388260" cy="545216"/>
          </a:xfrm>
          <a:prstGeom prst="rect">
            <a:avLst/>
          </a:prstGeom>
          <a:noFill/>
          <a:extLst>
            <a:ext uri="{909E8E84-426E-40DD-AFC4-6F175D3DCCD1}">
              <a14:hiddenFill xmlns:a14="http://schemas.microsoft.com/office/drawing/2010/main">
                <a:solidFill>
                  <a:srgbClr val="FFFFFF"/>
                </a:solidFill>
              </a14:hiddenFill>
            </a:ext>
          </a:extLst>
        </p:spPr>
      </p:pic>
      <p:sp>
        <p:nvSpPr>
          <p:cNvPr id="19" name="ZoneTexte 18"/>
          <p:cNvSpPr txBox="1"/>
          <p:nvPr/>
        </p:nvSpPr>
        <p:spPr>
          <a:xfrm>
            <a:off x="7085527" y="971290"/>
            <a:ext cx="726458" cy="230832"/>
          </a:xfrm>
          <a:prstGeom prst="rect">
            <a:avLst/>
          </a:prstGeom>
          <a:noFill/>
        </p:spPr>
        <p:txBody>
          <a:bodyPr wrap="square" rtlCol="0">
            <a:spAutoFit/>
          </a:bodyPr>
          <a:lstStyle/>
          <a:p>
            <a:r>
              <a:rPr lang="fr-FR" sz="900" dirty="0" smtClean="0"/>
              <a:t>volontaires</a:t>
            </a:r>
            <a:endParaRPr lang="fr-FR" sz="900" dirty="0"/>
          </a:p>
        </p:txBody>
      </p:sp>
      <p:sp>
        <p:nvSpPr>
          <p:cNvPr id="17" name="Documents"/>
          <p:cNvSpPr>
            <a:spLocks noEditPoints="1" noChangeArrowheads="1"/>
          </p:cNvSpPr>
          <p:nvPr/>
        </p:nvSpPr>
        <p:spPr bwMode="auto">
          <a:xfrm rot="19993635">
            <a:off x="1854180" y="2333886"/>
            <a:ext cx="388243" cy="472827"/>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fr-FR"/>
          </a:p>
        </p:txBody>
      </p:sp>
      <p:sp>
        <p:nvSpPr>
          <p:cNvPr id="20" name="Rectangle à coins arrondis 19"/>
          <p:cNvSpPr/>
          <p:nvPr/>
        </p:nvSpPr>
        <p:spPr>
          <a:xfrm>
            <a:off x="539552" y="1178273"/>
            <a:ext cx="1584176" cy="5629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t>Finalité du traitement</a:t>
            </a:r>
            <a:endParaRPr lang="fr-FR" sz="1200" dirty="0"/>
          </a:p>
        </p:txBody>
      </p:sp>
      <p:sp>
        <p:nvSpPr>
          <p:cNvPr id="23" name="ZoneTexte 22"/>
          <p:cNvSpPr txBox="1"/>
          <p:nvPr/>
        </p:nvSpPr>
        <p:spPr>
          <a:xfrm>
            <a:off x="7706968" y="1239143"/>
            <a:ext cx="1291856" cy="461665"/>
          </a:xfrm>
          <a:prstGeom prst="rect">
            <a:avLst/>
          </a:prstGeom>
          <a:solidFill>
            <a:schemeClr val="accent1">
              <a:lumMod val="40000"/>
              <a:lumOff val="60000"/>
            </a:schemeClr>
          </a:solidFill>
          <a:ln>
            <a:solidFill>
              <a:srgbClr val="0066FF"/>
            </a:solidFill>
          </a:ln>
        </p:spPr>
        <p:txBody>
          <a:bodyPr wrap="square" rtlCol="0">
            <a:spAutoFit/>
          </a:bodyPr>
          <a:lstStyle/>
          <a:p>
            <a:pPr marL="171450" indent="-171450">
              <a:buFontTx/>
              <a:buChar char="-"/>
            </a:pPr>
            <a:r>
              <a:rPr lang="fr-FR" sz="1200" dirty="0" err="1" smtClean="0"/>
              <a:t>Terms</a:t>
            </a:r>
            <a:r>
              <a:rPr lang="fr-FR" sz="1200" dirty="0" smtClean="0"/>
              <a:t> of use</a:t>
            </a:r>
          </a:p>
          <a:p>
            <a:pPr marL="171450" indent="-171450">
              <a:buFontTx/>
              <a:buChar char="-"/>
            </a:pPr>
            <a:r>
              <a:rPr lang="fr-FR" sz="1200" dirty="0" smtClean="0"/>
              <a:t>Consentement</a:t>
            </a:r>
            <a:endParaRPr lang="fr-FR" sz="1200" dirty="0"/>
          </a:p>
        </p:txBody>
      </p:sp>
      <p:sp>
        <p:nvSpPr>
          <p:cNvPr id="28" name="ZoneTexte 27"/>
          <p:cNvSpPr txBox="1"/>
          <p:nvPr/>
        </p:nvSpPr>
        <p:spPr>
          <a:xfrm>
            <a:off x="3347864" y="5445224"/>
            <a:ext cx="3384376" cy="261610"/>
          </a:xfrm>
          <a:prstGeom prst="rect">
            <a:avLst/>
          </a:prstGeom>
          <a:noFill/>
        </p:spPr>
        <p:txBody>
          <a:bodyPr wrap="square" rtlCol="0">
            <a:spAutoFit/>
          </a:bodyPr>
          <a:lstStyle/>
          <a:p>
            <a:r>
              <a:rPr lang="fr-FR" sz="1100" dirty="0" smtClean="0"/>
              <a:t>Obligations de conservation ou de destruction </a:t>
            </a:r>
            <a:endParaRPr lang="fr-FR" sz="1100" dirty="0"/>
          </a:p>
        </p:txBody>
      </p:sp>
      <p:sp>
        <p:nvSpPr>
          <p:cNvPr id="30" name="ZoneTexte 29"/>
          <p:cNvSpPr txBox="1"/>
          <p:nvPr/>
        </p:nvSpPr>
        <p:spPr>
          <a:xfrm>
            <a:off x="3347864" y="5770254"/>
            <a:ext cx="3384376" cy="261610"/>
          </a:xfrm>
          <a:prstGeom prst="rect">
            <a:avLst/>
          </a:prstGeom>
          <a:noFill/>
        </p:spPr>
        <p:txBody>
          <a:bodyPr wrap="square" rtlCol="0">
            <a:spAutoFit/>
          </a:bodyPr>
          <a:lstStyle/>
          <a:p>
            <a:r>
              <a:rPr lang="fr-FR" sz="1100" dirty="0" smtClean="0"/>
              <a:t>Gestion des droits d’accès, niveau de confidentialité</a:t>
            </a:r>
            <a:endParaRPr lang="fr-FR" sz="1100" dirty="0"/>
          </a:p>
        </p:txBody>
      </p:sp>
      <p:sp>
        <p:nvSpPr>
          <p:cNvPr id="31" name="ZoneTexte 30"/>
          <p:cNvSpPr txBox="1"/>
          <p:nvPr/>
        </p:nvSpPr>
        <p:spPr>
          <a:xfrm>
            <a:off x="3347864" y="6031864"/>
            <a:ext cx="3384376" cy="261610"/>
          </a:xfrm>
          <a:prstGeom prst="rect">
            <a:avLst/>
          </a:prstGeom>
          <a:noFill/>
        </p:spPr>
        <p:txBody>
          <a:bodyPr wrap="square" rtlCol="0">
            <a:spAutoFit/>
          </a:bodyPr>
          <a:lstStyle/>
          <a:p>
            <a:r>
              <a:rPr lang="fr-FR" sz="1100" dirty="0" smtClean="0"/>
              <a:t>Espaces de conservation adaptés</a:t>
            </a:r>
            <a:endParaRPr lang="fr-FR" sz="1100" dirty="0"/>
          </a:p>
        </p:txBody>
      </p:sp>
      <p:cxnSp>
        <p:nvCxnSpPr>
          <p:cNvPr id="35" name="Connecteur droit avec flèche 34"/>
          <p:cNvCxnSpPr>
            <a:stCxn id="6" idx="2"/>
            <a:endCxn id="4" idx="3"/>
          </p:cNvCxnSpPr>
          <p:nvPr/>
        </p:nvCxnSpPr>
        <p:spPr>
          <a:xfrm flipH="1">
            <a:off x="3704486" y="3255079"/>
            <a:ext cx="795506" cy="27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a:stCxn id="6" idx="6"/>
            <a:endCxn id="8" idx="1"/>
          </p:cNvCxnSpPr>
          <p:nvPr/>
        </p:nvCxnSpPr>
        <p:spPr>
          <a:xfrm>
            <a:off x="5580112" y="3255079"/>
            <a:ext cx="936104" cy="55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6635495" y="2170154"/>
            <a:ext cx="709162" cy="250734"/>
          </a:xfrm>
          <a:prstGeom prst="rect">
            <a:avLst/>
          </a:prstGeom>
          <a:noFill/>
        </p:spPr>
        <p:txBody>
          <a:bodyPr wrap="square" rtlCol="0">
            <a:spAutoFit/>
          </a:bodyPr>
          <a:lstStyle/>
          <a:p>
            <a:r>
              <a:rPr lang="fr-FR" sz="1000" dirty="0" smtClean="0"/>
              <a:t>Extraction</a:t>
            </a:r>
            <a:endParaRPr lang="fr-FR" sz="1000" dirty="0"/>
          </a:p>
        </p:txBody>
      </p:sp>
      <p:cxnSp>
        <p:nvCxnSpPr>
          <p:cNvPr id="15" name="Connecteur en angle 14"/>
          <p:cNvCxnSpPr>
            <a:stCxn id="16" idx="4"/>
            <a:endCxn id="8" idx="0"/>
          </p:cNvCxnSpPr>
          <p:nvPr/>
        </p:nvCxnSpPr>
        <p:spPr>
          <a:xfrm rot="16200000" flipH="1">
            <a:off x="6279975" y="1939939"/>
            <a:ext cx="1228567" cy="1044116"/>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Rectangle à coins arrondis 32"/>
          <p:cNvSpPr/>
          <p:nvPr/>
        </p:nvSpPr>
        <p:spPr>
          <a:xfrm>
            <a:off x="3185198" y="1178273"/>
            <a:ext cx="1584176" cy="5629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t>Déclaration</a:t>
            </a:r>
            <a:endParaRPr lang="fr-FR" sz="1200" dirty="0"/>
          </a:p>
        </p:txBody>
      </p:sp>
      <p:cxnSp>
        <p:nvCxnSpPr>
          <p:cNvPr id="34" name="Connecteur droit avec flèche 33"/>
          <p:cNvCxnSpPr>
            <a:stCxn id="20" idx="3"/>
            <a:endCxn id="33" idx="1"/>
          </p:cNvCxnSpPr>
          <p:nvPr/>
        </p:nvCxnSpPr>
        <p:spPr>
          <a:xfrm>
            <a:off x="2123728" y="1459746"/>
            <a:ext cx="106147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1" name="Imag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399766">
            <a:off x="4282238" y="1604444"/>
            <a:ext cx="576272" cy="356617"/>
          </a:xfrm>
          <a:prstGeom prst="rect">
            <a:avLst/>
          </a:prstGeom>
        </p:spPr>
      </p:pic>
      <p:cxnSp>
        <p:nvCxnSpPr>
          <p:cNvPr id="38" name="Connecteur droit avec flèche 37"/>
          <p:cNvCxnSpPr>
            <a:stCxn id="33" idx="3"/>
            <a:endCxn id="16" idx="2"/>
          </p:cNvCxnSpPr>
          <p:nvPr/>
        </p:nvCxnSpPr>
        <p:spPr>
          <a:xfrm>
            <a:off x="4769374" y="1459746"/>
            <a:ext cx="88274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ZoneTexte 41"/>
          <p:cNvSpPr txBox="1"/>
          <p:nvPr/>
        </p:nvSpPr>
        <p:spPr>
          <a:xfrm>
            <a:off x="555966" y="5590981"/>
            <a:ext cx="2791898" cy="646331"/>
          </a:xfrm>
          <a:prstGeom prst="rect">
            <a:avLst/>
          </a:prstGeom>
          <a:solidFill>
            <a:schemeClr val="accent1">
              <a:lumMod val="40000"/>
              <a:lumOff val="60000"/>
            </a:schemeClr>
          </a:solidFill>
          <a:ln>
            <a:solidFill>
              <a:srgbClr val="0066FF"/>
            </a:solidFill>
          </a:ln>
        </p:spPr>
        <p:txBody>
          <a:bodyPr wrap="square" rtlCol="0">
            <a:spAutoFit/>
          </a:bodyPr>
          <a:lstStyle/>
          <a:p>
            <a:endParaRPr lang="fr-FR" sz="1200" dirty="0" smtClean="0"/>
          </a:p>
          <a:p>
            <a:r>
              <a:rPr lang="fr-FR" sz="1200" dirty="0" smtClean="0"/>
              <a:t>Documents et données – </a:t>
            </a:r>
            <a:r>
              <a:rPr lang="fr-FR" sz="1200" dirty="0" err="1" smtClean="0"/>
              <a:t>Process</a:t>
            </a:r>
            <a:r>
              <a:rPr lang="fr-FR" sz="1200" dirty="0" smtClean="0"/>
              <a:t> DRP</a:t>
            </a:r>
          </a:p>
          <a:p>
            <a:endParaRPr lang="fr-FR" sz="1200" dirty="0"/>
          </a:p>
        </p:txBody>
      </p:sp>
      <p:cxnSp>
        <p:nvCxnSpPr>
          <p:cNvPr id="36" name="Connecteur en angle 35"/>
          <p:cNvCxnSpPr>
            <a:stCxn id="6" idx="3"/>
            <a:endCxn id="10" idx="3"/>
          </p:cNvCxnSpPr>
          <p:nvPr/>
        </p:nvCxnSpPr>
        <p:spPr>
          <a:xfrm rot="5400000">
            <a:off x="3686757" y="3607191"/>
            <a:ext cx="992564" cy="950267"/>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Connecteur en angle 39"/>
          <p:cNvCxnSpPr>
            <a:stCxn id="6" idx="5"/>
            <a:endCxn id="9" idx="1"/>
          </p:cNvCxnSpPr>
          <p:nvPr/>
        </p:nvCxnSpPr>
        <p:spPr>
          <a:xfrm rot="16200000" flipH="1">
            <a:off x="5040744" y="3967230"/>
            <a:ext cx="992565" cy="230188"/>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Espace réservé du pied de page 4"/>
          <p:cNvSpPr>
            <a:spLocks noGrp="1"/>
          </p:cNvSpPr>
          <p:nvPr>
            <p:ph type="ftr" sz="quarter" idx="11"/>
          </p:nvPr>
        </p:nvSpPr>
        <p:spPr>
          <a:xfrm>
            <a:off x="1104729" y="6296830"/>
            <a:ext cx="7067128" cy="484163"/>
          </a:xfrm>
        </p:spPr>
        <p:txBody>
          <a:bodyPr/>
          <a:lstStyle/>
          <a:p>
            <a:pPr algn="ctr"/>
            <a:r>
              <a:rPr lang="fr-FR" sz="1100" dirty="0">
                <a:solidFill>
                  <a:prstClr val="black"/>
                </a:solidFill>
              </a:rPr>
              <a:t>CR2PA - </a:t>
            </a:r>
            <a:r>
              <a:rPr lang="fr-FR" sz="1100" dirty="0" smtClean="0">
                <a:solidFill>
                  <a:prstClr val="black"/>
                </a:solidFill>
              </a:rPr>
              <a:t>Atelier </a:t>
            </a:r>
            <a:r>
              <a:rPr lang="fr-FR" sz="1100" dirty="0" smtClean="0">
                <a:solidFill>
                  <a:srgbClr val="FF0000"/>
                </a:solidFill>
              </a:rPr>
              <a:t>N°17-18 avril 2017_Loreal</a:t>
            </a:r>
            <a:r>
              <a:rPr lang="fr-FR" sz="1100" dirty="0" smtClean="0">
                <a:solidFill>
                  <a:prstClr val="black"/>
                </a:solidFill>
              </a:rPr>
              <a:t>  Aurélien Conraux – Eunsu </a:t>
            </a:r>
            <a:r>
              <a:rPr lang="fr-FR" sz="1100" dirty="0" err="1" smtClean="0">
                <a:solidFill>
                  <a:prstClr val="black"/>
                </a:solidFill>
              </a:rPr>
              <a:t>Ahn</a:t>
            </a:r>
            <a:endParaRPr lang="fr-FR" sz="1100" dirty="0" smtClean="0">
              <a:solidFill>
                <a:prstClr val="black"/>
              </a:solidFill>
            </a:endParaRPr>
          </a:p>
        </p:txBody>
      </p:sp>
    </p:spTree>
    <p:extLst>
      <p:ext uri="{BB962C8B-B14F-4D97-AF65-F5344CB8AC3E}">
        <p14:creationId xmlns:p14="http://schemas.microsoft.com/office/powerpoint/2010/main" val="3976398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27584" y="-27384"/>
            <a:ext cx="7772400" cy="936104"/>
          </a:xfrm>
        </p:spPr>
        <p:txBody>
          <a:bodyPr>
            <a:normAutofit/>
          </a:bodyPr>
          <a:lstStyle/>
          <a:p>
            <a:r>
              <a:rPr lang="fr-FR" sz="2000" dirty="0" smtClean="0"/>
              <a:t>Travail en sous-atelier</a:t>
            </a:r>
            <a:endParaRPr lang="fr-FR" sz="2000" dirty="0"/>
          </a:p>
        </p:txBody>
      </p:sp>
      <p:sp>
        <p:nvSpPr>
          <p:cNvPr id="3" name="Sous-titre 2"/>
          <p:cNvSpPr>
            <a:spLocks noGrp="1"/>
          </p:cNvSpPr>
          <p:nvPr>
            <p:ph type="subTitle" idx="1"/>
          </p:nvPr>
        </p:nvSpPr>
        <p:spPr>
          <a:xfrm>
            <a:off x="395536" y="1052736"/>
            <a:ext cx="4104456" cy="4320480"/>
          </a:xfrm>
          <a:ln w="3175">
            <a:solidFill>
              <a:schemeClr val="tx1"/>
            </a:solidFill>
          </a:ln>
        </p:spPr>
        <p:txBody>
          <a:bodyPr>
            <a:normAutofit/>
          </a:bodyPr>
          <a:lstStyle/>
          <a:p>
            <a:pPr marL="285750" indent="-285750" algn="l">
              <a:buFont typeface="Arial" panose="020B0604020202020204" pitchFamily="34" charset="0"/>
              <a:buChar char="•"/>
            </a:pPr>
            <a:r>
              <a:rPr lang="fr-FR" sz="1800" dirty="0" smtClean="0">
                <a:solidFill>
                  <a:schemeClr val="tx1"/>
                </a:solidFill>
              </a:rPr>
              <a:t>Données personnelles et archivage :</a:t>
            </a:r>
          </a:p>
          <a:p>
            <a:pPr marL="628650" lvl="1" indent="-171450" algn="l">
              <a:buFont typeface="Arial" panose="020B0604020202020204" pitchFamily="34" charset="0"/>
              <a:buChar char="•"/>
            </a:pPr>
            <a:r>
              <a:rPr lang="fr-FR" sz="1600" dirty="0" smtClean="0">
                <a:solidFill>
                  <a:schemeClr val="tx1"/>
                </a:solidFill>
              </a:rPr>
              <a:t>Situation dans nos organismes respectifs ? Sommes-nous associés à ce sujet ?</a:t>
            </a:r>
          </a:p>
          <a:p>
            <a:pPr marL="628650" lvl="1" indent="-171450" algn="l">
              <a:buFont typeface="Arial" panose="020B0604020202020204" pitchFamily="34" charset="0"/>
              <a:buChar char="•"/>
            </a:pPr>
            <a:r>
              <a:rPr lang="fr-FR" sz="1600" dirty="0" smtClean="0">
                <a:solidFill>
                  <a:schemeClr val="tx1"/>
                </a:solidFill>
              </a:rPr>
              <a:t>Sommes-nous concernés ?</a:t>
            </a:r>
          </a:p>
          <a:p>
            <a:pPr marL="628650" lvl="1" indent="-171450" algn="l">
              <a:buFont typeface="Arial" panose="020B0604020202020204" pitchFamily="34" charset="0"/>
              <a:buChar char="•"/>
            </a:pPr>
            <a:r>
              <a:rPr lang="fr-FR" sz="1600" dirty="0" smtClean="0">
                <a:solidFill>
                  <a:schemeClr val="tx1"/>
                </a:solidFill>
              </a:rPr>
              <a:t>Quelle peut être l’implication de l’archivage managérial dans la gestion des données personnelles ?</a:t>
            </a:r>
          </a:p>
          <a:p>
            <a:pPr marL="628650" lvl="1" indent="-171450" algn="l">
              <a:buFont typeface="Arial" panose="020B0604020202020204" pitchFamily="34" charset="0"/>
              <a:buChar char="•"/>
            </a:pPr>
            <a:endParaRPr lang="fr-FR" sz="1600" dirty="0" smtClean="0">
              <a:solidFill>
                <a:schemeClr val="tx1"/>
              </a:solidFill>
            </a:endParaRPr>
          </a:p>
          <a:p>
            <a:pPr marL="171450" indent="-171450" algn="l">
              <a:buFont typeface="Arial" panose="020B0604020202020204" pitchFamily="34" charset="0"/>
              <a:buChar char="•"/>
            </a:pPr>
            <a:r>
              <a:rPr lang="fr-FR" sz="1800" dirty="0" smtClean="0">
                <a:solidFill>
                  <a:schemeClr val="tx1"/>
                </a:solidFill>
              </a:rPr>
              <a:t>Si nous ne sommes pas impliqués dans les projets de gestion des données personnelles, quels pourraient être nos arguments ?</a:t>
            </a:r>
          </a:p>
          <a:p>
            <a:pPr algn="l"/>
            <a:endParaRPr lang="fr-FR" sz="1800" dirty="0" smtClean="0">
              <a:solidFill>
                <a:schemeClr val="tx1"/>
              </a:solidFill>
            </a:endParaRPr>
          </a:p>
        </p:txBody>
      </p:sp>
      <p:sp>
        <p:nvSpPr>
          <p:cNvPr id="6" name="Sous-titre 2"/>
          <p:cNvSpPr txBox="1">
            <a:spLocks/>
          </p:cNvSpPr>
          <p:nvPr/>
        </p:nvSpPr>
        <p:spPr>
          <a:xfrm>
            <a:off x="5148064" y="1052736"/>
            <a:ext cx="3888432" cy="5184576"/>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fr-FR" sz="1600" b="1" dirty="0" smtClean="0">
                <a:solidFill>
                  <a:srgbClr val="0066FF"/>
                </a:solidFill>
              </a:rPr>
              <a:t>PROPOSITIONS DE THEMES</a:t>
            </a:r>
          </a:p>
          <a:p>
            <a:pPr algn="l"/>
            <a:endParaRPr lang="fr-FR" sz="1600" dirty="0">
              <a:solidFill>
                <a:srgbClr val="0066FF"/>
              </a:solidFill>
            </a:endParaRPr>
          </a:p>
          <a:p>
            <a:pPr algn="l"/>
            <a:r>
              <a:rPr lang="fr-FR" sz="1600" b="1" dirty="0" smtClean="0">
                <a:solidFill>
                  <a:srgbClr val="0066FF"/>
                </a:solidFill>
              </a:rPr>
              <a:t>Sensibilisation</a:t>
            </a:r>
          </a:p>
          <a:p>
            <a:pPr marL="285750" indent="-285750" algn="l">
              <a:buFont typeface="Arial" panose="020B0604020202020204" pitchFamily="34" charset="0"/>
              <a:buChar char="•"/>
            </a:pPr>
            <a:r>
              <a:rPr lang="fr-FR" sz="1600" dirty="0" smtClean="0">
                <a:solidFill>
                  <a:srgbClr val="0066FF"/>
                </a:solidFill>
              </a:rPr>
              <a:t>Entreprise/DG/collaborateurs</a:t>
            </a:r>
            <a:endParaRPr lang="fr-FR" sz="1600" dirty="0">
              <a:solidFill>
                <a:srgbClr val="0066FF"/>
              </a:solidFill>
            </a:endParaRPr>
          </a:p>
          <a:p>
            <a:pPr algn="l"/>
            <a:r>
              <a:rPr lang="fr-FR" sz="1600" b="1" dirty="0">
                <a:solidFill>
                  <a:srgbClr val="0066FF"/>
                </a:solidFill>
              </a:rPr>
              <a:t>Formalisation du mandat</a:t>
            </a:r>
          </a:p>
          <a:p>
            <a:pPr marL="285750" indent="-285750" algn="l">
              <a:buFont typeface="Arial" panose="020B0604020202020204" pitchFamily="34" charset="0"/>
              <a:buChar char="•"/>
            </a:pPr>
            <a:r>
              <a:rPr lang="fr-FR" sz="1600" dirty="0" smtClean="0">
                <a:solidFill>
                  <a:srgbClr val="0066FF"/>
                </a:solidFill>
              </a:rPr>
              <a:t>DPO </a:t>
            </a:r>
            <a:r>
              <a:rPr lang="fr-FR" sz="1600" dirty="0">
                <a:solidFill>
                  <a:srgbClr val="0066FF"/>
                </a:solidFill>
              </a:rPr>
              <a:t>/ CIL</a:t>
            </a:r>
          </a:p>
          <a:p>
            <a:pPr marL="285750" indent="-285750" algn="l">
              <a:buFont typeface="Arial" panose="020B0604020202020204" pitchFamily="34" charset="0"/>
              <a:buChar char="•"/>
            </a:pPr>
            <a:r>
              <a:rPr lang="fr-FR" sz="1600" dirty="0" smtClean="0">
                <a:solidFill>
                  <a:srgbClr val="0066FF"/>
                </a:solidFill>
              </a:rPr>
              <a:t>Correspondants</a:t>
            </a:r>
            <a:endParaRPr lang="fr-FR" sz="1600" dirty="0">
              <a:solidFill>
                <a:srgbClr val="0066FF"/>
              </a:solidFill>
            </a:endParaRPr>
          </a:p>
          <a:p>
            <a:pPr marL="285750" indent="-285750" algn="l">
              <a:buFont typeface="Arial" panose="020B0604020202020204" pitchFamily="34" charset="0"/>
              <a:buChar char="•"/>
            </a:pPr>
            <a:r>
              <a:rPr lang="fr-FR" sz="1600" dirty="0" smtClean="0">
                <a:solidFill>
                  <a:srgbClr val="0066FF"/>
                </a:solidFill>
              </a:rPr>
              <a:t>Liens  </a:t>
            </a:r>
            <a:r>
              <a:rPr lang="fr-FR" sz="1600" dirty="0">
                <a:solidFill>
                  <a:srgbClr val="0066FF"/>
                </a:solidFill>
              </a:rPr>
              <a:t>Info </a:t>
            </a:r>
            <a:r>
              <a:rPr lang="fr-FR" sz="1600" dirty="0" err="1">
                <a:solidFill>
                  <a:srgbClr val="0066FF"/>
                </a:solidFill>
              </a:rPr>
              <a:t>gouv</a:t>
            </a:r>
            <a:r>
              <a:rPr lang="fr-FR" sz="1600" dirty="0">
                <a:solidFill>
                  <a:srgbClr val="0066FF"/>
                </a:solidFill>
              </a:rPr>
              <a:t> / IT / </a:t>
            </a:r>
            <a:r>
              <a:rPr lang="fr-FR" sz="1600" dirty="0" err="1">
                <a:solidFill>
                  <a:srgbClr val="0066FF"/>
                </a:solidFill>
              </a:rPr>
              <a:t>Legal</a:t>
            </a:r>
            <a:r>
              <a:rPr lang="fr-FR" sz="1600" dirty="0">
                <a:solidFill>
                  <a:srgbClr val="0066FF"/>
                </a:solidFill>
              </a:rPr>
              <a:t> …</a:t>
            </a:r>
          </a:p>
          <a:p>
            <a:pPr algn="l"/>
            <a:r>
              <a:rPr lang="fr-FR" sz="1600" b="1" dirty="0" smtClean="0">
                <a:solidFill>
                  <a:srgbClr val="0066FF"/>
                </a:solidFill>
              </a:rPr>
              <a:t>Définitions</a:t>
            </a:r>
          </a:p>
          <a:p>
            <a:pPr marL="285750" indent="-285750" algn="l">
              <a:buFont typeface="Arial" panose="020B0604020202020204" pitchFamily="34" charset="0"/>
              <a:buChar char="•"/>
            </a:pPr>
            <a:r>
              <a:rPr lang="fr-FR" sz="1600" dirty="0" smtClean="0">
                <a:solidFill>
                  <a:srgbClr val="0066FF"/>
                </a:solidFill>
              </a:rPr>
              <a:t>Perso/Privé/pro/public</a:t>
            </a:r>
          </a:p>
          <a:p>
            <a:pPr algn="l"/>
            <a:r>
              <a:rPr lang="fr-FR" sz="1600" b="1" dirty="0" smtClean="0">
                <a:solidFill>
                  <a:srgbClr val="0066FF"/>
                </a:solidFill>
              </a:rPr>
              <a:t>GDPR</a:t>
            </a:r>
          </a:p>
          <a:p>
            <a:pPr marL="285750" indent="-285750" algn="l">
              <a:buFont typeface="Arial" panose="020B0604020202020204" pitchFamily="34" charset="0"/>
              <a:buChar char="•"/>
            </a:pPr>
            <a:r>
              <a:rPr lang="fr-FR" sz="1600" dirty="0" smtClean="0">
                <a:solidFill>
                  <a:srgbClr val="0066FF"/>
                </a:solidFill>
              </a:rPr>
              <a:t>Principes</a:t>
            </a:r>
          </a:p>
          <a:p>
            <a:pPr marL="285750" indent="-285750" algn="l">
              <a:buFont typeface="Arial" panose="020B0604020202020204" pitchFamily="34" charset="0"/>
              <a:buChar char="•"/>
            </a:pPr>
            <a:r>
              <a:rPr lang="fr-FR" sz="1600" dirty="0" smtClean="0">
                <a:solidFill>
                  <a:srgbClr val="0066FF"/>
                </a:solidFill>
              </a:rPr>
              <a:t>Calendrier</a:t>
            </a:r>
          </a:p>
          <a:p>
            <a:pPr marL="285750" indent="-285750" algn="l">
              <a:buFont typeface="Arial" panose="020B0604020202020204" pitchFamily="34" charset="0"/>
              <a:buChar char="•"/>
            </a:pPr>
            <a:r>
              <a:rPr lang="fr-FR" sz="1600" dirty="0" smtClean="0">
                <a:solidFill>
                  <a:srgbClr val="0066FF"/>
                </a:solidFill>
              </a:rPr>
              <a:t>Opposabilité/audit</a:t>
            </a:r>
          </a:p>
          <a:p>
            <a:pPr algn="l"/>
            <a:r>
              <a:rPr lang="fr-FR" sz="1600" b="1" dirty="0" smtClean="0">
                <a:solidFill>
                  <a:srgbClr val="0066FF"/>
                </a:solidFill>
              </a:rPr>
              <a:t>Rôles et missions DPO</a:t>
            </a:r>
          </a:p>
          <a:p>
            <a:pPr algn="l"/>
            <a:r>
              <a:rPr lang="fr-FR" sz="1600" b="1" dirty="0" smtClean="0">
                <a:solidFill>
                  <a:srgbClr val="0066FF"/>
                </a:solidFill>
              </a:rPr>
              <a:t>Cartographier et identifier</a:t>
            </a:r>
          </a:p>
          <a:p>
            <a:pPr marL="285750" indent="-285750" algn="l">
              <a:buFont typeface="Arial" panose="020B0604020202020204" pitchFamily="34" charset="0"/>
              <a:buChar char="•"/>
            </a:pPr>
            <a:r>
              <a:rPr lang="fr-FR" sz="1600" dirty="0" smtClean="0">
                <a:solidFill>
                  <a:srgbClr val="0066FF"/>
                </a:solidFill>
              </a:rPr>
              <a:t>Finalités</a:t>
            </a:r>
          </a:p>
          <a:p>
            <a:pPr marL="285750" indent="-285750" algn="l">
              <a:buFont typeface="Arial" panose="020B0604020202020204" pitchFamily="34" charset="0"/>
              <a:buChar char="•"/>
            </a:pPr>
            <a:r>
              <a:rPr lang="fr-FR" sz="1600" dirty="0" smtClean="0">
                <a:solidFill>
                  <a:srgbClr val="0066FF"/>
                </a:solidFill>
              </a:rPr>
              <a:t>Applications/Stockages</a:t>
            </a:r>
          </a:p>
          <a:p>
            <a:pPr marL="285750" indent="-285750" algn="l">
              <a:buFont typeface="Arial" panose="020B0604020202020204" pitchFamily="34" charset="0"/>
              <a:buChar char="•"/>
            </a:pPr>
            <a:r>
              <a:rPr lang="fr-FR" sz="1600" dirty="0" smtClean="0">
                <a:solidFill>
                  <a:srgbClr val="0066FF"/>
                </a:solidFill>
              </a:rPr>
              <a:t>Usages/utilisations</a:t>
            </a:r>
          </a:p>
          <a:p>
            <a:pPr algn="l"/>
            <a:r>
              <a:rPr lang="fr-FR" sz="1600" b="1" dirty="0" err="1" smtClean="0">
                <a:solidFill>
                  <a:srgbClr val="0066FF"/>
                </a:solidFill>
              </a:rPr>
              <a:t>Eliminations</a:t>
            </a:r>
            <a:endParaRPr lang="fr-FR" sz="1600" b="1" dirty="0" smtClean="0">
              <a:solidFill>
                <a:srgbClr val="0066FF"/>
              </a:solidFill>
            </a:endParaRPr>
          </a:p>
          <a:p>
            <a:pPr marL="285750" indent="-285750" algn="l">
              <a:buFont typeface="Arial" panose="020B0604020202020204" pitchFamily="34" charset="0"/>
              <a:buChar char="•"/>
            </a:pPr>
            <a:r>
              <a:rPr lang="fr-FR" sz="1600" dirty="0" smtClean="0">
                <a:solidFill>
                  <a:srgbClr val="0066FF"/>
                </a:solidFill>
              </a:rPr>
              <a:t>Chiffrement/Déréférencement/Isolement</a:t>
            </a:r>
          </a:p>
          <a:p>
            <a:pPr marL="285750" indent="-285750" algn="l">
              <a:buFont typeface="Arial" panose="020B0604020202020204" pitchFamily="34" charset="0"/>
              <a:buChar char="•"/>
            </a:pPr>
            <a:r>
              <a:rPr lang="fr-FR" sz="1600" dirty="0" smtClean="0">
                <a:solidFill>
                  <a:srgbClr val="0066FF"/>
                </a:solidFill>
              </a:rPr>
              <a:t>Suppression/Effacement logique/Destruction des supports</a:t>
            </a:r>
            <a:endParaRPr lang="fr-FR" sz="1600" dirty="0">
              <a:solidFill>
                <a:srgbClr val="0066FF"/>
              </a:solidFill>
            </a:endParaRPr>
          </a:p>
          <a:p>
            <a:pPr algn="l"/>
            <a:endParaRPr lang="fr-FR" sz="1600" dirty="0">
              <a:solidFill>
                <a:schemeClr val="tx1"/>
              </a:solidFill>
            </a:endParaRPr>
          </a:p>
          <a:p>
            <a:pPr algn="l"/>
            <a:endParaRPr lang="fr-FR" sz="1600" dirty="0" smtClean="0">
              <a:solidFill>
                <a:schemeClr val="tx1"/>
              </a:solidFill>
            </a:endParaRPr>
          </a:p>
        </p:txBody>
      </p:sp>
      <p:sp>
        <p:nvSpPr>
          <p:cNvPr id="7" name="Espace réservé du pied de page 4"/>
          <p:cNvSpPr>
            <a:spLocks noGrp="1"/>
          </p:cNvSpPr>
          <p:nvPr>
            <p:ph type="ftr" sz="quarter" idx="11"/>
          </p:nvPr>
        </p:nvSpPr>
        <p:spPr>
          <a:xfrm>
            <a:off x="1104729" y="6296830"/>
            <a:ext cx="7067128" cy="484163"/>
          </a:xfrm>
        </p:spPr>
        <p:txBody>
          <a:bodyPr/>
          <a:lstStyle/>
          <a:p>
            <a:pPr algn="ctr"/>
            <a:r>
              <a:rPr lang="fr-FR" sz="1100" dirty="0">
                <a:solidFill>
                  <a:prstClr val="black"/>
                </a:solidFill>
              </a:rPr>
              <a:t>CR2PA - </a:t>
            </a:r>
            <a:r>
              <a:rPr lang="fr-FR" sz="1100" dirty="0" smtClean="0">
                <a:solidFill>
                  <a:prstClr val="black"/>
                </a:solidFill>
              </a:rPr>
              <a:t>Atelier </a:t>
            </a:r>
            <a:r>
              <a:rPr lang="fr-FR" sz="1100" dirty="0" smtClean="0">
                <a:solidFill>
                  <a:srgbClr val="FF0000"/>
                </a:solidFill>
              </a:rPr>
              <a:t>N°17-18 avril 2017_Loreal</a:t>
            </a:r>
            <a:r>
              <a:rPr lang="fr-FR" sz="1100" dirty="0" smtClean="0">
                <a:solidFill>
                  <a:prstClr val="black"/>
                </a:solidFill>
              </a:rPr>
              <a:t>  Aurélien Conraux – Eunsu </a:t>
            </a:r>
            <a:r>
              <a:rPr lang="fr-FR" sz="1100" dirty="0" err="1" smtClean="0">
                <a:solidFill>
                  <a:prstClr val="black"/>
                </a:solidFill>
              </a:rPr>
              <a:t>Ahn</a:t>
            </a:r>
            <a:endParaRPr lang="fr-FR" sz="1100" dirty="0" smtClean="0">
              <a:solidFill>
                <a:prstClr val="black"/>
              </a:solidFill>
            </a:endParaRPr>
          </a:p>
        </p:txBody>
      </p:sp>
    </p:spTree>
    <p:extLst>
      <p:ext uri="{BB962C8B-B14F-4D97-AF65-F5344CB8AC3E}">
        <p14:creationId xmlns:p14="http://schemas.microsoft.com/office/powerpoint/2010/main" val="28943265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noAutofit/>
          </a:bodyPr>
          <a:lstStyle/>
          <a:p>
            <a:r>
              <a:rPr lang="fr-FR" sz="2000" dirty="0"/>
              <a:t>Synthèse travail de l’atelier</a:t>
            </a:r>
            <a:br>
              <a:rPr lang="fr-FR" sz="2000" dirty="0"/>
            </a:br>
            <a:r>
              <a:rPr lang="fr-FR" sz="2000" dirty="0"/>
              <a:t>les points clefs à retenir</a:t>
            </a:r>
            <a:endParaRPr lang="fr-FR" sz="2000" dirty="0">
              <a:solidFill>
                <a:srgbClr val="FF0000"/>
              </a:solidFill>
            </a:endParaRPr>
          </a:p>
        </p:txBody>
      </p:sp>
      <p:sp>
        <p:nvSpPr>
          <p:cNvPr id="5" name="Espace réservé du numéro de diapositive 4"/>
          <p:cNvSpPr>
            <a:spLocks noGrp="1"/>
          </p:cNvSpPr>
          <p:nvPr>
            <p:ph type="sldNum" sz="quarter" idx="12"/>
          </p:nvPr>
        </p:nvSpPr>
        <p:spPr>
          <a:xfrm>
            <a:off x="6553200" y="6356350"/>
            <a:ext cx="2133600" cy="365125"/>
          </a:xfrm>
        </p:spPr>
        <p:txBody>
          <a:bodyPr/>
          <a:lstStyle/>
          <a:p>
            <a:fld id="{FCE514DE-E9F9-4E23-84E5-45B810FC164B}" type="slidenum">
              <a:rPr lang="fr-FR" smtClean="0"/>
              <a:pPr/>
              <a:t>17</a:t>
            </a:fld>
            <a:endParaRPr lang="fr-FR"/>
          </a:p>
        </p:txBody>
      </p:sp>
      <p:sp>
        <p:nvSpPr>
          <p:cNvPr id="6" name="Espace réservé du contenu 5"/>
          <p:cNvSpPr>
            <a:spLocks noGrp="1"/>
          </p:cNvSpPr>
          <p:nvPr>
            <p:ph idx="1"/>
          </p:nvPr>
        </p:nvSpPr>
        <p:spPr>
          <a:xfrm>
            <a:off x="457200" y="1295944"/>
            <a:ext cx="8448293" cy="4875672"/>
          </a:xfrm>
        </p:spPr>
        <p:txBody>
          <a:bodyPr>
            <a:normAutofit/>
          </a:bodyPr>
          <a:lstStyle/>
          <a:p>
            <a:endParaRPr lang="fr-FR" dirty="0"/>
          </a:p>
          <a:p>
            <a:endParaRPr lang="fr-FR" dirty="0"/>
          </a:p>
          <a:p>
            <a:pPr lvl="2"/>
            <a:endParaRPr lang="fr-FR" dirty="0"/>
          </a:p>
        </p:txBody>
      </p:sp>
      <p:sp>
        <p:nvSpPr>
          <p:cNvPr id="3" name="ZoneTexte 2"/>
          <p:cNvSpPr txBox="1"/>
          <p:nvPr/>
        </p:nvSpPr>
        <p:spPr>
          <a:xfrm>
            <a:off x="467001" y="1295944"/>
            <a:ext cx="7704856" cy="307777"/>
          </a:xfrm>
          <a:prstGeom prst="rect">
            <a:avLst/>
          </a:prstGeom>
          <a:noFill/>
        </p:spPr>
        <p:txBody>
          <a:bodyPr wrap="square" rtlCol="0">
            <a:spAutoFit/>
          </a:bodyPr>
          <a:lstStyle/>
          <a:p>
            <a:r>
              <a:rPr lang="fr-FR" sz="1400" dirty="0" smtClean="0"/>
              <a:t>Cf. Fiche « Aide-mémoire »</a:t>
            </a:r>
            <a:endParaRPr lang="fr-FR" sz="1400" dirty="0"/>
          </a:p>
        </p:txBody>
      </p:sp>
      <p:sp>
        <p:nvSpPr>
          <p:cNvPr id="7" name="Espace réservé du pied de page 4"/>
          <p:cNvSpPr>
            <a:spLocks noGrp="1"/>
          </p:cNvSpPr>
          <p:nvPr>
            <p:ph type="ftr" sz="quarter" idx="11"/>
          </p:nvPr>
        </p:nvSpPr>
        <p:spPr>
          <a:xfrm>
            <a:off x="1104729" y="6296830"/>
            <a:ext cx="7067128" cy="484163"/>
          </a:xfrm>
        </p:spPr>
        <p:txBody>
          <a:bodyPr/>
          <a:lstStyle/>
          <a:p>
            <a:pPr algn="ctr"/>
            <a:r>
              <a:rPr lang="fr-FR" sz="1100" dirty="0">
                <a:solidFill>
                  <a:prstClr val="black"/>
                </a:solidFill>
              </a:rPr>
              <a:t>CR2PA - </a:t>
            </a:r>
            <a:r>
              <a:rPr lang="fr-FR" sz="1100" dirty="0" smtClean="0">
                <a:solidFill>
                  <a:prstClr val="black"/>
                </a:solidFill>
              </a:rPr>
              <a:t>Atelier </a:t>
            </a:r>
            <a:r>
              <a:rPr lang="fr-FR" sz="1100" dirty="0" smtClean="0">
                <a:solidFill>
                  <a:srgbClr val="FF0000"/>
                </a:solidFill>
              </a:rPr>
              <a:t>N°17-18 avril 2017_Loreal</a:t>
            </a:r>
            <a:r>
              <a:rPr lang="fr-FR" sz="1100" dirty="0" smtClean="0">
                <a:solidFill>
                  <a:prstClr val="black"/>
                </a:solidFill>
              </a:rPr>
              <a:t>  Aurélien Conraux – Eunsu </a:t>
            </a:r>
            <a:r>
              <a:rPr lang="fr-FR" sz="1100" dirty="0" err="1" smtClean="0">
                <a:solidFill>
                  <a:prstClr val="black"/>
                </a:solidFill>
              </a:rPr>
              <a:t>Ahn</a:t>
            </a:r>
            <a:endParaRPr lang="fr-FR" sz="1100" dirty="0" smtClean="0">
              <a:solidFill>
                <a:prstClr val="black"/>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FCE514DE-E9F9-4E23-84E5-45B810FC164B}" type="slidenum">
              <a:rPr lang="fr-FR" smtClean="0">
                <a:solidFill>
                  <a:prstClr val="black">
                    <a:tint val="75000"/>
                  </a:prstClr>
                </a:solidFill>
              </a:rPr>
              <a:pPr/>
              <a:t>18</a:t>
            </a:fld>
            <a:endParaRPr lang="fr-FR">
              <a:solidFill>
                <a:prstClr val="black">
                  <a:tint val="75000"/>
                </a:prstClr>
              </a:solidFill>
            </a:endParaRPr>
          </a:p>
        </p:txBody>
      </p:sp>
      <p:sp>
        <p:nvSpPr>
          <p:cNvPr id="6" name="Sous-titre 2"/>
          <p:cNvSpPr txBox="1">
            <a:spLocks/>
          </p:cNvSpPr>
          <p:nvPr/>
        </p:nvSpPr>
        <p:spPr>
          <a:xfrm>
            <a:off x="179512" y="0"/>
            <a:ext cx="8640960" cy="278092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fr-FR" sz="1800" b="1" u="sng">
                <a:solidFill>
                  <a:prstClr val="black">
                    <a:lumMod val="50000"/>
                    <a:lumOff val="50000"/>
                  </a:prstClr>
                </a:solidFill>
              </a:rPr>
              <a:t>AGENDA</a:t>
            </a:r>
            <a:r>
              <a:rPr lang="fr-FR" sz="1400">
                <a:solidFill>
                  <a:prstClr val="black"/>
                </a:solidFill>
              </a:rPr>
              <a:t> </a:t>
            </a:r>
          </a:p>
          <a:p>
            <a:pPr marL="342900" lvl="3" indent="-342900">
              <a:buFont typeface="Arial" pitchFamily="34" charset="0"/>
              <a:buChar char="•"/>
            </a:pPr>
            <a:endParaRPr lang="it-IT" sz="1400">
              <a:solidFill>
                <a:prstClr val="black"/>
              </a:solidFill>
            </a:endParaRPr>
          </a:p>
          <a:p>
            <a:pPr marL="342900" lvl="3" indent="-342900">
              <a:buFont typeface="Arial" pitchFamily="34" charset="0"/>
              <a:buChar char="•"/>
            </a:pPr>
            <a:endParaRPr lang="fr-FR" sz="1600" dirty="0">
              <a:solidFill>
                <a:prstClr val="black"/>
              </a:solidFill>
            </a:endParaRPr>
          </a:p>
        </p:txBody>
      </p:sp>
      <p:sp>
        <p:nvSpPr>
          <p:cNvPr id="7" name="Sous-titre 2"/>
          <p:cNvSpPr txBox="1">
            <a:spLocks/>
          </p:cNvSpPr>
          <p:nvPr/>
        </p:nvSpPr>
        <p:spPr>
          <a:xfrm>
            <a:off x="179512" y="301393"/>
            <a:ext cx="8640960" cy="2535723"/>
          </a:xfrm>
          <a:prstGeom prst="rect">
            <a:avLst/>
          </a:prstGeom>
        </p:spPr>
        <p:txBody>
          <a:bodyPr vert="horz" lIns="91440" tIns="45720" rIns="91440" bIns="45720" rtlCol="0">
            <a:noAutofit/>
          </a:bodyPr>
          <a:lstStyle/>
          <a:p>
            <a:pPr marL="342900" lvl="3" indent="-342900">
              <a:spcBef>
                <a:spcPct val="20000"/>
              </a:spcBef>
              <a:buFont typeface="Arial" pitchFamily="34" charset="0"/>
              <a:buNone/>
              <a:defRPr/>
            </a:pPr>
            <a:r>
              <a:rPr lang="fr-FR" sz="1600" b="1" u="sng" dirty="0">
                <a:solidFill>
                  <a:srgbClr val="FF0000"/>
                </a:solidFill>
              </a:rPr>
              <a:t>Prochaines manifestations du Club</a:t>
            </a:r>
          </a:p>
          <a:p>
            <a:pPr marL="742950" lvl="1" indent="-285750">
              <a:spcBef>
                <a:spcPct val="20000"/>
              </a:spcBef>
              <a:buFont typeface="Arial" panose="020B0604020202020204" pitchFamily="34" charset="0"/>
              <a:buChar char="•"/>
              <a:defRPr/>
            </a:pPr>
            <a:r>
              <a:rPr lang="fr-FR" sz="1400" dirty="0"/>
              <a:t>Atelier </a:t>
            </a:r>
            <a:r>
              <a:rPr lang="fr-FR" sz="1400" dirty="0" smtClean="0"/>
              <a:t>n°17,  18 avril 2017, rue Royale à Paris par L’Oréal</a:t>
            </a:r>
            <a:r>
              <a:rPr lang="fr-FR" sz="1400" dirty="0"/>
              <a:t> : </a:t>
            </a:r>
            <a:r>
              <a:rPr lang="fr-FR" sz="1400" dirty="0" smtClean="0"/>
              <a:t>Données personnelles et Archivage managérial  suite</a:t>
            </a:r>
          </a:p>
          <a:p>
            <a:pPr marL="742950" lvl="1" indent="-285750">
              <a:spcBef>
                <a:spcPct val="20000"/>
              </a:spcBef>
              <a:buFont typeface="Arial" panose="020B0604020202020204" pitchFamily="34" charset="0"/>
              <a:buChar char="•"/>
              <a:defRPr/>
            </a:pPr>
            <a:r>
              <a:rPr lang="fr-FR" sz="1400" dirty="0" smtClean="0"/>
              <a:t>Atelier à venir par les apprentis d’Auteuil</a:t>
            </a:r>
          </a:p>
          <a:p>
            <a:pPr marL="742950" lvl="1" indent="-285750">
              <a:spcBef>
                <a:spcPct val="20000"/>
              </a:spcBef>
              <a:buFont typeface="Arial" panose="020B0604020202020204" pitchFamily="34" charset="0"/>
              <a:buChar char="•"/>
              <a:defRPr/>
            </a:pPr>
            <a:r>
              <a:rPr lang="fr-FR" sz="1400" b="1" dirty="0" smtClean="0">
                <a:solidFill>
                  <a:srgbClr val="0066FF"/>
                </a:solidFill>
              </a:rPr>
              <a:t>POUVEZ-VOUS ACCUEILLIR LE PROCHAIN ? SUR QUELLE THEMATIQUE ?</a:t>
            </a:r>
          </a:p>
          <a:p>
            <a:pPr marL="1200150" lvl="2" indent="-285750">
              <a:spcBef>
                <a:spcPct val="20000"/>
              </a:spcBef>
              <a:buFont typeface="Arial" panose="020B0604020202020204" pitchFamily="34" charset="0"/>
              <a:buChar char="•"/>
              <a:defRPr/>
            </a:pPr>
            <a:r>
              <a:rPr lang="fr-FR" sz="1400" dirty="0" smtClean="0"/>
              <a:t>-</a:t>
            </a:r>
          </a:p>
          <a:p>
            <a:pPr marL="1200150" lvl="2" indent="-285750">
              <a:spcBef>
                <a:spcPct val="20000"/>
              </a:spcBef>
              <a:buFont typeface="Arial" panose="020B0604020202020204" pitchFamily="34" charset="0"/>
              <a:buChar char="•"/>
              <a:defRPr/>
            </a:pPr>
            <a:r>
              <a:rPr lang="fr-FR" sz="1400" dirty="0" smtClean="0"/>
              <a:t>-</a:t>
            </a:r>
          </a:p>
          <a:p>
            <a:pPr marL="1200150" lvl="2" indent="-285750">
              <a:spcBef>
                <a:spcPct val="20000"/>
              </a:spcBef>
              <a:buFont typeface="Arial" panose="020B0604020202020204" pitchFamily="34" charset="0"/>
              <a:buChar char="•"/>
              <a:defRPr/>
            </a:pPr>
            <a:r>
              <a:rPr lang="fr-FR" sz="1400" dirty="0" smtClean="0"/>
              <a:t>-</a:t>
            </a:r>
            <a:endParaRPr lang="fr-FR" sz="1600" b="1" u="sng" dirty="0" smtClean="0">
              <a:solidFill>
                <a:srgbClr val="FF0000"/>
              </a:solidFill>
            </a:endParaRPr>
          </a:p>
          <a:p>
            <a:pPr marL="342900" lvl="3" indent="-342900">
              <a:spcBef>
                <a:spcPct val="20000"/>
              </a:spcBef>
              <a:defRPr/>
            </a:pPr>
            <a:endParaRPr lang="fr-FR" sz="1600" b="1" u="sng" dirty="0" smtClean="0">
              <a:solidFill>
                <a:srgbClr val="FF0000"/>
              </a:solidFill>
            </a:endParaRPr>
          </a:p>
          <a:p>
            <a:pPr marL="342900" lvl="3" indent="-342900">
              <a:spcBef>
                <a:spcPct val="20000"/>
              </a:spcBef>
              <a:defRPr/>
            </a:pPr>
            <a:r>
              <a:rPr lang="fr-FR" sz="1600" b="1" u="sng" dirty="0" smtClean="0">
                <a:solidFill>
                  <a:srgbClr val="FF0000"/>
                </a:solidFill>
              </a:rPr>
              <a:t>Autres </a:t>
            </a:r>
            <a:r>
              <a:rPr lang="fr-FR" sz="1600" b="1" u="sng" dirty="0">
                <a:solidFill>
                  <a:srgbClr val="FF0000"/>
                </a:solidFill>
              </a:rPr>
              <a:t>manifestations</a:t>
            </a:r>
          </a:p>
          <a:p>
            <a:pPr marL="742950" lvl="1" indent="-285750">
              <a:buFont typeface="Arial" panose="020B0604020202020204" pitchFamily="34" charset="0"/>
              <a:buChar char="•"/>
            </a:pPr>
            <a:r>
              <a:rPr lang="fr-FR" sz="1600" dirty="0"/>
              <a:t>Salon Intranet, Collaboratif et RSE du 21 au 23 mars 2017</a:t>
            </a:r>
          </a:p>
          <a:p>
            <a:r>
              <a:rPr lang="en-US" sz="1600" dirty="0"/>
              <a:t>	</a:t>
            </a:r>
            <a:r>
              <a:rPr lang="en-US" sz="1600" dirty="0" smtClean="0"/>
              <a:t> </a:t>
            </a:r>
            <a:r>
              <a:rPr lang="en-US" sz="1600" dirty="0">
                <a:hlinkClick r:id="rId2"/>
              </a:rPr>
              <a:t>http://www.salon-intranet.com/</a:t>
            </a:r>
            <a:r>
              <a:rPr lang="en-US" sz="1600" dirty="0"/>
              <a:t> </a:t>
            </a:r>
          </a:p>
          <a:p>
            <a:pPr marL="800100" lvl="4" indent="-342900">
              <a:spcBef>
                <a:spcPct val="20000"/>
              </a:spcBef>
              <a:buFont typeface="Arial" panose="020B0604020202020204" pitchFamily="34" charset="0"/>
              <a:buChar char="•"/>
              <a:defRPr/>
            </a:pPr>
            <a:endParaRPr lang="fr-FR" sz="1600" dirty="0" smtClean="0"/>
          </a:p>
          <a:p>
            <a:pPr marL="742950" lvl="1" indent="-285750">
              <a:buFont typeface="Arial" panose="020B0604020202020204" pitchFamily="34" charset="0"/>
              <a:buChar char="•"/>
            </a:pPr>
            <a:r>
              <a:rPr lang="fr-FR" sz="1600" dirty="0" err="1" smtClean="0"/>
              <a:t>Documation</a:t>
            </a:r>
            <a:r>
              <a:rPr lang="fr-FR" sz="1600" dirty="0" smtClean="0"/>
              <a:t> </a:t>
            </a:r>
            <a:r>
              <a:rPr lang="fr-FR" sz="1600" dirty="0"/>
              <a:t>et Data Intelligence Forum des 29 et 30 mars </a:t>
            </a:r>
            <a:r>
              <a:rPr lang="fr-FR" sz="1600" dirty="0" smtClean="0"/>
              <a:t>2017</a:t>
            </a:r>
          </a:p>
          <a:p>
            <a:pPr lvl="1"/>
            <a:r>
              <a:rPr lang="fr-FR" sz="1600" dirty="0"/>
              <a:t>	</a:t>
            </a:r>
            <a:r>
              <a:rPr lang="fr-FR" sz="1600" dirty="0" smtClean="0">
                <a:hlinkClick r:id="rId3"/>
              </a:rPr>
              <a:t>https://www.documation.fr/</a:t>
            </a:r>
            <a:endParaRPr lang="fr-FR" sz="1600" dirty="0" smtClean="0"/>
          </a:p>
          <a:p>
            <a:pPr lvl="1"/>
            <a:endParaRPr lang="fr-FR" sz="1600" dirty="0" smtClean="0"/>
          </a:p>
          <a:p>
            <a:pPr lvl="1"/>
            <a:endParaRPr lang="fr-FR" sz="1600" dirty="0"/>
          </a:p>
          <a:p>
            <a:pPr marL="342900" lvl="3" indent="-342900">
              <a:spcBef>
                <a:spcPct val="20000"/>
              </a:spcBef>
              <a:defRPr/>
            </a:pPr>
            <a:endParaRPr lang="fr-FR" sz="1600" b="1" u="sng" dirty="0">
              <a:solidFill>
                <a:srgbClr val="FF0000"/>
              </a:solidFill>
            </a:endParaRPr>
          </a:p>
          <a:p>
            <a:pPr marL="342900" lvl="3" indent="-342900">
              <a:spcBef>
                <a:spcPct val="20000"/>
              </a:spcBef>
              <a:defRPr/>
            </a:pPr>
            <a:r>
              <a:rPr lang="fr-FR" sz="1600" b="1" u="sng" dirty="0" smtClean="0">
                <a:solidFill>
                  <a:srgbClr val="FF0000"/>
                </a:solidFill>
              </a:rPr>
              <a:t>Le CR2PA En ligne</a:t>
            </a:r>
            <a:endParaRPr lang="fr-FR" sz="1600" b="1" u="sng" dirty="0">
              <a:solidFill>
                <a:srgbClr val="FF0000"/>
              </a:solidFill>
            </a:endParaRPr>
          </a:p>
          <a:p>
            <a:pPr marL="800100" lvl="4" indent="-342900">
              <a:spcBef>
                <a:spcPct val="20000"/>
              </a:spcBef>
              <a:buFont typeface="Arial" panose="020B0604020202020204" pitchFamily="34" charset="0"/>
              <a:buChar char="•"/>
              <a:defRPr/>
            </a:pPr>
            <a:r>
              <a:rPr lang="fr-FR" sz="1400" dirty="0" smtClean="0">
                <a:solidFill>
                  <a:prstClr val="black"/>
                </a:solidFill>
              </a:rPr>
              <a:t>MOOC sur les mails </a:t>
            </a:r>
            <a:r>
              <a:rPr lang="fr-FR" sz="1400" dirty="0" smtClean="0">
                <a:solidFill>
                  <a:prstClr val="black"/>
                </a:solidFill>
                <a:hlinkClick r:id="rId4"/>
              </a:rPr>
              <a:t>http://www.archivagemanagerial.fr</a:t>
            </a:r>
            <a:r>
              <a:rPr lang="fr-FR" sz="1400" dirty="0" smtClean="0">
                <a:solidFill>
                  <a:prstClr val="black"/>
                </a:solidFill>
              </a:rPr>
              <a:t> </a:t>
            </a:r>
          </a:p>
          <a:p>
            <a:pPr marL="800100" lvl="4" indent="-342900">
              <a:spcBef>
                <a:spcPct val="20000"/>
              </a:spcBef>
              <a:buFont typeface="Arial" panose="020B0604020202020204" pitchFamily="34" charset="0"/>
              <a:buChar char="•"/>
              <a:defRPr/>
            </a:pPr>
            <a:r>
              <a:rPr lang="fr-FR" sz="1400" b="1" dirty="0" smtClean="0">
                <a:solidFill>
                  <a:prstClr val="black"/>
                </a:solidFill>
              </a:rPr>
              <a:t>Réseaux CR2PA  :  le blog, le </a:t>
            </a:r>
            <a:r>
              <a:rPr lang="fr-FR" sz="1400" b="1" dirty="0">
                <a:solidFill>
                  <a:prstClr val="black"/>
                </a:solidFill>
              </a:rPr>
              <a:t>groupe </a:t>
            </a:r>
            <a:r>
              <a:rPr lang="fr-FR" sz="1400" b="1" dirty="0" err="1">
                <a:solidFill>
                  <a:prstClr val="black"/>
                </a:solidFill>
              </a:rPr>
              <a:t>Linkedin</a:t>
            </a:r>
            <a:r>
              <a:rPr lang="fr-FR" sz="1400" b="1" dirty="0">
                <a:solidFill>
                  <a:prstClr val="black"/>
                </a:solidFill>
              </a:rPr>
              <a:t> et @MOOC_CR2PA</a:t>
            </a:r>
          </a:p>
          <a:p>
            <a:pPr marL="800100" lvl="4" indent="-342900">
              <a:spcBef>
                <a:spcPct val="20000"/>
              </a:spcBef>
              <a:buFont typeface="Arial" panose="020B0604020202020204" pitchFamily="34" charset="0"/>
              <a:buChar char="•"/>
              <a:defRPr/>
            </a:pPr>
            <a:endParaRPr lang="fr-FR" sz="1400" dirty="0">
              <a:solidFill>
                <a:prstClr val="black"/>
              </a:solidFill>
            </a:endParaRPr>
          </a:p>
        </p:txBody>
      </p:sp>
      <p:sp>
        <p:nvSpPr>
          <p:cNvPr id="8" name="Espace réservé du pied de page 4"/>
          <p:cNvSpPr>
            <a:spLocks noGrp="1"/>
          </p:cNvSpPr>
          <p:nvPr>
            <p:ph type="ftr" sz="quarter" idx="11"/>
          </p:nvPr>
        </p:nvSpPr>
        <p:spPr>
          <a:xfrm>
            <a:off x="1104729" y="6296830"/>
            <a:ext cx="7067128" cy="484163"/>
          </a:xfrm>
        </p:spPr>
        <p:txBody>
          <a:bodyPr/>
          <a:lstStyle/>
          <a:p>
            <a:pPr algn="ctr"/>
            <a:r>
              <a:rPr lang="fr-FR" sz="1100" dirty="0">
                <a:solidFill>
                  <a:prstClr val="black"/>
                </a:solidFill>
              </a:rPr>
              <a:t>CR2PA - </a:t>
            </a:r>
            <a:r>
              <a:rPr lang="fr-FR" sz="1100" dirty="0" smtClean="0">
                <a:solidFill>
                  <a:prstClr val="black"/>
                </a:solidFill>
              </a:rPr>
              <a:t>Atelier </a:t>
            </a:r>
            <a:r>
              <a:rPr lang="fr-FR" sz="1100" dirty="0" smtClean="0">
                <a:solidFill>
                  <a:srgbClr val="FF0000"/>
                </a:solidFill>
              </a:rPr>
              <a:t>N°17-18 avril 2017_Loreal</a:t>
            </a:r>
            <a:r>
              <a:rPr lang="fr-FR" sz="1100" dirty="0" smtClean="0">
                <a:solidFill>
                  <a:prstClr val="black"/>
                </a:solidFill>
              </a:rPr>
              <a:t>  Aurélien Conraux – Eunsu </a:t>
            </a:r>
            <a:r>
              <a:rPr lang="fr-FR" sz="1100" dirty="0" err="1" smtClean="0">
                <a:solidFill>
                  <a:prstClr val="black"/>
                </a:solidFill>
              </a:rPr>
              <a:t>Ahn</a:t>
            </a:r>
            <a:endParaRPr lang="fr-FR" sz="1100" dirty="0" smtClean="0">
              <a:solidFill>
                <a:prstClr val="black"/>
              </a:solidFill>
            </a:endParaRPr>
          </a:p>
        </p:txBody>
      </p:sp>
    </p:spTree>
    <p:extLst>
      <p:ext uri="{BB962C8B-B14F-4D97-AF65-F5344CB8AC3E}">
        <p14:creationId xmlns:p14="http://schemas.microsoft.com/office/powerpoint/2010/main" val="16044353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FCE514DE-E9F9-4E23-84E5-45B810FC164B}" type="slidenum">
              <a:rPr lang="fr-FR" smtClean="0">
                <a:solidFill>
                  <a:prstClr val="black">
                    <a:tint val="75000"/>
                  </a:prstClr>
                </a:solidFill>
              </a:rPr>
              <a:pPr/>
              <a:t>19</a:t>
            </a:fld>
            <a:endParaRPr lang="fr-FR">
              <a:solidFill>
                <a:prstClr val="black">
                  <a:tint val="75000"/>
                </a:prstClr>
              </a:solidFill>
            </a:endParaRPr>
          </a:p>
        </p:txBody>
      </p:sp>
      <p:sp>
        <p:nvSpPr>
          <p:cNvPr id="8" name="Sous-titre 2"/>
          <p:cNvSpPr txBox="1">
            <a:spLocks/>
          </p:cNvSpPr>
          <p:nvPr/>
        </p:nvSpPr>
        <p:spPr>
          <a:xfrm>
            <a:off x="282352" y="1340768"/>
            <a:ext cx="8435280" cy="4680520"/>
          </a:xfrm>
          <a:prstGeom prst="rect">
            <a:avLst/>
          </a:prstGeom>
        </p:spPr>
        <p:txBody>
          <a:bodyPr vert="horz" lIns="91440" tIns="45720" rIns="91440" bIns="45720" rtlCol="0">
            <a:noAutofit/>
          </a:bodyPr>
          <a:lstStyle/>
          <a:p>
            <a:pPr marL="0" lvl="3">
              <a:spcBef>
                <a:spcPct val="20000"/>
              </a:spcBef>
              <a:buFont typeface="Arial" pitchFamily="34" charset="0"/>
              <a:buNone/>
              <a:defRPr/>
            </a:pPr>
            <a:r>
              <a:rPr lang="fr-FR" sz="1200" b="1" dirty="0" smtClean="0"/>
              <a:t>- Règlement </a:t>
            </a:r>
            <a:r>
              <a:rPr lang="fr-FR" sz="1200" b="1" dirty="0"/>
              <a:t>(UE) 2016/679 du Parlement européen et du Conseil du 27 avril 2016 relatif à la protection des personnes physiques à l'égard du traitement des données à caractère personnel et à la libre circulation de ces données, et abrogeant la directive 95/46/CE (règlement général sur la protection des données) (Texte présentant de l'intérêt pour l'EEE)</a:t>
            </a:r>
            <a:br>
              <a:rPr lang="fr-FR" sz="1200" b="1" dirty="0"/>
            </a:br>
            <a:r>
              <a:rPr lang="it-IT" sz="1200" b="1" dirty="0" smtClean="0">
                <a:solidFill>
                  <a:prstClr val="black">
                    <a:lumMod val="50000"/>
                    <a:lumOff val="50000"/>
                  </a:prstClr>
                </a:solidFill>
              </a:rPr>
              <a:t>http</a:t>
            </a:r>
            <a:r>
              <a:rPr lang="it-IT" sz="1200" b="1" dirty="0">
                <a:solidFill>
                  <a:prstClr val="black">
                    <a:lumMod val="50000"/>
                    <a:lumOff val="50000"/>
                  </a:prstClr>
                </a:solidFill>
              </a:rPr>
              <a:t>://eur-lex.europa.eu/eli/reg/2016/679/oj</a:t>
            </a:r>
          </a:p>
          <a:p>
            <a:pPr marL="0" lvl="3">
              <a:spcBef>
                <a:spcPct val="20000"/>
              </a:spcBef>
              <a:defRPr/>
            </a:pPr>
            <a:endParaRPr lang="it-IT" sz="800" b="1" dirty="0">
              <a:solidFill>
                <a:prstClr val="black">
                  <a:lumMod val="50000"/>
                  <a:lumOff val="50000"/>
                </a:prstClr>
              </a:solidFill>
            </a:endParaRPr>
          </a:p>
          <a:p>
            <a:r>
              <a:rPr lang="it-IT" sz="800" b="1" dirty="0" smtClean="0">
                <a:solidFill>
                  <a:prstClr val="black">
                    <a:lumMod val="50000"/>
                    <a:lumOff val="50000"/>
                  </a:prstClr>
                </a:solidFill>
              </a:rPr>
              <a:t>- </a:t>
            </a:r>
            <a:r>
              <a:rPr lang="fr-FR" dirty="0"/>
              <a:t> </a:t>
            </a:r>
            <a:r>
              <a:rPr lang="fr-FR" sz="1200" b="1" dirty="0"/>
              <a:t>Données personnelles : le plan de bataille de </a:t>
            </a:r>
            <a:r>
              <a:rPr lang="fr-FR" sz="1200" b="1" dirty="0" smtClean="0"/>
              <a:t>Lagardère - 20/02/2017 – Les Echos</a:t>
            </a:r>
            <a:endParaRPr lang="fr-FR" sz="1200" b="1" dirty="0"/>
          </a:p>
          <a:p>
            <a:r>
              <a:rPr lang="fr-FR" sz="1200" b="1" dirty="0"/>
              <a:t>Avec le règlement européen sur la protection des données en ligne de mire, le directeur juridique du groupe, Eric Thomas, a déployé une organisation musclée. Objectif : être en phase avec les nouvelles règles applicables d'ici à mai 2018</a:t>
            </a:r>
            <a:r>
              <a:rPr lang="fr-FR" sz="1200" b="1" dirty="0" smtClean="0"/>
              <a:t>.</a:t>
            </a:r>
            <a:endParaRPr lang="fr-FR" sz="1200" b="1" dirty="0"/>
          </a:p>
          <a:p>
            <a:r>
              <a:rPr lang="fr-FR" sz="1200" b="1" dirty="0">
                <a:hlinkClick r:id="rId2"/>
              </a:rPr>
              <a:t>https://business.lesechos.fr/directions-juridiques/droit-des-affaires/responsabilite-assurances/0211795738562-donnees-personnelles-le-plan-de-bataille-de-lagardere-306196.php</a:t>
            </a:r>
            <a:endParaRPr lang="fr-FR" sz="1200" b="1" dirty="0"/>
          </a:p>
          <a:p>
            <a:pPr marL="0" lvl="3">
              <a:spcBef>
                <a:spcPct val="20000"/>
              </a:spcBef>
              <a:defRPr/>
            </a:pPr>
            <a:endParaRPr lang="it-IT" sz="800" b="1" dirty="0" smtClean="0">
              <a:solidFill>
                <a:prstClr val="black">
                  <a:lumMod val="50000"/>
                  <a:lumOff val="50000"/>
                </a:prstClr>
              </a:solidFill>
            </a:endParaRPr>
          </a:p>
          <a:p>
            <a:pPr marL="0" lvl="3">
              <a:spcBef>
                <a:spcPct val="20000"/>
              </a:spcBef>
              <a:defRPr/>
            </a:pPr>
            <a:r>
              <a:rPr lang="it-IT" sz="1200" b="1" dirty="0"/>
              <a:t>-  CNIL </a:t>
            </a:r>
            <a:r>
              <a:rPr lang="fr-FR" sz="1200" b="1" dirty="0" smtClean="0"/>
              <a:t>Traitement </a:t>
            </a:r>
            <a:r>
              <a:rPr lang="fr-FR" sz="1200" b="1" dirty="0"/>
              <a:t>de données à caractère personnel</a:t>
            </a:r>
            <a:endParaRPr lang="it-IT" sz="1200" b="1" dirty="0"/>
          </a:p>
          <a:p>
            <a:pPr marL="0" lvl="3">
              <a:spcBef>
                <a:spcPct val="20000"/>
              </a:spcBef>
              <a:defRPr/>
            </a:pPr>
            <a:r>
              <a:rPr lang="it-IT" sz="1200" b="1" dirty="0">
                <a:hlinkClick r:id="rId3"/>
              </a:rPr>
              <a:t>https://</a:t>
            </a:r>
            <a:r>
              <a:rPr lang="it-IT" sz="1200" b="1" dirty="0" smtClean="0">
                <a:hlinkClick r:id="rId3"/>
              </a:rPr>
              <a:t>www.cnil.fr/fr/definition/traitement-de-donnees-caractere-personnel</a:t>
            </a:r>
            <a:endParaRPr lang="it-IT" sz="1200" b="1" dirty="0" smtClean="0"/>
          </a:p>
          <a:p>
            <a:pPr marL="0" lvl="3">
              <a:spcBef>
                <a:spcPct val="20000"/>
              </a:spcBef>
              <a:defRPr/>
            </a:pPr>
            <a:endParaRPr lang="it-IT" sz="1200" b="1" dirty="0"/>
          </a:p>
          <a:p>
            <a:pPr marL="0" lvl="3">
              <a:spcBef>
                <a:spcPct val="20000"/>
              </a:spcBef>
              <a:defRPr/>
            </a:pPr>
            <a:r>
              <a:rPr lang="it-IT" sz="1200" b="1" dirty="0"/>
              <a:t> </a:t>
            </a:r>
          </a:p>
          <a:p>
            <a:pPr marL="0" lvl="3">
              <a:spcBef>
                <a:spcPct val="20000"/>
              </a:spcBef>
              <a:defRPr/>
            </a:pPr>
            <a:r>
              <a:rPr lang="it-IT" sz="1400" b="1" dirty="0" smtClean="0">
                <a:solidFill>
                  <a:prstClr val="black">
                    <a:lumMod val="50000"/>
                    <a:lumOff val="50000"/>
                  </a:prstClr>
                </a:solidFill>
              </a:rPr>
              <a:t>Blogs</a:t>
            </a:r>
          </a:p>
          <a:p>
            <a:pPr marL="0" lvl="3">
              <a:spcBef>
                <a:spcPct val="20000"/>
              </a:spcBef>
              <a:defRPr/>
            </a:pPr>
            <a:r>
              <a:rPr lang="it-IT" sz="1200" b="1" dirty="0"/>
              <a:t>- FIDAL</a:t>
            </a:r>
          </a:p>
          <a:p>
            <a:pPr marL="0" lvl="3">
              <a:spcBef>
                <a:spcPct val="20000"/>
              </a:spcBef>
              <a:defRPr/>
            </a:pPr>
            <a:r>
              <a:rPr lang="it-IT" sz="1200" b="1" dirty="0" smtClean="0">
                <a:hlinkClick r:id="rId4"/>
              </a:rPr>
              <a:t>http</a:t>
            </a:r>
            <a:r>
              <a:rPr lang="it-IT" sz="1200" b="1" dirty="0">
                <a:hlinkClick r:id="rId4"/>
              </a:rPr>
              <a:t>://www.fidal-avocats-leblog.com/2016/04/reforme-europeenne-du-droit-protection-donnees-caractere-personnel-reglement-ete-adopte-conseil-lunion-europeenne</a:t>
            </a:r>
            <a:r>
              <a:rPr lang="it-IT" sz="1200" b="1" dirty="0" smtClean="0">
                <a:hlinkClick r:id="rId4"/>
              </a:rPr>
              <a:t>/</a:t>
            </a:r>
            <a:endParaRPr lang="it-IT" sz="1200" b="1" dirty="0" smtClean="0"/>
          </a:p>
          <a:p>
            <a:pPr marL="171450" lvl="3" indent="-171450">
              <a:spcBef>
                <a:spcPct val="20000"/>
              </a:spcBef>
              <a:buFontTx/>
              <a:buChar char="-"/>
              <a:defRPr/>
            </a:pPr>
            <a:endParaRPr lang="it-IT" sz="1200" b="1" dirty="0" smtClean="0"/>
          </a:p>
          <a:p>
            <a:pPr marL="171450" lvl="3" indent="-171450">
              <a:spcBef>
                <a:spcPct val="20000"/>
              </a:spcBef>
              <a:buFontTx/>
              <a:buChar char="-"/>
              <a:defRPr/>
            </a:pPr>
            <a:r>
              <a:rPr lang="it-IT" sz="1200" b="1" dirty="0" smtClean="0"/>
              <a:t>Bird&amp;Bird</a:t>
            </a:r>
          </a:p>
          <a:p>
            <a:pPr marL="0" lvl="3">
              <a:spcBef>
                <a:spcPct val="20000"/>
              </a:spcBef>
              <a:defRPr/>
            </a:pPr>
            <a:r>
              <a:rPr lang="it-IT" sz="1200" b="1" dirty="0">
                <a:hlinkClick r:id="rId5"/>
              </a:rPr>
              <a:t>https://</a:t>
            </a:r>
            <a:r>
              <a:rPr lang="it-IT" sz="1200" b="1" dirty="0" smtClean="0">
                <a:hlinkClick r:id="rId5"/>
              </a:rPr>
              <a:t>www.twobirds.com/fr/search?keywords=Donn%c3%a9es%20personnelles</a:t>
            </a:r>
            <a:endParaRPr lang="it-IT" sz="1200" b="1" dirty="0" smtClean="0"/>
          </a:p>
          <a:p>
            <a:pPr marL="171450" lvl="3" indent="-171450">
              <a:spcBef>
                <a:spcPct val="20000"/>
              </a:spcBef>
              <a:buFontTx/>
              <a:buChar char="-"/>
              <a:defRPr/>
            </a:pPr>
            <a:endParaRPr lang="it-IT" sz="1200" b="1" dirty="0"/>
          </a:p>
          <a:p>
            <a:pPr marL="0" lvl="3">
              <a:spcBef>
                <a:spcPct val="20000"/>
              </a:spcBef>
              <a:defRPr/>
            </a:pPr>
            <a:endParaRPr lang="fr-FR" sz="1400" b="1" dirty="0" smtClean="0">
              <a:solidFill>
                <a:prstClr val="black"/>
              </a:solidFill>
            </a:endParaRPr>
          </a:p>
          <a:p>
            <a:pPr marL="0" lvl="3">
              <a:spcBef>
                <a:spcPct val="20000"/>
              </a:spcBef>
              <a:defRPr/>
            </a:pPr>
            <a:endParaRPr lang="fr-FR" sz="1400" b="1" dirty="0">
              <a:solidFill>
                <a:prstClr val="black"/>
              </a:solidFill>
            </a:endParaRPr>
          </a:p>
        </p:txBody>
      </p:sp>
      <p:sp>
        <p:nvSpPr>
          <p:cNvPr id="2" name="ZoneTexte 1"/>
          <p:cNvSpPr txBox="1"/>
          <p:nvPr/>
        </p:nvSpPr>
        <p:spPr>
          <a:xfrm>
            <a:off x="1187624" y="332656"/>
            <a:ext cx="7530008" cy="369332"/>
          </a:xfrm>
          <a:prstGeom prst="rect">
            <a:avLst/>
          </a:prstGeom>
          <a:noFill/>
        </p:spPr>
        <p:txBody>
          <a:bodyPr wrap="square" rtlCol="0">
            <a:spAutoFit/>
          </a:bodyPr>
          <a:lstStyle/>
          <a:p>
            <a:r>
              <a:rPr lang="fr-FR" dirty="0" smtClean="0"/>
              <a:t>Données personnelles : A LIRE</a:t>
            </a:r>
            <a:endParaRPr lang="fr-FR" dirty="0"/>
          </a:p>
        </p:txBody>
      </p:sp>
      <p:sp>
        <p:nvSpPr>
          <p:cNvPr id="6" name="Espace réservé du pied de page 4"/>
          <p:cNvSpPr>
            <a:spLocks noGrp="1"/>
          </p:cNvSpPr>
          <p:nvPr>
            <p:ph type="ftr" sz="quarter" idx="11"/>
          </p:nvPr>
        </p:nvSpPr>
        <p:spPr>
          <a:xfrm>
            <a:off x="1104729" y="6296830"/>
            <a:ext cx="7067128" cy="484163"/>
          </a:xfrm>
        </p:spPr>
        <p:txBody>
          <a:bodyPr/>
          <a:lstStyle/>
          <a:p>
            <a:pPr algn="ctr"/>
            <a:r>
              <a:rPr lang="fr-FR" sz="1100" dirty="0">
                <a:solidFill>
                  <a:prstClr val="black"/>
                </a:solidFill>
              </a:rPr>
              <a:t>CR2PA - </a:t>
            </a:r>
            <a:r>
              <a:rPr lang="fr-FR" sz="1100" dirty="0" smtClean="0">
                <a:solidFill>
                  <a:prstClr val="black"/>
                </a:solidFill>
              </a:rPr>
              <a:t>Atelier </a:t>
            </a:r>
            <a:r>
              <a:rPr lang="fr-FR" sz="1100" dirty="0" smtClean="0">
                <a:solidFill>
                  <a:srgbClr val="FF0000"/>
                </a:solidFill>
              </a:rPr>
              <a:t>N°17-18 avril 2017_Loreal</a:t>
            </a:r>
            <a:r>
              <a:rPr lang="fr-FR" sz="1100" dirty="0" smtClean="0">
                <a:solidFill>
                  <a:prstClr val="black"/>
                </a:solidFill>
              </a:rPr>
              <a:t>  Aurélien Conraux – Eunsu </a:t>
            </a:r>
            <a:r>
              <a:rPr lang="fr-FR" sz="1100" dirty="0" err="1" smtClean="0">
                <a:solidFill>
                  <a:prstClr val="black"/>
                </a:solidFill>
              </a:rPr>
              <a:t>Ahn</a:t>
            </a:r>
            <a:endParaRPr lang="fr-FR" sz="1100" dirty="0" smtClean="0">
              <a:solidFill>
                <a:prstClr val="black"/>
              </a:solidFill>
            </a:endParaRPr>
          </a:p>
        </p:txBody>
      </p:sp>
    </p:spTree>
    <p:extLst>
      <p:ext uri="{BB962C8B-B14F-4D97-AF65-F5344CB8AC3E}">
        <p14:creationId xmlns:p14="http://schemas.microsoft.com/office/powerpoint/2010/main" val="30446555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76672"/>
            <a:ext cx="8229600" cy="634082"/>
          </a:xfrm>
        </p:spPr>
        <p:txBody>
          <a:bodyPr>
            <a:normAutofit fontScale="90000"/>
          </a:bodyPr>
          <a:lstStyle/>
          <a:p>
            <a:pPr lvl="0"/>
            <a:r>
              <a:rPr lang="fr-FR" dirty="0"/>
              <a:t>Sommaire</a:t>
            </a:r>
          </a:p>
        </p:txBody>
      </p:sp>
      <p:sp>
        <p:nvSpPr>
          <p:cNvPr id="4" name="Espace réservé du contenu 3"/>
          <p:cNvSpPr>
            <a:spLocks noGrp="1"/>
          </p:cNvSpPr>
          <p:nvPr>
            <p:ph idx="1"/>
          </p:nvPr>
        </p:nvSpPr>
        <p:spPr>
          <a:xfrm>
            <a:off x="467544" y="1562450"/>
            <a:ext cx="8229600" cy="4025717"/>
          </a:xfrm>
          <a:prstGeom prst="rect">
            <a:avLst/>
          </a:prstGeom>
        </p:spPr>
        <p:txBody>
          <a:bodyPr wrap="square">
            <a:spAutoFit/>
          </a:bodyPr>
          <a:lstStyle/>
          <a:p>
            <a:endParaRPr lang="fr-FR" sz="1800" dirty="0"/>
          </a:p>
          <a:p>
            <a:endParaRPr lang="fr-FR" sz="1800" dirty="0"/>
          </a:p>
          <a:p>
            <a:pPr marL="457200" indent="-457200">
              <a:buFont typeface="+mj-lt"/>
              <a:buAutoNum type="arabicPeriod"/>
            </a:pPr>
            <a:r>
              <a:rPr lang="fr-FR" sz="2000" dirty="0" smtClean="0"/>
              <a:t>Accueil et principes des ateliers 	10 </a:t>
            </a:r>
            <a:r>
              <a:rPr lang="fr-FR" sz="2000" dirty="0"/>
              <a:t>mn</a:t>
            </a:r>
          </a:p>
          <a:p>
            <a:pPr marL="457200" lvl="0" indent="-457200">
              <a:buFont typeface="+mj-lt"/>
              <a:buAutoNum type="arabicPeriod"/>
            </a:pPr>
            <a:r>
              <a:rPr lang="fr-FR" sz="2000" dirty="0" smtClean="0"/>
              <a:t>Tour </a:t>
            </a:r>
            <a:r>
              <a:rPr lang="fr-FR" sz="2000" dirty="0"/>
              <a:t>de table </a:t>
            </a:r>
            <a:r>
              <a:rPr lang="fr-FR" sz="2000" dirty="0" smtClean="0"/>
              <a:t>			15 </a:t>
            </a:r>
            <a:r>
              <a:rPr lang="fr-FR" sz="2000" dirty="0"/>
              <a:t>mn</a:t>
            </a:r>
          </a:p>
          <a:p>
            <a:pPr marL="457200" indent="-457200">
              <a:buFont typeface="+mj-lt"/>
              <a:buAutoNum type="arabicPeriod"/>
            </a:pPr>
            <a:r>
              <a:rPr lang="fr-FR" sz="2000" dirty="0" smtClean="0"/>
              <a:t>L’Oréal et les données personnelles 	30 min</a:t>
            </a:r>
          </a:p>
          <a:p>
            <a:pPr marL="457200" indent="-457200">
              <a:buFont typeface="+mj-lt"/>
              <a:buAutoNum type="arabicPeriod"/>
            </a:pPr>
            <a:r>
              <a:rPr lang="fr-FR" sz="2000" dirty="0" smtClean="0"/>
              <a:t>Echanges </a:t>
            </a:r>
            <a:r>
              <a:rPr lang="fr-FR" sz="2000" dirty="0"/>
              <a:t>au sein </a:t>
            </a:r>
            <a:r>
              <a:rPr lang="fr-FR" sz="2000" dirty="0" smtClean="0"/>
              <a:t>des sous-groupes</a:t>
            </a:r>
            <a:r>
              <a:rPr lang="fr-FR" sz="2000" dirty="0"/>
              <a:t> </a:t>
            </a:r>
            <a:r>
              <a:rPr lang="fr-FR" sz="2000" dirty="0" smtClean="0"/>
              <a:t>	45 mn</a:t>
            </a:r>
          </a:p>
          <a:p>
            <a:pPr marL="457200" indent="-457200">
              <a:buFont typeface="+mj-lt"/>
              <a:buAutoNum type="arabicPeriod"/>
            </a:pPr>
            <a:r>
              <a:rPr lang="fr-FR" sz="2000" dirty="0" smtClean="0"/>
              <a:t>Restitution des sous-groupes 		45 mn</a:t>
            </a:r>
          </a:p>
          <a:p>
            <a:pPr marL="457200" indent="-457200">
              <a:buFont typeface="+mj-lt"/>
              <a:buAutoNum type="arabicPeriod"/>
            </a:pPr>
            <a:r>
              <a:rPr lang="fr-FR" sz="2000" dirty="0" smtClean="0"/>
              <a:t>Agenda CR2PA </a:t>
            </a:r>
            <a:endParaRPr lang="fr-FR" sz="2000" dirty="0"/>
          </a:p>
          <a:p>
            <a:pPr marL="457200" indent="-457200">
              <a:buFont typeface="+mj-lt"/>
              <a:buAutoNum type="arabicPeriod"/>
            </a:pPr>
            <a:endParaRPr lang="fr-FR" sz="2000" dirty="0"/>
          </a:p>
          <a:p>
            <a:pPr marL="457200" indent="-457200">
              <a:buNone/>
            </a:pPr>
            <a:endParaRPr lang="fr-FR" sz="2000" dirty="0"/>
          </a:p>
          <a:p>
            <a:pPr marL="457200" indent="-457200">
              <a:buNone/>
            </a:pPr>
            <a:endParaRPr lang="fr-FR" sz="2000" dirty="0"/>
          </a:p>
        </p:txBody>
      </p:sp>
      <p:sp>
        <p:nvSpPr>
          <p:cNvPr id="6" name="Espace réservé du numéro de diapositive 5"/>
          <p:cNvSpPr>
            <a:spLocks noGrp="1"/>
          </p:cNvSpPr>
          <p:nvPr>
            <p:ph type="sldNum" sz="quarter" idx="12"/>
          </p:nvPr>
        </p:nvSpPr>
        <p:spPr>
          <a:xfrm>
            <a:off x="6553200" y="6356350"/>
            <a:ext cx="2133600" cy="365125"/>
          </a:xfrm>
        </p:spPr>
        <p:txBody>
          <a:bodyPr/>
          <a:lstStyle/>
          <a:p>
            <a:fld id="{8052084E-5DB1-4820-A270-72CC0B3C4AB6}" type="slidenum">
              <a:rPr lang="fr-FR" smtClean="0"/>
              <a:pPr/>
              <a:t>2</a:t>
            </a:fld>
            <a:endParaRPr lang="fr-FR"/>
          </a:p>
        </p:txBody>
      </p:sp>
      <p:sp>
        <p:nvSpPr>
          <p:cNvPr id="7" name="Espace réservé du pied de page 4"/>
          <p:cNvSpPr>
            <a:spLocks noGrp="1"/>
          </p:cNvSpPr>
          <p:nvPr>
            <p:ph type="ftr" sz="quarter" idx="11"/>
          </p:nvPr>
        </p:nvSpPr>
        <p:spPr>
          <a:xfrm>
            <a:off x="1104729" y="6296830"/>
            <a:ext cx="7067128" cy="484163"/>
          </a:xfrm>
        </p:spPr>
        <p:txBody>
          <a:bodyPr/>
          <a:lstStyle/>
          <a:p>
            <a:pPr algn="ctr"/>
            <a:r>
              <a:rPr lang="fr-FR" sz="1100" dirty="0">
                <a:solidFill>
                  <a:prstClr val="black"/>
                </a:solidFill>
              </a:rPr>
              <a:t>CR2PA - </a:t>
            </a:r>
            <a:r>
              <a:rPr lang="fr-FR" sz="1100" dirty="0" smtClean="0">
                <a:solidFill>
                  <a:prstClr val="black"/>
                </a:solidFill>
              </a:rPr>
              <a:t>Atelier </a:t>
            </a:r>
            <a:r>
              <a:rPr lang="fr-FR" sz="1100" dirty="0" smtClean="0">
                <a:solidFill>
                  <a:srgbClr val="FF0000"/>
                </a:solidFill>
              </a:rPr>
              <a:t>N°17-18 avril 2017_Loreal</a:t>
            </a:r>
            <a:r>
              <a:rPr lang="fr-FR" sz="1100" dirty="0" smtClean="0">
                <a:solidFill>
                  <a:prstClr val="black"/>
                </a:solidFill>
              </a:rPr>
              <a:t>  Aurélien Conraux – Eunsu </a:t>
            </a:r>
            <a:r>
              <a:rPr lang="fr-FR" sz="1100" dirty="0" err="1" smtClean="0">
                <a:solidFill>
                  <a:prstClr val="black"/>
                </a:solidFill>
              </a:rPr>
              <a:t>Ahn</a:t>
            </a:r>
            <a:endParaRPr lang="fr-FR" sz="1100" dirty="0" smtClean="0">
              <a:solidFill>
                <a:prstClr val="black"/>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idx="1"/>
          </p:nvPr>
        </p:nvSpPr>
        <p:spPr>
          <a:xfrm>
            <a:off x="2219738" y="332656"/>
            <a:ext cx="6912768" cy="5400600"/>
          </a:xfrm>
        </p:spPr>
        <p:txBody>
          <a:bodyPr>
            <a:noAutofit/>
          </a:bodyPr>
          <a:lstStyle/>
          <a:p>
            <a:pPr marL="0" indent="0">
              <a:buNone/>
            </a:pPr>
            <a:r>
              <a:rPr lang="fr-FR" sz="1600" b="1" dirty="0">
                <a:solidFill>
                  <a:schemeClr val="tx1">
                    <a:lumMod val="50000"/>
                    <a:lumOff val="50000"/>
                  </a:schemeClr>
                </a:solidFill>
              </a:rPr>
              <a:t>THEMATIQUES ATELIERS (RAPPEL)</a:t>
            </a:r>
          </a:p>
          <a:p>
            <a:pPr marL="0" indent="0">
              <a:buNone/>
            </a:pPr>
            <a:r>
              <a:rPr lang="fr-FR" sz="1600" dirty="0"/>
              <a:t> </a:t>
            </a:r>
            <a:endParaRPr lang="fr-FR" sz="1600" dirty="0">
              <a:solidFill>
                <a:srgbClr val="FF0000"/>
              </a:solidFill>
            </a:endParaRPr>
          </a:p>
          <a:p>
            <a:r>
              <a:rPr lang="fr-FR" sz="1600" dirty="0"/>
              <a:t>Valeur probatoire des procédures versus coffre forts</a:t>
            </a:r>
          </a:p>
          <a:p>
            <a:pPr lvl="1"/>
            <a:r>
              <a:rPr lang="fr-FR" sz="1200" dirty="0"/>
              <a:t>Ex : Dans un établissement public un agent comptable demande La signature de tous Les documents et doit ensuite Les conserver pour des raisons réglementaires dans un coffre- fort.</a:t>
            </a:r>
          </a:p>
          <a:p>
            <a:r>
              <a:rPr lang="fr-FR" sz="1600" dirty="0" smtClean="0"/>
              <a:t>Expérience </a:t>
            </a:r>
            <a:r>
              <a:rPr lang="fr-FR" sz="1600" dirty="0"/>
              <a:t>de mise en place d'un outil de SAE / Mise en place d'un SAE</a:t>
            </a:r>
          </a:p>
          <a:p>
            <a:r>
              <a:rPr lang="fr-FR" sz="1600" dirty="0"/>
              <a:t>Comment identifier et conserver les documents originaux</a:t>
            </a:r>
          </a:p>
          <a:p>
            <a:r>
              <a:rPr lang="fr-FR" sz="1600" dirty="0"/>
              <a:t>Gestion des emails / Réflexions sur Les courriels / La notion de mails engageants / Archivage des mails engageants / Archivage des mails Organisation de la </a:t>
            </a:r>
            <a:r>
              <a:rPr lang="fr-FR" sz="1600" dirty="0" smtClean="0"/>
              <a:t>traçabilité des mails</a:t>
            </a:r>
            <a:endParaRPr lang="fr-FR" sz="1600" dirty="0"/>
          </a:p>
          <a:p>
            <a:r>
              <a:rPr lang="fr-FR" sz="1600" dirty="0"/>
              <a:t>Arriéré papier+ accroissement de L'électronique= ordre à respecter si Les deux sujets sont à </a:t>
            </a:r>
            <a:r>
              <a:rPr lang="fr-FR" sz="1600" dirty="0" smtClean="0"/>
              <a:t>traiter</a:t>
            </a:r>
          </a:p>
          <a:p>
            <a:r>
              <a:rPr lang="fr-FR" sz="1600" dirty="0"/>
              <a:t>Durée et nombre d'intervenants sur un projet d'archivage électronique ?</a:t>
            </a:r>
          </a:p>
          <a:p>
            <a:r>
              <a:rPr lang="fr-FR" sz="1600" dirty="0"/>
              <a:t>Démarche de gestion de risque notamment documentaire.  Archivage à valeur probante des informations nativement numériques en interne et en externe.</a:t>
            </a:r>
          </a:p>
          <a:p>
            <a:r>
              <a:rPr lang="fr-FR" sz="1600" dirty="0"/>
              <a:t>Le profil d’un archiviste dans une entreprise, sa lettre de missions…</a:t>
            </a:r>
          </a:p>
          <a:p>
            <a:r>
              <a:rPr lang="fr-FR" sz="1600" dirty="0"/>
              <a:t>La définition de la fonction recherche dans un système d’archivage</a:t>
            </a:r>
          </a:p>
          <a:p>
            <a:r>
              <a:rPr lang="fr-FR" sz="1600" dirty="0"/>
              <a:t>Comment faire vivre un SAE mixte papier numérique?</a:t>
            </a:r>
          </a:p>
          <a:p>
            <a:r>
              <a:rPr lang="fr-FR" sz="1600" dirty="0"/>
              <a:t>Comment archiver des données sur des systèmes externes en SAS et la gestion de la sécurité</a:t>
            </a:r>
          </a:p>
          <a:p>
            <a:endParaRPr lang="fr-FR" sz="1600" dirty="0"/>
          </a:p>
          <a:p>
            <a:endParaRPr lang="fr-FR" sz="1600" dirty="0"/>
          </a:p>
        </p:txBody>
      </p:sp>
      <p:sp>
        <p:nvSpPr>
          <p:cNvPr id="6" name="Espace réservé du numéro de diapositive 5"/>
          <p:cNvSpPr>
            <a:spLocks noGrp="1"/>
          </p:cNvSpPr>
          <p:nvPr>
            <p:ph type="sldNum" sz="quarter" idx="12"/>
          </p:nvPr>
        </p:nvSpPr>
        <p:spPr>
          <a:xfrm>
            <a:off x="6553200" y="6356350"/>
            <a:ext cx="2133600" cy="365125"/>
          </a:xfrm>
        </p:spPr>
        <p:txBody>
          <a:bodyPr/>
          <a:lstStyle/>
          <a:p>
            <a:fld id="{8052084E-5DB1-4820-A270-72CC0B3C4AB6}" type="slidenum">
              <a:rPr lang="fr-FR" smtClean="0"/>
              <a:pPr/>
              <a:t>20</a:t>
            </a:fld>
            <a:endParaRPr lang="fr-FR"/>
          </a:p>
        </p:txBody>
      </p:sp>
      <p:pic>
        <p:nvPicPr>
          <p:cNvPr id="2" name="Image 1"/>
          <p:cNvPicPr>
            <a:picLocks noChangeAspect="1"/>
          </p:cNvPicPr>
          <p:nvPr/>
        </p:nvPicPr>
        <p:blipFill>
          <a:blip r:embed="rId2" cstate="print"/>
          <a:stretch>
            <a:fillRect/>
          </a:stretch>
        </p:blipFill>
        <p:spPr>
          <a:xfrm>
            <a:off x="323528" y="692696"/>
            <a:ext cx="1438781" cy="493819"/>
          </a:xfrm>
          <a:prstGeom prst="rect">
            <a:avLst/>
          </a:prstGeom>
        </p:spPr>
      </p:pic>
      <p:sp>
        <p:nvSpPr>
          <p:cNvPr id="8" name="Espace réservé du pied de page 4"/>
          <p:cNvSpPr>
            <a:spLocks noGrp="1"/>
          </p:cNvSpPr>
          <p:nvPr>
            <p:ph type="ftr" sz="quarter" idx="11"/>
          </p:nvPr>
        </p:nvSpPr>
        <p:spPr>
          <a:xfrm>
            <a:off x="1104729" y="6296830"/>
            <a:ext cx="7067128" cy="484163"/>
          </a:xfrm>
        </p:spPr>
        <p:txBody>
          <a:bodyPr/>
          <a:lstStyle/>
          <a:p>
            <a:pPr algn="ctr"/>
            <a:r>
              <a:rPr lang="fr-FR" sz="1100" dirty="0">
                <a:solidFill>
                  <a:prstClr val="black"/>
                </a:solidFill>
              </a:rPr>
              <a:t>CR2PA - </a:t>
            </a:r>
            <a:r>
              <a:rPr lang="fr-FR" sz="1100" dirty="0" smtClean="0">
                <a:solidFill>
                  <a:prstClr val="black"/>
                </a:solidFill>
              </a:rPr>
              <a:t>Atelier </a:t>
            </a:r>
            <a:r>
              <a:rPr lang="fr-FR" sz="1100" dirty="0" smtClean="0">
                <a:solidFill>
                  <a:srgbClr val="FF0000"/>
                </a:solidFill>
              </a:rPr>
              <a:t>N°17-18 avril 2017_Loreal</a:t>
            </a:r>
            <a:r>
              <a:rPr lang="fr-FR" sz="1100" dirty="0" smtClean="0">
                <a:solidFill>
                  <a:prstClr val="black"/>
                </a:solidFill>
              </a:rPr>
              <a:t>  Aurélien Conraux – Eunsu </a:t>
            </a:r>
            <a:r>
              <a:rPr lang="fr-FR" sz="1100" dirty="0" err="1" smtClean="0">
                <a:solidFill>
                  <a:prstClr val="black"/>
                </a:solidFill>
              </a:rPr>
              <a:t>Ahn</a:t>
            </a:r>
            <a:endParaRPr lang="fr-FR" sz="1100" dirty="0" smtClean="0">
              <a:solidFill>
                <a:prstClr val="black"/>
              </a:solidFill>
            </a:endParaRPr>
          </a:p>
        </p:txBody>
      </p:sp>
    </p:spTree>
    <p:extLst>
      <p:ext uri="{BB962C8B-B14F-4D97-AF65-F5344CB8AC3E}">
        <p14:creationId xmlns:p14="http://schemas.microsoft.com/office/powerpoint/2010/main" val="39233540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idx="1"/>
          </p:nvPr>
        </p:nvSpPr>
        <p:spPr>
          <a:xfrm>
            <a:off x="2123728" y="188640"/>
            <a:ext cx="6912768" cy="4525963"/>
          </a:xfrm>
        </p:spPr>
        <p:txBody>
          <a:bodyPr>
            <a:noAutofit/>
          </a:bodyPr>
          <a:lstStyle/>
          <a:p>
            <a:pPr marL="0" indent="0">
              <a:buNone/>
            </a:pPr>
            <a:r>
              <a:rPr lang="fr-FR" sz="1800" b="1" dirty="0">
                <a:solidFill>
                  <a:schemeClr val="tx1">
                    <a:lumMod val="50000"/>
                    <a:lumOff val="50000"/>
                  </a:schemeClr>
                </a:solidFill>
              </a:rPr>
              <a:t>THEMATIQUES ATELIERS (RAPPEL) (suite)</a:t>
            </a:r>
          </a:p>
          <a:p>
            <a:pPr marL="0" indent="0">
              <a:buNone/>
            </a:pPr>
            <a:r>
              <a:rPr lang="fr-FR" sz="1400" dirty="0"/>
              <a:t> </a:t>
            </a:r>
          </a:p>
          <a:p>
            <a:r>
              <a:rPr lang="fr-FR" sz="1500" dirty="0" smtClean="0"/>
              <a:t>Tableau </a:t>
            </a:r>
            <a:r>
              <a:rPr lang="fr-FR" sz="1500" dirty="0"/>
              <a:t>de pilotage et indicateurs de base ou </a:t>
            </a:r>
            <a:r>
              <a:rPr lang="fr-FR" sz="1500" dirty="0" smtClean="0"/>
              <a:t>génériques </a:t>
            </a:r>
            <a:r>
              <a:rPr lang="fr-FR" sz="1500" dirty="0"/>
              <a:t>sur les stocks sur les flux</a:t>
            </a:r>
          </a:p>
          <a:p>
            <a:r>
              <a:rPr lang="fr-FR" sz="1500" dirty="0"/>
              <a:t>Building Information </a:t>
            </a:r>
            <a:r>
              <a:rPr lang="fr-FR" sz="1500" dirty="0" err="1"/>
              <a:t>Modeling</a:t>
            </a:r>
            <a:r>
              <a:rPr lang="fr-FR" sz="1500" dirty="0"/>
              <a:t> (BIM )ou Modélisation des données du bâtiment (MIB) et son archivage (à examiner en terme d’évolution) </a:t>
            </a:r>
          </a:p>
          <a:p>
            <a:r>
              <a:rPr lang="fr-FR" sz="1500" dirty="0"/>
              <a:t>EIDAS </a:t>
            </a:r>
            <a:r>
              <a:rPr lang="fr-FR" sz="1500" dirty="0" err="1"/>
              <a:t>electronic</a:t>
            </a:r>
            <a:r>
              <a:rPr lang="fr-FR" sz="1500" dirty="0"/>
              <a:t> identification and signature :  Le règlement e-IDAS remplace la directive 1999/93/CE sur la signature électronique. Son domaine d’application est cependant plus large et s’étend à l’identification électronique, aux services de confiance, y inclut la signature électronique, le cachet électronique, à l’horodatage électronique, aux services d’envoi recommandé électronique, à l’authentification de site internet et, enfin, aux documents électroniques. </a:t>
            </a:r>
          </a:p>
          <a:p>
            <a:endParaRPr lang="fr-FR" sz="1600" dirty="0">
              <a:solidFill>
                <a:srgbClr val="FF0000"/>
              </a:solidFill>
            </a:endParaRPr>
          </a:p>
          <a:p>
            <a:endParaRPr lang="fr-FR" sz="1600" dirty="0"/>
          </a:p>
        </p:txBody>
      </p:sp>
      <p:sp>
        <p:nvSpPr>
          <p:cNvPr id="6" name="Espace réservé du numéro de diapositive 5"/>
          <p:cNvSpPr>
            <a:spLocks noGrp="1"/>
          </p:cNvSpPr>
          <p:nvPr>
            <p:ph type="sldNum" sz="quarter" idx="12"/>
          </p:nvPr>
        </p:nvSpPr>
        <p:spPr>
          <a:xfrm>
            <a:off x="6553200" y="6356350"/>
            <a:ext cx="2133600" cy="365125"/>
          </a:xfrm>
        </p:spPr>
        <p:txBody>
          <a:bodyPr/>
          <a:lstStyle/>
          <a:p>
            <a:fld id="{8052084E-5DB1-4820-A270-72CC0B3C4AB6}" type="slidenum">
              <a:rPr lang="fr-FR" smtClean="0"/>
              <a:pPr/>
              <a:t>21</a:t>
            </a:fld>
            <a:endParaRPr lang="fr-FR"/>
          </a:p>
        </p:txBody>
      </p:sp>
      <p:pic>
        <p:nvPicPr>
          <p:cNvPr id="2" name="Image 1"/>
          <p:cNvPicPr>
            <a:picLocks noChangeAspect="1"/>
          </p:cNvPicPr>
          <p:nvPr/>
        </p:nvPicPr>
        <p:blipFill>
          <a:blip r:embed="rId2" cstate="print"/>
          <a:stretch>
            <a:fillRect/>
          </a:stretch>
        </p:blipFill>
        <p:spPr>
          <a:xfrm>
            <a:off x="323528" y="692696"/>
            <a:ext cx="1438781" cy="493819"/>
          </a:xfrm>
          <a:prstGeom prst="rect">
            <a:avLst/>
          </a:prstGeom>
        </p:spPr>
      </p:pic>
      <p:sp>
        <p:nvSpPr>
          <p:cNvPr id="8" name="Espace réservé du pied de page 4"/>
          <p:cNvSpPr>
            <a:spLocks noGrp="1"/>
          </p:cNvSpPr>
          <p:nvPr>
            <p:ph type="ftr" sz="quarter" idx="11"/>
          </p:nvPr>
        </p:nvSpPr>
        <p:spPr>
          <a:xfrm>
            <a:off x="1104729" y="6296830"/>
            <a:ext cx="7067128" cy="484163"/>
          </a:xfrm>
        </p:spPr>
        <p:txBody>
          <a:bodyPr/>
          <a:lstStyle/>
          <a:p>
            <a:pPr algn="ctr"/>
            <a:r>
              <a:rPr lang="fr-FR" sz="1100" dirty="0">
                <a:solidFill>
                  <a:prstClr val="black"/>
                </a:solidFill>
              </a:rPr>
              <a:t>CR2PA - </a:t>
            </a:r>
            <a:r>
              <a:rPr lang="fr-FR" sz="1100" dirty="0" smtClean="0">
                <a:solidFill>
                  <a:prstClr val="black"/>
                </a:solidFill>
              </a:rPr>
              <a:t>Atelier </a:t>
            </a:r>
            <a:r>
              <a:rPr lang="fr-FR" sz="1100" dirty="0" smtClean="0">
                <a:solidFill>
                  <a:srgbClr val="FF0000"/>
                </a:solidFill>
              </a:rPr>
              <a:t>N°17-18 avril 2017_Loreal</a:t>
            </a:r>
            <a:r>
              <a:rPr lang="fr-FR" sz="1100" dirty="0" smtClean="0">
                <a:solidFill>
                  <a:prstClr val="black"/>
                </a:solidFill>
              </a:rPr>
              <a:t>  Aurélien Conraux – Eunsu </a:t>
            </a:r>
            <a:r>
              <a:rPr lang="fr-FR" sz="1100" dirty="0" err="1" smtClean="0">
                <a:solidFill>
                  <a:prstClr val="black"/>
                </a:solidFill>
              </a:rPr>
              <a:t>Ahn</a:t>
            </a:r>
            <a:endParaRPr lang="fr-FR" sz="1100" dirty="0" smtClean="0">
              <a:solidFill>
                <a:prstClr val="black"/>
              </a:solidFill>
            </a:endParaRPr>
          </a:p>
        </p:txBody>
      </p:sp>
    </p:spTree>
    <p:extLst>
      <p:ext uri="{BB962C8B-B14F-4D97-AF65-F5344CB8AC3E}">
        <p14:creationId xmlns:p14="http://schemas.microsoft.com/office/powerpoint/2010/main" val="32819494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idx="1"/>
          </p:nvPr>
        </p:nvSpPr>
        <p:spPr>
          <a:xfrm>
            <a:off x="1979712" y="188640"/>
            <a:ext cx="6984776" cy="6532835"/>
          </a:xfrm>
        </p:spPr>
        <p:txBody>
          <a:bodyPr>
            <a:noAutofit/>
          </a:bodyPr>
          <a:lstStyle/>
          <a:p>
            <a:pPr marL="0" indent="0">
              <a:buNone/>
            </a:pPr>
            <a:r>
              <a:rPr lang="fr-FR" sz="1800" b="1" dirty="0">
                <a:solidFill>
                  <a:schemeClr val="tx1">
                    <a:lumMod val="50000"/>
                    <a:lumOff val="50000"/>
                  </a:schemeClr>
                </a:solidFill>
              </a:rPr>
              <a:t>LES PROPOSITIONS D’INTERVENTIONS</a:t>
            </a:r>
          </a:p>
          <a:p>
            <a:pPr marL="0" indent="0">
              <a:buNone/>
            </a:pPr>
            <a:r>
              <a:rPr lang="fr-FR" sz="1400" dirty="0"/>
              <a:t> </a:t>
            </a:r>
          </a:p>
          <a:p>
            <a:pPr>
              <a:buNone/>
            </a:pPr>
            <a:r>
              <a:rPr lang="fr-FR" sz="1400" dirty="0"/>
              <a:t>Florent VINCENT  THALES</a:t>
            </a:r>
          </a:p>
          <a:p>
            <a:pPr lvl="0"/>
            <a:r>
              <a:rPr lang="fr-FR" sz="1400" dirty="0"/>
              <a:t>Outillage ECM SAE RM</a:t>
            </a:r>
          </a:p>
          <a:p>
            <a:pPr lvl="0"/>
            <a:r>
              <a:rPr lang="fr-FR" sz="1400" dirty="0"/>
              <a:t>démarche de mise en place</a:t>
            </a:r>
          </a:p>
          <a:p>
            <a:pPr lvl="0"/>
            <a:r>
              <a:rPr lang="fr-FR" sz="1400" dirty="0"/>
              <a:t>Dématérialisation</a:t>
            </a:r>
          </a:p>
          <a:p>
            <a:pPr>
              <a:buNone/>
            </a:pPr>
            <a:endParaRPr lang="fr-FR" sz="1400" dirty="0"/>
          </a:p>
          <a:p>
            <a:pPr>
              <a:buNone/>
            </a:pPr>
            <a:r>
              <a:rPr lang="fr-FR" sz="1400" dirty="0"/>
              <a:t>Nathalie JUBIN. GDF Suez</a:t>
            </a:r>
          </a:p>
          <a:p>
            <a:pPr lvl="0"/>
            <a:r>
              <a:rPr lang="fr-FR" sz="1400" dirty="0"/>
              <a:t>La mise en place d'un </a:t>
            </a:r>
            <a:r>
              <a:rPr lang="fr-FR" sz="1400" dirty="0" smtClean="0"/>
              <a:t>SAE</a:t>
            </a:r>
            <a:endParaRPr lang="fr-FR" sz="1400" dirty="0"/>
          </a:p>
          <a:p>
            <a:pPr>
              <a:buNone/>
            </a:pPr>
            <a:endParaRPr lang="fr-FR" sz="1400" dirty="0"/>
          </a:p>
          <a:p>
            <a:pPr>
              <a:buNone/>
            </a:pPr>
            <a:r>
              <a:rPr lang="fr-FR" sz="1400" dirty="0"/>
              <a:t>François DELION BOUYGUES TCM</a:t>
            </a:r>
          </a:p>
          <a:p>
            <a:pPr lvl="0"/>
            <a:r>
              <a:rPr lang="fr-FR" sz="1400" dirty="0"/>
              <a:t>Les exigences liées à l'archivage probant des informations nativement numériques en interne et en externe retenues chez Bouygues </a:t>
            </a:r>
            <a:r>
              <a:rPr lang="fr-FR" sz="1400" dirty="0" smtClean="0"/>
              <a:t>TCM</a:t>
            </a:r>
            <a:endParaRPr lang="fr-FR" sz="1400" dirty="0">
              <a:solidFill>
                <a:srgbClr val="FF0000"/>
              </a:solidFill>
            </a:endParaRPr>
          </a:p>
          <a:p>
            <a:pPr>
              <a:buNone/>
            </a:pPr>
            <a:endParaRPr lang="fr-FR" sz="1400" dirty="0"/>
          </a:p>
          <a:p>
            <a:pPr>
              <a:buNone/>
            </a:pPr>
            <a:r>
              <a:rPr lang="fr-FR" sz="1400" dirty="0"/>
              <a:t>Bernard Ouillon RTE</a:t>
            </a:r>
          </a:p>
          <a:p>
            <a:pPr lvl="0"/>
            <a:r>
              <a:rPr lang="fr-FR" sz="1400" dirty="0"/>
              <a:t>Méthodologie expression des besoins</a:t>
            </a:r>
          </a:p>
          <a:p>
            <a:pPr lvl="0"/>
            <a:r>
              <a:rPr lang="fr-FR" sz="1400" dirty="0"/>
              <a:t>Méthodologie étude d’opportunité</a:t>
            </a:r>
          </a:p>
          <a:p>
            <a:pPr lvl="0"/>
            <a:r>
              <a:rPr lang="fr-FR" sz="1400" dirty="0"/>
              <a:t>Méthodologie étude de faisabilité</a:t>
            </a:r>
          </a:p>
          <a:p>
            <a:pPr lvl="0"/>
            <a:r>
              <a:rPr lang="fr-FR" sz="1400" dirty="0"/>
              <a:t>Un projet</a:t>
            </a:r>
          </a:p>
          <a:p>
            <a:pPr lvl="0"/>
            <a:r>
              <a:rPr lang="fr-FR" sz="1400" dirty="0"/>
              <a:t>Analyse de risque</a:t>
            </a:r>
          </a:p>
          <a:p>
            <a:pPr>
              <a:buNone/>
            </a:pPr>
            <a:r>
              <a:rPr lang="fr-FR" sz="1400" dirty="0"/>
              <a:t>….</a:t>
            </a:r>
          </a:p>
        </p:txBody>
      </p:sp>
      <p:sp>
        <p:nvSpPr>
          <p:cNvPr id="6" name="Espace réservé du numéro de diapositive 5"/>
          <p:cNvSpPr>
            <a:spLocks noGrp="1"/>
          </p:cNvSpPr>
          <p:nvPr>
            <p:ph type="sldNum" sz="quarter" idx="12"/>
          </p:nvPr>
        </p:nvSpPr>
        <p:spPr>
          <a:xfrm>
            <a:off x="6553200" y="6356350"/>
            <a:ext cx="2133600" cy="365125"/>
          </a:xfrm>
        </p:spPr>
        <p:txBody>
          <a:bodyPr/>
          <a:lstStyle/>
          <a:p>
            <a:fld id="{8052084E-5DB1-4820-A270-72CC0B3C4AB6}" type="slidenum">
              <a:rPr lang="fr-FR" smtClean="0"/>
              <a:pPr/>
              <a:t>22</a:t>
            </a:fld>
            <a:endParaRPr lang="fr-FR"/>
          </a:p>
        </p:txBody>
      </p:sp>
      <p:pic>
        <p:nvPicPr>
          <p:cNvPr id="2" name="Image 1"/>
          <p:cNvPicPr>
            <a:picLocks noChangeAspect="1"/>
          </p:cNvPicPr>
          <p:nvPr/>
        </p:nvPicPr>
        <p:blipFill>
          <a:blip r:embed="rId2" cstate="print"/>
          <a:stretch>
            <a:fillRect/>
          </a:stretch>
        </p:blipFill>
        <p:spPr>
          <a:xfrm>
            <a:off x="323528" y="692696"/>
            <a:ext cx="1438781" cy="493819"/>
          </a:xfrm>
          <a:prstGeom prst="rect">
            <a:avLst/>
          </a:prstGeom>
        </p:spPr>
      </p:pic>
      <p:sp>
        <p:nvSpPr>
          <p:cNvPr id="7" name="Espace réservé du pied de page 4"/>
          <p:cNvSpPr>
            <a:spLocks noGrp="1"/>
          </p:cNvSpPr>
          <p:nvPr>
            <p:ph type="ftr" sz="quarter" idx="11"/>
          </p:nvPr>
        </p:nvSpPr>
        <p:spPr>
          <a:xfrm>
            <a:off x="1104729" y="6296830"/>
            <a:ext cx="7067128" cy="484163"/>
          </a:xfrm>
        </p:spPr>
        <p:txBody>
          <a:bodyPr/>
          <a:lstStyle/>
          <a:p>
            <a:pPr algn="ctr"/>
            <a:r>
              <a:rPr lang="fr-FR" sz="1100" dirty="0">
                <a:solidFill>
                  <a:prstClr val="black"/>
                </a:solidFill>
              </a:rPr>
              <a:t>CR2PA - </a:t>
            </a:r>
            <a:r>
              <a:rPr lang="fr-FR" sz="1100" dirty="0" smtClean="0">
                <a:solidFill>
                  <a:prstClr val="black"/>
                </a:solidFill>
              </a:rPr>
              <a:t>Atelier </a:t>
            </a:r>
            <a:r>
              <a:rPr lang="fr-FR" sz="1100" dirty="0" smtClean="0">
                <a:solidFill>
                  <a:srgbClr val="FF0000"/>
                </a:solidFill>
              </a:rPr>
              <a:t>N°17-18 avril 2017_Loreal</a:t>
            </a:r>
            <a:r>
              <a:rPr lang="fr-FR" sz="1100" dirty="0" smtClean="0">
                <a:solidFill>
                  <a:prstClr val="black"/>
                </a:solidFill>
              </a:rPr>
              <a:t>  Aurélien Conraux – Eunsu </a:t>
            </a:r>
            <a:r>
              <a:rPr lang="fr-FR" sz="1100" dirty="0" err="1" smtClean="0">
                <a:solidFill>
                  <a:prstClr val="black"/>
                </a:solidFill>
              </a:rPr>
              <a:t>Ahn</a:t>
            </a:r>
            <a:endParaRPr lang="fr-FR" sz="1100" dirty="0" smtClean="0">
              <a:solidFill>
                <a:prstClr val="black"/>
              </a:solidFill>
            </a:endParaRPr>
          </a:p>
        </p:txBody>
      </p:sp>
    </p:spTree>
    <p:extLst>
      <p:ext uri="{BB962C8B-B14F-4D97-AF65-F5344CB8AC3E}">
        <p14:creationId xmlns:p14="http://schemas.microsoft.com/office/powerpoint/2010/main" val="30671009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79712" y="729618"/>
            <a:ext cx="6707088" cy="5363677"/>
          </a:xfrm>
        </p:spPr>
        <p:txBody>
          <a:bodyPr>
            <a:normAutofit fontScale="55000" lnSpcReduction="20000"/>
          </a:bodyPr>
          <a:lstStyle/>
          <a:p>
            <a:pPr lvl="0" eaLnBrk="0">
              <a:buNone/>
            </a:pPr>
            <a:r>
              <a:rPr lang="fr-FR" sz="3600" b="1" dirty="0"/>
              <a:t>Rappel des objectifs</a:t>
            </a:r>
          </a:p>
          <a:p>
            <a:pPr marL="2065338" indent="-457200" eaLnBrk="0"/>
            <a:r>
              <a:rPr lang="fr-FR" sz="2400" dirty="0"/>
              <a:t>Mettre en place un lieu de rencontre pour entretenir une dynamique au sein du CR2PA</a:t>
            </a:r>
          </a:p>
          <a:p>
            <a:pPr marL="2065338" indent="-457200" eaLnBrk="0"/>
            <a:r>
              <a:rPr lang="fr-FR" sz="2400" dirty="0"/>
              <a:t>Disposer d’un lieu de partage, de mise en commun, de recherche et de transmission de savoir</a:t>
            </a:r>
          </a:p>
          <a:p>
            <a:pPr marL="2065338" indent="-457200" eaLnBrk="0"/>
            <a:r>
              <a:rPr lang="fr-FR" sz="2400" dirty="0"/>
              <a:t>Réaliser le lien entre le référentiel existant ou en devenir du CR2PA et les attentes des membres</a:t>
            </a:r>
          </a:p>
          <a:p>
            <a:pPr lvl="0" eaLnBrk="0">
              <a:buNone/>
            </a:pPr>
            <a:endParaRPr lang="fr-FR" sz="3100" b="1" dirty="0"/>
          </a:p>
          <a:p>
            <a:pPr lvl="0" eaLnBrk="0">
              <a:buNone/>
            </a:pPr>
            <a:r>
              <a:rPr lang="fr-FR" sz="3600" b="1" dirty="0"/>
              <a:t>Organisation des ateliers</a:t>
            </a:r>
          </a:p>
          <a:p>
            <a:pPr marL="2065338" indent="-457200" eaLnBrk="0"/>
            <a:r>
              <a:rPr lang="fr-FR" sz="2500" dirty="0"/>
              <a:t>Renco</a:t>
            </a:r>
            <a:r>
              <a:rPr lang="fr-FR" sz="2600" dirty="0"/>
              <a:t>ntres régulières tous Les deux mois</a:t>
            </a:r>
          </a:p>
          <a:p>
            <a:pPr marL="2065338" indent="-457200" eaLnBrk="0"/>
            <a:r>
              <a:rPr lang="fr-FR" sz="2600" dirty="0"/>
              <a:t>Ateliers ouverts à tous les adhérents</a:t>
            </a:r>
          </a:p>
          <a:p>
            <a:pPr marL="2065338" indent="-457200" eaLnBrk="0"/>
            <a:r>
              <a:rPr lang="fr-FR" sz="2600" dirty="0"/>
              <a:t>Participants pouvant être différents d’un atelier à l’autre </a:t>
            </a:r>
          </a:p>
          <a:p>
            <a:pPr marL="2065338" indent="-457200" eaLnBrk="0"/>
            <a:r>
              <a:rPr lang="fr-FR" sz="2600" dirty="0"/>
              <a:t>Groupe de 12 à 15 personnes plus adapté afin de permettre des échanges de fond</a:t>
            </a:r>
          </a:p>
          <a:p>
            <a:pPr marL="2065338" indent="-457200" eaLnBrk="0"/>
            <a:r>
              <a:rPr lang="fr-FR" sz="2600" dirty="0"/>
              <a:t>Une démarche de confidentialité :</a:t>
            </a:r>
          </a:p>
          <a:p>
            <a:pPr marL="2465388" lvl="1" indent="-457200" eaLnBrk="0"/>
            <a:r>
              <a:rPr lang="fr-FR" sz="2200" dirty="0"/>
              <a:t>Participants libres d'utiliser les informations collectées à cette occasion, mais ils ne doivent révéler ni l'identité, ni l'affiliation des personnes à l'origine de ces informations</a:t>
            </a:r>
          </a:p>
          <a:p>
            <a:pPr marL="2465388" lvl="1" indent="-457200" eaLnBrk="0"/>
            <a:r>
              <a:rPr lang="fr-FR" sz="2200" dirty="0"/>
              <a:t>de même qu'ils ne doivent pas révéler l'identité des autres participants</a:t>
            </a:r>
          </a:p>
          <a:p>
            <a:pPr marL="2065338" indent="-457200" eaLnBrk="0"/>
            <a:r>
              <a:rPr lang="fr-FR" sz="2600" dirty="0"/>
              <a:t>Des ordres du jour organisés par thème</a:t>
            </a:r>
          </a:p>
          <a:p>
            <a:pPr marL="2065338" indent="-457200" eaLnBrk="0"/>
            <a:r>
              <a:rPr lang="fr-FR" sz="2600" dirty="0"/>
              <a:t>Lors de chaque atelier travail par groupe de trois personnes pendant 30 mn suivi d’une restitution</a:t>
            </a:r>
          </a:p>
          <a:p>
            <a:pPr marL="2065338" indent="-457200" eaLnBrk="0"/>
            <a:endParaRPr lang="fr-FR" sz="2000" dirty="0"/>
          </a:p>
          <a:p>
            <a:pPr marL="0" indent="0">
              <a:buNone/>
            </a:pPr>
            <a:endParaRPr lang="fr-FR" dirty="0"/>
          </a:p>
        </p:txBody>
      </p:sp>
      <p:sp>
        <p:nvSpPr>
          <p:cNvPr id="4" name="Espace réservé du numéro de diapositive 3"/>
          <p:cNvSpPr>
            <a:spLocks noGrp="1"/>
          </p:cNvSpPr>
          <p:nvPr>
            <p:ph type="sldNum" sz="quarter" idx="12"/>
          </p:nvPr>
        </p:nvSpPr>
        <p:spPr>
          <a:xfrm>
            <a:off x="6553200" y="6356350"/>
            <a:ext cx="2133600" cy="365125"/>
          </a:xfrm>
        </p:spPr>
        <p:txBody>
          <a:bodyPr/>
          <a:lstStyle/>
          <a:p>
            <a:fld id="{8052084E-5DB1-4820-A270-72CC0B3C4AB6}" type="slidenum">
              <a:rPr lang="fr-FR" smtClean="0"/>
              <a:pPr/>
              <a:t>3</a:t>
            </a:fld>
            <a:endParaRPr lang="fr-FR"/>
          </a:p>
        </p:txBody>
      </p:sp>
      <p:pic>
        <p:nvPicPr>
          <p:cNvPr id="10" name="Image 9"/>
          <p:cNvPicPr>
            <a:picLocks noChangeAspect="1"/>
          </p:cNvPicPr>
          <p:nvPr/>
        </p:nvPicPr>
        <p:blipFill>
          <a:blip r:embed="rId2" cstate="print"/>
          <a:stretch>
            <a:fillRect/>
          </a:stretch>
        </p:blipFill>
        <p:spPr>
          <a:xfrm>
            <a:off x="467544" y="697815"/>
            <a:ext cx="1438781" cy="493819"/>
          </a:xfrm>
          <a:prstGeom prst="rect">
            <a:avLst/>
          </a:prstGeom>
        </p:spPr>
      </p:pic>
      <p:sp>
        <p:nvSpPr>
          <p:cNvPr id="7" name="Espace réservé du pied de page 4"/>
          <p:cNvSpPr>
            <a:spLocks noGrp="1"/>
          </p:cNvSpPr>
          <p:nvPr>
            <p:ph type="ftr" sz="quarter" idx="11"/>
          </p:nvPr>
        </p:nvSpPr>
        <p:spPr>
          <a:xfrm>
            <a:off x="1104729" y="6296830"/>
            <a:ext cx="7067128" cy="484163"/>
          </a:xfrm>
        </p:spPr>
        <p:txBody>
          <a:bodyPr/>
          <a:lstStyle/>
          <a:p>
            <a:pPr algn="ctr"/>
            <a:r>
              <a:rPr lang="fr-FR" sz="1100" dirty="0">
                <a:solidFill>
                  <a:prstClr val="black"/>
                </a:solidFill>
              </a:rPr>
              <a:t>CR2PA - </a:t>
            </a:r>
            <a:r>
              <a:rPr lang="fr-FR" sz="1100" dirty="0" smtClean="0">
                <a:solidFill>
                  <a:prstClr val="black"/>
                </a:solidFill>
              </a:rPr>
              <a:t>Atelier </a:t>
            </a:r>
            <a:r>
              <a:rPr lang="fr-FR" sz="1100" dirty="0" smtClean="0">
                <a:solidFill>
                  <a:srgbClr val="FF0000"/>
                </a:solidFill>
              </a:rPr>
              <a:t>N°17-18 avril 2017_Loreal</a:t>
            </a:r>
            <a:r>
              <a:rPr lang="fr-FR" sz="1100" dirty="0" smtClean="0">
                <a:solidFill>
                  <a:prstClr val="black"/>
                </a:solidFill>
              </a:rPr>
              <a:t>  Aurélien Conraux – Eunsu </a:t>
            </a:r>
            <a:r>
              <a:rPr lang="fr-FR" sz="1100" dirty="0" err="1" smtClean="0">
                <a:solidFill>
                  <a:prstClr val="black"/>
                </a:solidFill>
              </a:rPr>
              <a:t>Ahn</a:t>
            </a:r>
            <a:endParaRPr lang="fr-FR" sz="1100" dirty="0" smtClean="0">
              <a:solidFill>
                <a:prstClr val="black"/>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88640"/>
            <a:ext cx="8229600" cy="634082"/>
          </a:xfrm>
        </p:spPr>
        <p:txBody>
          <a:bodyPr>
            <a:normAutofit fontScale="90000"/>
          </a:bodyPr>
          <a:lstStyle/>
          <a:p>
            <a:pPr lvl="0"/>
            <a:r>
              <a:rPr lang="fr-FR" dirty="0"/>
              <a:t>Participants</a:t>
            </a:r>
          </a:p>
        </p:txBody>
      </p:sp>
      <p:sp>
        <p:nvSpPr>
          <p:cNvPr id="7" name="Espace réservé du numéro de diapositive 5"/>
          <p:cNvSpPr>
            <a:spLocks noGrp="1"/>
          </p:cNvSpPr>
          <p:nvPr>
            <p:ph type="sldNum" sz="quarter" idx="12"/>
          </p:nvPr>
        </p:nvSpPr>
        <p:spPr>
          <a:xfrm>
            <a:off x="6553200" y="6356350"/>
            <a:ext cx="2133600" cy="365125"/>
          </a:xfrm>
        </p:spPr>
        <p:txBody>
          <a:bodyPr/>
          <a:lstStyle/>
          <a:p>
            <a:fld id="{8052084E-5DB1-4820-A270-72CC0B3C4AB6}" type="slidenum">
              <a:rPr lang="fr-FR" smtClean="0"/>
              <a:pPr/>
              <a:t>4</a:t>
            </a:fld>
            <a:endParaRPr lang="fr-FR"/>
          </a:p>
        </p:txBody>
      </p:sp>
      <p:sp>
        <p:nvSpPr>
          <p:cNvPr id="2048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4" name="Rectangle 1"/>
          <p:cNvSpPr>
            <a:spLocks noChangeArrowheads="1"/>
          </p:cNvSpPr>
          <p:nvPr/>
        </p:nvSpPr>
        <p:spPr bwMode="auto">
          <a:xfrm>
            <a:off x="1259632" y="270892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6" name="Rectangle 1">
            <a:hlinkClick r:id="rId2"/>
          </p:cNvPr>
          <p:cNvSpPr>
            <a:spLocks noChangeArrowheads="1"/>
          </p:cNvSpPr>
          <p:nvPr/>
        </p:nvSpPr>
        <p:spPr bwMode="auto">
          <a:xfrm>
            <a:off x="827584" y="185144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3" name="Tableau 2"/>
          <p:cNvGraphicFramePr>
            <a:graphicFrameLocks noGrp="1"/>
          </p:cNvGraphicFramePr>
          <p:nvPr>
            <p:extLst>
              <p:ext uri="{D42A27DB-BD31-4B8C-83A1-F6EECF244321}">
                <p14:modId xmlns:p14="http://schemas.microsoft.com/office/powerpoint/2010/main" val="3117678579"/>
              </p:ext>
            </p:extLst>
          </p:nvPr>
        </p:nvGraphicFramePr>
        <p:xfrm>
          <a:off x="1049611" y="3102446"/>
          <a:ext cx="6762749" cy="2990850"/>
        </p:xfrm>
        <a:graphic>
          <a:graphicData uri="http://schemas.openxmlformats.org/drawingml/2006/table">
            <a:tbl>
              <a:tblPr firstRow="1" firstCol="1" bandRow="1">
                <a:tableStyleId>{5C22544A-7EE6-4342-B048-85BDC9FD1C3A}</a:tableStyleId>
              </a:tblPr>
              <a:tblGrid>
                <a:gridCol w="1485063"/>
                <a:gridCol w="776802"/>
                <a:gridCol w="1694495"/>
                <a:gridCol w="2806389"/>
              </a:tblGrid>
              <a:tr h="0">
                <a:tc>
                  <a:txBody>
                    <a:bodyPr/>
                    <a:lstStyle/>
                    <a:p>
                      <a:pPr>
                        <a:spcAft>
                          <a:spcPts val="0"/>
                        </a:spcAft>
                      </a:pPr>
                      <a:r>
                        <a:rPr lang="fr-FR" sz="1200" dirty="0">
                          <a:effectLst/>
                        </a:rPr>
                        <a:t>MINEFI</a:t>
                      </a:r>
                      <a:endParaRPr lang="fr-FR" sz="1200" dirty="0">
                        <a:effectLst/>
                        <a:latin typeface="Times New Roman"/>
                        <a:ea typeface="SimSun"/>
                      </a:endParaRPr>
                    </a:p>
                  </a:txBody>
                  <a:tcPr marL="9525" marR="9525" marT="9525" marB="9525" anchor="ctr"/>
                </a:tc>
                <a:tc>
                  <a:txBody>
                    <a:bodyPr/>
                    <a:lstStyle/>
                    <a:p>
                      <a:pPr>
                        <a:spcAft>
                          <a:spcPts val="0"/>
                        </a:spcAft>
                      </a:pPr>
                      <a:r>
                        <a:rPr lang="fr-FR" sz="1200">
                          <a:effectLst/>
                        </a:rPr>
                        <a:t>Pascal</a:t>
                      </a:r>
                      <a:endParaRPr lang="fr-FR" sz="1200">
                        <a:effectLst/>
                        <a:latin typeface="Times New Roman"/>
                        <a:ea typeface="SimSun"/>
                      </a:endParaRPr>
                    </a:p>
                  </a:txBody>
                  <a:tcPr marL="9525" marR="9525" marT="9525" marB="9525" anchor="ctr"/>
                </a:tc>
                <a:tc>
                  <a:txBody>
                    <a:bodyPr/>
                    <a:lstStyle/>
                    <a:p>
                      <a:pPr>
                        <a:spcAft>
                          <a:spcPts val="0"/>
                        </a:spcAft>
                      </a:pPr>
                      <a:r>
                        <a:rPr lang="fr-FR" sz="1200">
                          <a:effectLst/>
                        </a:rPr>
                        <a:t>GALLIEN</a:t>
                      </a:r>
                      <a:endParaRPr lang="fr-FR" sz="1200">
                        <a:effectLst/>
                        <a:latin typeface="Times New Roman"/>
                        <a:ea typeface="SimSun"/>
                      </a:endParaRPr>
                    </a:p>
                  </a:txBody>
                  <a:tcPr marL="9525" marR="9525" marT="9525" marB="9525" anchor="ctr"/>
                </a:tc>
                <a:tc>
                  <a:txBody>
                    <a:bodyPr/>
                    <a:lstStyle/>
                    <a:p>
                      <a:pPr>
                        <a:spcAft>
                          <a:spcPts val="0"/>
                        </a:spcAft>
                      </a:pPr>
                      <a:r>
                        <a:rPr lang="fr-FR" sz="1200" u="sng">
                          <a:effectLst/>
                          <a:hlinkClick r:id="rId3"/>
                        </a:rPr>
                        <a:t>pascal.gallien@finances.gouv.fr</a:t>
                      </a:r>
                      <a:endParaRPr lang="fr-FR" sz="1200">
                        <a:effectLst/>
                        <a:latin typeface="Times New Roman"/>
                        <a:ea typeface="SimSun"/>
                      </a:endParaRPr>
                    </a:p>
                  </a:txBody>
                  <a:tcPr marL="9525" marR="9525" marT="9525" marB="9525" anchor="ctr"/>
                </a:tc>
              </a:tr>
              <a:tr h="0">
                <a:tc>
                  <a:txBody>
                    <a:bodyPr/>
                    <a:lstStyle/>
                    <a:p>
                      <a:pPr>
                        <a:spcAft>
                          <a:spcPts val="0"/>
                        </a:spcAft>
                      </a:pPr>
                      <a:r>
                        <a:rPr lang="fr-FR" sz="1200">
                          <a:effectLst/>
                        </a:rPr>
                        <a:t>MINEFI</a:t>
                      </a:r>
                      <a:endParaRPr lang="fr-FR" sz="1200">
                        <a:effectLst/>
                        <a:latin typeface="Times New Roman"/>
                        <a:ea typeface="SimSun"/>
                      </a:endParaRPr>
                    </a:p>
                  </a:txBody>
                  <a:tcPr marL="9525" marR="9525" marT="9525" marB="9525" anchor="ctr"/>
                </a:tc>
                <a:tc>
                  <a:txBody>
                    <a:bodyPr/>
                    <a:lstStyle/>
                    <a:p>
                      <a:pPr>
                        <a:spcAft>
                          <a:spcPts val="0"/>
                        </a:spcAft>
                      </a:pPr>
                      <a:r>
                        <a:rPr lang="fr-FR" sz="1200">
                          <a:effectLst/>
                        </a:rPr>
                        <a:t>Chantal </a:t>
                      </a:r>
                      <a:endParaRPr lang="fr-FR" sz="1200">
                        <a:effectLst/>
                        <a:latin typeface="Times New Roman"/>
                        <a:ea typeface="SimSun"/>
                      </a:endParaRPr>
                    </a:p>
                  </a:txBody>
                  <a:tcPr marL="9525" marR="9525" marT="9525" marB="9525" anchor="ctr"/>
                </a:tc>
                <a:tc>
                  <a:txBody>
                    <a:bodyPr/>
                    <a:lstStyle/>
                    <a:p>
                      <a:pPr>
                        <a:spcAft>
                          <a:spcPts val="0"/>
                        </a:spcAft>
                      </a:pPr>
                      <a:r>
                        <a:rPr lang="fr-FR" sz="1200">
                          <a:effectLst/>
                        </a:rPr>
                        <a:t>CALVAR</a:t>
                      </a:r>
                      <a:endParaRPr lang="fr-FR" sz="1200">
                        <a:effectLst/>
                        <a:latin typeface="Times New Roman"/>
                        <a:ea typeface="SimSun"/>
                      </a:endParaRPr>
                    </a:p>
                  </a:txBody>
                  <a:tcPr marL="9525" marR="9525" marT="9525" marB="9525" anchor="ctr"/>
                </a:tc>
                <a:tc>
                  <a:txBody>
                    <a:bodyPr/>
                    <a:lstStyle/>
                    <a:p>
                      <a:pPr>
                        <a:spcAft>
                          <a:spcPts val="0"/>
                        </a:spcAft>
                      </a:pPr>
                      <a:r>
                        <a:rPr lang="fr-FR" sz="1200" u="sng" dirty="0">
                          <a:effectLst/>
                          <a:hlinkClick r:id="rId4"/>
                        </a:rPr>
                        <a:t>chantal.calvar@finances.gouv.fr</a:t>
                      </a:r>
                      <a:endParaRPr lang="fr-FR" sz="1200" dirty="0">
                        <a:effectLst/>
                        <a:latin typeface="Times New Roman"/>
                        <a:ea typeface="SimSun"/>
                      </a:endParaRPr>
                    </a:p>
                  </a:txBody>
                  <a:tcPr marL="9525" marR="9525" marT="9525" marB="9525" anchor="ctr"/>
                </a:tc>
              </a:tr>
              <a:tr h="0">
                <a:tc>
                  <a:txBody>
                    <a:bodyPr/>
                    <a:lstStyle/>
                    <a:p>
                      <a:pPr>
                        <a:spcAft>
                          <a:spcPts val="0"/>
                        </a:spcAft>
                      </a:pPr>
                      <a:r>
                        <a:rPr lang="fr-FR" sz="1200">
                          <a:effectLst/>
                        </a:rPr>
                        <a:t>ASP</a:t>
                      </a:r>
                      <a:endParaRPr lang="fr-FR" sz="1200">
                        <a:effectLst/>
                        <a:latin typeface="Times New Roman"/>
                        <a:ea typeface="SimSun"/>
                      </a:endParaRPr>
                    </a:p>
                  </a:txBody>
                  <a:tcPr marL="9525" marR="9525" marT="9525" marB="9525" anchor="ctr"/>
                </a:tc>
                <a:tc>
                  <a:txBody>
                    <a:bodyPr/>
                    <a:lstStyle/>
                    <a:p>
                      <a:pPr>
                        <a:spcAft>
                          <a:spcPts val="0"/>
                        </a:spcAft>
                      </a:pPr>
                      <a:r>
                        <a:rPr lang="fr-FR" sz="1200">
                          <a:effectLst/>
                        </a:rPr>
                        <a:t>Monique</a:t>
                      </a:r>
                      <a:endParaRPr lang="fr-FR" sz="1200">
                        <a:effectLst/>
                        <a:latin typeface="Times New Roman"/>
                        <a:ea typeface="SimSun"/>
                      </a:endParaRPr>
                    </a:p>
                  </a:txBody>
                  <a:tcPr marL="9525" marR="9525" marT="9525" marB="9525" anchor="ctr"/>
                </a:tc>
                <a:tc>
                  <a:txBody>
                    <a:bodyPr/>
                    <a:lstStyle/>
                    <a:p>
                      <a:pPr>
                        <a:spcAft>
                          <a:spcPts val="0"/>
                        </a:spcAft>
                      </a:pPr>
                      <a:r>
                        <a:rPr lang="fr-FR" sz="1200">
                          <a:effectLst/>
                        </a:rPr>
                        <a:t>RODDE-AMORÓS</a:t>
                      </a:r>
                      <a:endParaRPr lang="fr-FR" sz="1200">
                        <a:effectLst/>
                        <a:latin typeface="Times New Roman"/>
                        <a:ea typeface="SimSun"/>
                      </a:endParaRPr>
                    </a:p>
                  </a:txBody>
                  <a:tcPr marL="9525" marR="9525" marT="9525" marB="9525" anchor="ctr"/>
                </a:tc>
                <a:tc>
                  <a:txBody>
                    <a:bodyPr/>
                    <a:lstStyle/>
                    <a:p>
                      <a:pPr>
                        <a:spcAft>
                          <a:spcPts val="0"/>
                        </a:spcAft>
                      </a:pPr>
                      <a:r>
                        <a:rPr lang="fr-FR" sz="1200" u="sng">
                          <a:effectLst/>
                          <a:hlinkClick r:id="rId5"/>
                        </a:rPr>
                        <a:t>monique.rodde-amoros@asp-public.fr</a:t>
                      </a:r>
                      <a:endParaRPr lang="fr-FR" sz="1200">
                        <a:effectLst/>
                        <a:latin typeface="Times New Roman"/>
                        <a:ea typeface="SimSun"/>
                      </a:endParaRPr>
                    </a:p>
                  </a:txBody>
                  <a:tcPr marL="9525" marR="9525" marT="9525" marB="9525" anchor="ctr"/>
                </a:tc>
              </a:tr>
              <a:tr h="0">
                <a:tc>
                  <a:txBody>
                    <a:bodyPr/>
                    <a:lstStyle/>
                    <a:p>
                      <a:pPr>
                        <a:spcAft>
                          <a:spcPts val="0"/>
                        </a:spcAft>
                      </a:pPr>
                      <a:r>
                        <a:rPr lang="fr-FR" sz="1200">
                          <a:effectLst/>
                        </a:rPr>
                        <a:t>Egis</a:t>
                      </a:r>
                      <a:endParaRPr lang="fr-FR" sz="1200">
                        <a:effectLst/>
                        <a:latin typeface="Times New Roman"/>
                        <a:ea typeface="SimSun"/>
                      </a:endParaRPr>
                    </a:p>
                  </a:txBody>
                  <a:tcPr marL="9525" marR="9525" marT="9525" marB="9525" anchor="ctr"/>
                </a:tc>
                <a:tc>
                  <a:txBody>
                    <a:bodyPr/>
                    <a:lstStyle/>
                    <a:p>
                      <a:pPr>
                        <a:spcAft>
                          <a:spcPts val="0"/>
                        </a:spcAft>
                      </a:pPr>
                      <a:r>
                        <a:rPr lang="fr-FR" sz="1200">
                          <a:effectLst/>
                        </a:rPr>
                        <a:t>Agnès</a:t>
                      </a:r>
                      <a:endParaRPr lang="fr-FR" sz="1200">
                        <a:effectLst/>
                        <a:latin typeface="Times New Roman"/>
                        <a:ea typeface="SimSun"/>
                      </a:endParaRPr>
                    </a:p>
                  </a:txBody>
                  <a:tcPr marL="9525" marR="9525" marT="9525" marB="9525" anchor="ctr"/>
                </a:tc>
                <a:tc>
                  <a:txBody>
                    <a:bodyPr/>
                    <a:lstStyle/>
                    <a:p>
                      <a:pPr>
                        <a:spcAft>
                          <a:spcPts val="0"/>
                        </a:spcAft>
                      </a:pPr>
                      <a:r>
                        <a:rPr lang="fr-FR" sz="1200">
                          <a:effectLst/>
                        </a:rPr>
                        <a:t>CAPRON</a:t>
                      </a:r>
                      <a:endParaRPr lang="fr-FR" sz="1200">
                        <a:effectLst/>
                        <a:latin typeface="Times New Roman"/>
                        <a:ea typeface="SimSun"/>
                      </a:endParaRPr>
                    </a:p>
                  </a:txBody>
                  <a:tcPr marL="9525" marR="9525" marT="9525" marB="9525" anchor="ctr"/>
                </a:tc>
                <a:tc>
                  <a:txBody>
                    <a:bodyPr/>
                    <a:lstStyle/>
                    <a:p>
                      <a:pPr>
                        <a:spcAft>
                          <a:spcPts val="0"/>
                        </a:spcAft>
                      </a:pPr>
                      <a:r>
                        <a:rPr lang="fr-FR" sz="1200" u="sng">
                          <a:effectLst/>
                          <a:hlinkClick r:id="rId6"/>
                        </a:rPr>
                        <a:t>agnes.capron@egis.fr</a:t>
                      </a:r>
                      <a:endParaRPr lang="fr-FR" sz="1200">
                        <a:effectLst/>
                        <a:latin typeface="Times New Roman"/>
                        <a:ea typeface="SimSun"/>
                      </a:endParaRPr>
                    </a:p>
                  </a:txBody>
                  <a:tcPr marL="9525" marR="9525" marT="9525" marB="9525" anchor="ctr"/>
                </a:tc>
              </a:tr>
              <a:tr h="0">
                <a:tc>
                  <a:txBody>
                    <a:bodyPr/>
                    <a:lstStyle/>
                    <a:p>
                      <a:pPr>
                        <a:spcAft>
                          <a:spcPts val="0"/>
                        </a:spcAft>
                      </a:pPr>
                      <a:r>
                        <a:rPr lang="fr-FR" sz="1200">
                          <a:effectLst/>
                        </a:rPr>
                        <a:t>CCAS</a:t>
                      </a:r>
                      <a:endParaRPr lang="fr-FR" sz="1200">
                        <a:effectLst/>
                        <a:latin typeface="Times New Roman"/>
                        <a:ea typeface="SimSun"/>
                      </a:endParaRPr>
                    </a:p>
                  </a:txBody>
                  <a:tcPr marL="9525" marR="9525" marT="9525" marB="9525" anchor="ctr"/>
                </a:tc>
                <a:tc>
                  <a:txBody>
                    <a:bodyPr/>
                    <a:lstStyle/>
                    <a:p>
                      <a:pPr>
                        <a:spcAft>
                          <a:spcPts val="0"/>
                        </a:spcAft>
                      </a:pPr>
                      <a:r>
                        <a:rPr lang="fr-FR" sz="1200">
                          <a:effectLst/>
                        </a:rPr>
                        <a:t>Jean-Pierre</a:t>
                      </a:r>
                      <a:endParaRPr lang="fr-FR" sz="1200">
                        <a:effectLst/>
                        <a:latin typeface="Times New Roman"/>
                        <a:ea typeface="SimSun"/>
                      </a:endParaRPr>
                    </a:p>
                  </a:txBody>
                  <a:tcPr marL="9525" marR="9525" marT="9525" marB="9525" anchor="ctr"/>
                </a:tc>
                <a:tc>
                  <a:txBody>
                    <a:bodyPr/>
                    <a:lstStyle/>
                    <a:p>
                      <a:pPr>
                        <a:spcAft>
                          <a:spcPts val="0"/>
                        </a:spcAft>
                      </a:pPr>
                      <a:r>
                        <a:rPr lang="fr-FR" sz="1200">
                          <a:effectLst/>
                        </a:rPr>
                        <a:t>FREY</a:t>
                      </a:r>
                      <a:endParaRPr lang="fr-FR" sz="1200">
                        <a:effectLst/>
                        <a:latin typeface="Times New Roman"/>
                        <a:ea typeface="SimSun"/>
                      </a:endParaRPr>
                    </a:p>
                  </a:txBody>
                  <a:tcPr marL="9525" marR="9525" marT="9525" marB="9525" anchor="ctr"/>
                </a:tc>
                <a:tc>
                  <a:txBody>
                    <a:bodyPr/>
                    <a:lstStyle/>
                    <a:p>
                      <a:pPr>
                        <a:spcAft>
                          <a:spcPts val="0"/>
                        </a:spcAft>
                      </a:pPr>
                      <a:r>
                        <a:rPr lang="fr-FR" sz="1200" u="sng">
                          <a:effectLst/>
                          <a:hlinkClick r:id="rId7"/>
                        </a:rPr>
                        <a:t>jean-pierre.frey@asmeg.org</a:t>
                      </a:r>
                      <a:endParaRPr lang="fr-FR" sz="1200">
                        <a:effectLst/>
                        <a:latin typeface="Times New Roman"/>
                        <a:ea typeface="SimSun"/>
                      </a:endParaRPr>
                    </a:p>
                  </a:txBody>
                  <a:tcPr marL="9525" marR="9525" marT="9525" marB="9525" anchor="ctr"/>
                </a:tc>
              </a:tr>
              <a:tr h="0">
                <a:tc>
                  <a:txBody>
                    <a:bodyPr/>
                    <a:lstStyle/>
                    <a:p>
                      <a:pPr>
                        <a:spcAft>
                          <a:spcPts val="0"/>
                        </a:spcAft>
                      </a:pPr>
                      <a:r>
                        <a:rPr lang="fr-FR" sz="1200">
                          <a:effectLst/>
                        </a:rPr>
                        <a:t>FORMIRIS </a:t>
                      </a:r>
                      <a:endParaRPr lang="fr-FR" sz="1200">
                        <a:effectLst/>
                        <a:latin typeface="Times New Roman"/>
                        <a:ea typeface="SimSun"/>
                      </a:endParaRPr>
                    </a:p>
                  </a:txBody>
                  <a:tcPr marL="9525" marR="9525" marT="9525" marB="9525" anchor="ctr"/>
                </a:tc>
                <a:tc>
                  <a:txBody>
                    <a:bodyPr/>
                    <a:lstStyle/>
                    <a:p>
                      <a:pPr>
                        <a:spcAft>
                          <a:spcPts val="0"/>
                        </a:spcAft>
                      </a:pPr>
                      <a:r>
                        <a:rPr lang="fr-FR" sz="1200">
                          <a:effectLst/>
                        </a:rPr>
                        <a:t>Lucile</a:t>
                      </a:r>
                      <a:endParaRPr lang="fr-FR" sz="1200">
                        <a:effectLst/>
                        <a:latin typeface="Times New Roman"/>
                        <a:ea typeface="SimSun"/>
                      </a:endParaRPr>
                    </a:p>
                  </a:txBody>
                  <a:tcPr marL="9525" marR="9525" marT="9525" marB="9525" anchor="ctr"/>
                </a:tc>
                <a:tc>
                  <a:txBody>
                    <a:bodyPr/>
                    <a:lstStyle/>
                    <a:p>
                      <a:pPr>
                        <a:spcAft>
                          <a:spcPts val="0"/>
                        </a:spcAft>
                      </a:pPr>
                      <a:r>
                        <a:rPr lang="fr-FR" sz="1200" dirty="0">
                          <a:effectLst/>
                        </a:rPr>
                        <a:t>GÉBERT</a:t>
                      </a:r>
                      <a:endParaRPr lang="fr-FR" sz="1200" dirty="0">
                        <a:effectLst/>
                        <a:latin typeface="Times New Roman"/>
                        <a:ea typeface="SimSun"/>
                      </a:endParaRPr>
                    </a:p>
                  </a:txBody>
                  <a:tcPr marL="9525" marR="9525" marT="9525" marB="9525" anchor="ctr"/>
                </a:tc>
                <a:tc>
                  <a:txBody>
                    <a:bodyPr/>
                    <a:lstStyle/>
                    <a:p>
                      <a:pPr>
                        <a:spcAft>
                          <a:spcPts val="0"/>
                        </a:spcAft>
                      </a:pPr>
                      <a:r>
                        <a:rPr lang="fr-FR" sz="1200" u="sng">
                          <a:effectLst/>
                          <a:hlinkClick r:id="rId8"/>
                        </a:rPr>
                        <a:t>lgebert@formiris.org</a:t>
                      </a:r>
                      <a:endParaRPr lang="fr-FR" sz="1200">
                        <a:effectLst/>
                        <a:latin typeface="Times New Roman"/>
                        <a:ea typeface="SimSun"/>
                      </a:endParaRPr>
                    </a:p>
                  </a:txBody>
                  <a:tcPr marL="9525" marR="9525" marT="9525" marB="9525" anchor="ctr"/>
                </a:tc>
              </a:tr>
              <a:tr h="0">
                <a:tc>
                  <a:txBody>
                    <a:bodyPr/>
                    <a:lstStyle/>
                    <a:p>
                      <a:pPr>
                        <a:spcAft>
                          <a:spcPts val="0"/>
                        </a:spcAft>
                      </a:pPr>
                      <a:r>
                        <a:rPr lang="fr-FR" sz="1200">
                          <a:effectLst/>
                        </a:rPr>
                        <a:t>Egis</a:t>
                      </a:r>
                      <a:endParaRPr lang="fr-FR" sz="1200">
                        <a:effectLst/>
                        <a:latin typeface="Times New Roman"/>
                        <a:ea typeface="SimSun"/>
                      </a:endParaRPr>
                    </a:p>
                  </a:txBody>
                  <a:tcPr marL="9525" marR="9525" marT="9525" marB="9525" anchor="ctr"/>
                </a:tc>
                <a:tc>
                  <a:txBody>
                    <a:bodyPr/>
                    <a:lstStyle/>
                    <a:p>
                      <a:pPr>
                        <a:spcAft>
                          <a:spcPts val="0"/>
                        </a:spcAft>
                      </a:pPr>
                      <a:r>
                        <a:rPr lang="fr-FR" sz="1200">
                          <a:effectLst/>
                        </a:rPr>
                        <a:t>Chantal</a:t>
                      </a:r>
                      <a:endParaRPr lang="fr-FR" sz="1200">
                        <a:effectLst/>
                        <a:latin typeface="Times New Roman"/>
                        <a:ea typeface="SimSun"/>
                      </a:endParaRPr>
                    </a:p>
                  </a:txBody>
                  <a:tcPr marL="9525" marR="9525" marT="9525" marB="9525" anchor="ctr"/>
                </a:tc>
                <a:tc>
                  <a:txBody>
                    <a:bodyPr/>
                    <a:lstStyle/>
                    <a:p>
                      <a:pPr>
                        <a:spcAft>
                          <a:spcPts val="0"/>
                        </a:spcAft>
                      </a:pPr>
                      <a:r>
                        <a:rPr lang="fr-FR" sz="1200">
                          <a:effectLst/>
                        </a:rPr>
                        <a:t>PASQUIER</a:t>
                      </a:r>
                      <a:endParaRPr lang="fr-FR" sz="1200">
                        <a:effectLst/>
                        <a:latin typeface="Times New Roman"/>
                        <a:ea typeface="SimSun"/>
                      </a:endParaRPr>
                    </a:p>
                  </a:txBody>
                  <a:tcPr marL="9525" marR="9525" marT="9525" marB="9525" anchor="ctr"/>
                </a:tc>
                <a:tc>
                  <a:txBody>
                    <a:bodyPr/>
                    <a:lstStyle/>
                    <a:p>
                      <a:pPr>
                        <a:spcAft>
                          <a:spcPts val="0"/>
                        </a:spcAft>
                      </a:pPr>
                      <a:r>
                        <a:rPr lang="fr-FR" sz="1200" u="sng">
                          <a:effectLst/>
                          <a:hlinkClick r:id="rId9"/>
                        </a:rPr>
                        <a:t>chantal.pasquier@egis.fr</a:t>
                      </a:r>
                      <a:endParaRPr lang="fr-FR" sz="1200">
                        <a:effectLst/>
                        <a:latin typeface="Times New Roman"/>
                        <a:ea typeface="SimSun"/>
                      </a:endParaRPr>
                    </a:p>
                  </a:txBody>
                  <a:tcPr marL="9525" marR="9525" marT="9525" marB="9525" anchor="ctr"/>
                </a:tc>
              </a:tr>
              <a:tr h="0">
                <a:tc>
                  <a:txBody>
                    <a:bodyPr/>
                    <a:lstStyle/>
                    <a:p>
                      <a:pPr>
                        <a:spcAft>
                          <a:spcPts val="0"/>
                        </a:spcAft>
                      </a:pPr>
                      <a:r>
                        <a:rPr lang="fr-FR" sz="1200">
                          <a:effectLst/>
                        </a:rPr>
                        <a:t>SOCOTEC</a:t>
                      </a:r>
                      <a:endParaRPr lang="fr-FR" sz="1200">
                        <a:effectLst/>
                        <a:latin typeface="Times New Roman"/>
                        <a:ea typeface="SimSun"/>
                      </a:endParaRPr>
                    </a:p>
                  </a:txBody>
                  <a:tcPr marL="9525" marR="9525" marT="9525" marB="9525" anchor="ctr"/>
                </a:tc>
                <a:tc>
                  <a:txBody>
                    <a:bodyPr/>
                    <a:lstStyle/>
                    <a:p>
                      <a:pPr>
                        <a:spcAft>
                          <a:spcPts val="0"/>
                        </a:spcAft>
                      </a:pPr>
                      <a:r>
                        <a:rPr lang="fr-FR" sz="1200">
                          <a:effectLst/>
                        </a:rPr>
                        <a:t>Alain</a:t>
                      </a:r>
                      <a:endParaRPr lang="fr-FR" sz="1200">
                        <a:effectLst/>
                        <a:latin typeface="Times New Roman"/>
                        <a:ea typeface="SimSun"/>
                      </a:endParaRPr>
                    </a:p>
                  </a:txBody>
                  <a:tcPr marL="9525" marR="9525" marT="9525" marB="9525" anchor="ctr"/>
                </a:tc>
                <a:tc>
                  <a:txBody>
                    <a:bodyPr/>
                    <a:lstStyle/>
                    <a:p>
                      <a:pPr>
                        <a:spcAft>
                          <a:spcPts val="0"/>
                        </a:spcAft>
                      </a:pPr>
                      <a:r>
                        <a:rPr lang="fr-FR" sz="1200">
                          <a:effectLst/>
                        </a:rPr>
                        <a:t>MERVEILLE</a:t>
                      </a:r>
                      <a:endParaRPr lang="fr-FR" sz="1200">
                        <a:effectLst/>
                        <a:latin typeface="Times New Roman"/>
                        <a:ea typeface="SimSun"/>
                      </a:endParaRPr>
                    </a:p>
                  </a:txBody>
                  <a:tcPr marL="9525" marR="9525" marT="9525" marB="9525" anchor="ctr"/>
                </a:tc>
                <a:tc>
                  <a:txBody>
                    <a:bodyPr/>
                    <a:lstStyle/>
                    <a:p>
                      <a:pPr>
                        <a:spcAft>
                          <a:spcPts val="0"/>
                        </a:spcAft>
                      </a:pPr>
                      <a:r>
                        <a:rPr lang="fr-FR" sz="1200" u="sng">
                          <a:effectLst/>
                          <a:hlinkClick r:id="rId10"/>
                        </a:rPr>
                        <a:t>alain.merveille@socotec.fr</a:t>
                      </a:r>
                      <a:endParaRPr lang="fr-FR" sz="1200">
                        <a:effectLst/>
                        <a:latin typeface="Times New Roman"/>
                        <a:ea typeface="SimSun"/>
                      </a:endParaRPr>
                    </a:p>
                  </a:txBody>
                  <a:tcPr marL="9525" marR="9525" marT="9525" marB="9525" anchor="ctr"/>
                </a:tc>
              </a:tr>
              <a:tr h="0">
                <a:tc>
                  <a:txBody>
                    <a:bodyPr/>
                    <a:lstStyle/>
                    <a:p>
                      <a:pPr>
                        <a:spcAft>
                          <a:spcPts val="0"/>
                        </a:spcAft>
                      </a:pPr>
                      <a:r>
                        <a:rPr lang="fr-FR" sz="1200">
                          <a:effectLst/>
                        </a:rPr>
                        <a:t>La Poste</a:t>
                      </a:r>
                      <a:endParaRPr lang="fr-FR" sz="1200">
                        <a:effectLst/>
                        <a:latin typeface="Times New Roman"/>
                        <a:ea typeface="SimSun"/>
                      </a:endParaRPr>
                    </a:p>
                  </a:txBody>
                  <a:tcPr marL="9525" marR="9525" marT="9525" marB="9525" anchor="ctr"/>
                </a:tc>
                <a:tc>
                  <a:txBody>
                    <a:bodyPr/>
                    <a:lstStyle/>
                    <a:p>
                      <a:pPr>
                        <a:spcAft>
                          <a:spcPts val="0"/>
                        </a:spcAft>
                      </a:pPr>
                      <a:r>
                        <a:rPr lang="fr-FR" sz="1200">
                          <a:effectLst/>
                        </a:rPr>
                        <a:t>Sophie</a:t>
                      </a:r>
                      <a:endParaRPr lang="fr-FR" sz="1200">
                        <a:effectLst/>
                        <a:latin typeface="Times New Roman"/>
                        <a:ea typeface="SimSun"/>
                      </a:endParaRPr>
                    </a:p>
                  </a:txBody>
                  <a:tcPr marL="9525" marR="9525" marT="9525" marB="9525" anchor="ctr"/>
                </a:tc>
                <a:tc>
                  <a:txBody>
                    <a:bodyPr/>
                    <a:lstStyle/>
                    <a:p>
                      <a:pPr>
                        <a:spcAft>
                          <a:spcPts val="0"/>
                        </a:spcAft>
                      </a:pPr>
                      <a:r>
                        <a:rPr lang="fr-FR" sz="1200">
                          <a:effectLst/>
                        </a:rPr>
                        <a:t>BRUNETON</a:t>
                      </a:r>
                      <a:endParaRPr lang="fr-FR" sz="1200">
                        <a:effectLst/>
                        <a:latin typeface="Times New Roman"/>
                        <a:ea typeface="SimSun"/>
                      </a:endParaRPr>
                    </a:p>
                  </a:txBody>
                  <a:tcPr marL="9525" marR="9525" marT="9525" marB="9525" anchor="ctr"/>
                </a:tc>
                <a:tc>
                  <a:txBody>
                    <a:bodyPr/>
                    <a:lstStyle/>
                    <a:p>
                      <a:pPr>
                        <a:spcAft>
                          <a:spcPts val="0"/>
                        </a:spcAft>
                      </a:pPr>
                      <a:r>
                        <a:rPr lang="fr-FR" sz="1200" u="sng">
                          <a:effectLst/>
                          <a:hlinkClick r:id="rId11"/>
                        </a:rPr>
                        <a:t>sophie.bruneton@laposte.fr</a:t>
                      </a:r>
                      <a:endParaRPr lang="fr-FR" sz="1200">
                        <a:effectLst/>
                        <a:latin typeface="Times New Roman"/>
                        <a:ea typeface="SimSun"/>
                      </a:endParaRPr>
                    </a:p>
                  </a:txBody>
                  <a:tcPr marL="9525" marR="9525" marT="9525" marB="9525" anchor="ctr"/>
                </a:tc>
              </a:tr>
              <a:tr h="0">
                <a:tc>
                  <a:txBody>
                    <a:bodyPr/>
                    <a:lstStyle/>
                    <a:p>
                      <a:pPr>
                        <a:spcAft>
                          <a:spcPts val="0"/>
                        </a:spcAft>
                      </a:pPr>
                      <a:r>
                        <a:rPr lang="fr-FR" sz="1200">
                          <a:effectLst/>
                        </a:rPr>
                        <a:t>CNAF Paris</a:t>
                      </a:r>
                      <a:endParaRPr lang="fr-FR" sz="1200">
                        <a:effectLst/>
                        <a:latin typeface="Times New Roman"/>
                        <a:ea typeface="SimSun"/>
                      </a:endParaRPr>
                    </a:p>
                  </a:txBody>
                  <a:tcPr marL="9525" marR="9525" marT="9525" marB="9525" anchor="ctr"/>
                </a:tc>
                <a:tc>
                  <a:txBody>
                    <a:bodyPr/>
                    <a:lstStyle/>
                    <a:p>
                      <a:pPr>
                        <a:spcAft>
                          <a:spcPts val="0"/>
                        </a:spcAft>
                      </a:pPr>
                      <a:r>
                        <a:rPr lang="fr-FR" sz="1200">
                          <a:effectLst/>
                        </a:rPr>
                        <a:t>Marie-Noëlle</a:t>
                      </a:r>
                      <a:endParaRPr lang="fr-FR" sz="1200">
                        <a:effectLst/>
                        <a:latin typeface="Times New Roman"/>
                        <a:ea typeface="SimSun"/>
                      </a:endParaRPr>
                    </a:p>
                  </a:txBody>
                  <a:tcPr marL="9525" marR="9525" marT="9525" marB="9525" anchor="ctr"/>
                </a:tc>
                <a:tc>
                  <a:txBody>
                    <a:bodyPr/>
                    <a:lstStyle/>
                    <a:p>
                      <a:pPr>
                        <a:spcAft>
                          <a:spcPts val="0"/>
                        </a:spcAft>
                      </a:pPr>
                      <a:r>
                        <a:rPr lang="fr-FR" sz="1200">
                          <a:effectLst/>
                        </a:rPr>
                        <a:t>SEHABIAGUE</a:t>
                      </a:r>
                      <a:endParaRPr lang="fr-FR" sz="1200">
                        <a:effectLst/>
                        <a:latin typeface="Times New Roman"/>
                        <a:ea typeface="SimSun"/>
                      </a:endParaRPr>
                    </a:p>
                  </a:txBody>
                  <a:tcPr marL="9525" marR="9525" marT="9525" marB="9525" anchor="ctr"/>
                </a:tc>
                <a:tc>
                  <a:txBody>
                    <a:bodyPr/>
                    <a:lstStyle/>
                    <a:p>
                      <a:pPr>
                        <a:spcAft>
                          <a:spcPts val="0"/>
                        </a:spcAft>
                      </a:pPr>
                      <a:r>
                        <a:rPr lang="fr-FR" sz="1200" u="sng">
                          <a:effectLst/>
                          <a:hlinkClick r:id="rId12"/>
                        </a:rPr>
                        <a:t>marie-noelle.sehabiague@cnaf.fr</a:t>
                      </a:r>
                      <a:endParaRPr lang="fr-FR" sz="1200">
                        <a:effectLst/>
                        <a:latin typeface="Times New Roman"/>
                        <a:ea typeface="SimSun"/>
                      </a:endParaRPr>
                    </a:p>
                  </a:txBody>
                  <a:tcPr marL="9525" marR="9525" marT="9525" marB="9525" anchor="ctr"/>
                </a:tc>
              </a:tr>
              <a:tr h="0">
                <a:tc>
                  <a:txBody>
                    <a:bodyPr/>
                    <a:lstStyle/>
                    <a:p>
                      <a:pPr>
                        <a:spcAft>
                          <a:spcPts val="0"/>
                        </a:spcAft>
                      </a:pPr>
                      <a:r>
                        <a:rPr lang="fr-FR" sz="1200">
                          <a:effectLst/>
                        </a:rPr>
                        <a:t>Thales Systèmes Aéroportés</a:t>
                      </a:r>
                      <a:endParaRPr lang="fr-FR" sz="1200">
                        <a:effectLst/>
                        <a:latin typeface="Times New Roman"/>
                        <a:ea typeface="SimSun"/>
                      </a:endParaRPr>
                    </a:p>
                  </a:txBody>
                  <a:tcPr marL="9525" marR="9525" marT="9525" marB="9525" anchor="ctr"/>
                </a:tc>
                <a:tc>
                  <a:txBody>
                    <a:bodyPr/>
                    <a:lstStyle/>
                    <a:p>
                      <a:pPr>
                        <a:spcAft>
                          <a:spcPts val="0"/>
                        </a:spcAft>
                      </a:pPr>
                      <a:r>
                        <a:rPr lang="fr-FR" sz="1200">
                          <a:effectLst/>
                        </a:rPr>
                        <a:t>Florent </a:t>
                      </a:r>
                      <a:endParaRPr lang="fr-FR" sz="1200">
                        <a:effectLst/>
                        <a:latin typeface="Times New Roman"/>
                        <a:ea typeface="SimSun"/>
                      </a:endParaRPr>
                    </a:p>
                  </a:txBody>
                  <a:tcPr marL="9525" marR="9525" marT="9525" marB="9525" anchor="ctr"/>
                </a:tc>
                <a:tc>
                  <a:txBody>
                    <a:bodyPr/>
                    <a:lstStyle/>
                    <a:p>
                      <a:pPr>
                        <a:spcAft>
                          <a:spcPts val="0"/>
                        </a:spcAft>
                      </a:pPr>
                      <a:r>
                        <a:rPr lang="fr-FR" sz="1200">
                          <a:effectLst/>
                        </a:rPr>
                        <a:t>VINCENT</a:t>
                      </a:r>
                      <a:endParaRPr lang="fr-FR" sz="1200">
                        <a:effectLst/>
                        <a:latin typeface="Times New Roman"/>
                        <a:ea typeface="SimSun"/>
                      </a:endParaRPr>
                    </a:p>
                  </a:txBody>
                  <a:tcPr marL="9525" marR="9525" marT="9525" marB="9525" anchor="ctr"/>
                </a:tc>
                <a:tc>
                  <a:txBody>
                    <a:bodyPr/>
                    <a:lstStyle/>
                    <a:p>
                      <a:pPr>
                        <a:spcAft>
                          <a:spcPts val="0"/>
                        </a:spcAft>
                      </a:pPr>
                      <a:r>
                        <a:rPr lang="fr-FR" sz="1200" u="sng">
                          <a:effectLst/>
                          <a:hlinkClick r:id="rId13"/>
                        </a:rPr>
                        <a:t>florent.vincent@fr.thalesgroup.com</a:t>
                      </a:r>
                      <a:endParaRPr lang="fr-FR" sz="1200">
                        <a:effectLst/>
                        <a:latin typeface="Times New Roman"/>
                        <a:ea typeface="SimSun"/>
                      </a:endParaRPr>
                    </a:p>
                  </a:txBody>
                  <a:tcPr marL="9525" marR="9525" marT="9525" marB="9525" anchor="ctr"/>
                </a:tc>
              </a:tr>
              <a:tr h="0">
                <a:tc>
                  <a:txBody>
                    <a:bodyPr/>
                    <a:lstStyle/>
                    <a:p>
                      <a:pPr>
                        <a:spcAft>
                          <a:spcPts val="0"/>
                        </a:spcAft>
                      </a:pPr>
                      <a:r>
                        <a:rPr lang="fr-FR" sz="1200">
                          <a:effectLst/>
                        </a:rPr>
                        <a:t>RTE</a:t>
                      </a:r>
                      <a:endParaRPr lang="fr-FR" sz="1200">
                        <a:effectLst/>
                        <a:latin typeface="Times New Roman"/>
                        <a:ea typeface="SimSun"/>
                      </a:endParaRPr>
                    </a:p>
                  </a:txBody>
                  <a:tcPr marL="9525" marR="9525" marT="9525" marB="9525" anchor="ctr"/>
                </a:tc>
                <a:tc>
                  <a:txBody>
                    <a:bodyPr/>
                    <a:lstStyle/>
                    <a:p>
                      <a:pPr>
                        <a:spcAft>
                          <a:spcPts val="0"/>
                        </a:spcAft>
                      </a:pPr>
                      <a:r>
                        <a:rPr lang="fr-FR" sz="1200">
                          <a:effectLst/>
                        </a:rPr>
                        <a:t>Bernard</a:t>
                      </a:r>
                      <a:endParaRPr lang="fr-FR" sz="1200">
                        <a:effectLst/>
                        <a:latin typeface="Times New Roman"/>
                        <a:ea typeface="SimSun"/>
                      </a:endParaRPr>
                    </a:p>
                  </a:txBody>
                  <a:tcPr marL="9525" marR="9525" marT="9525" marB="9525" anchor="ctr"/>
                </a:tc>
                <a:tc>
                  <a:txBody>
                    <a:bodyPr/>
                    <a:lstStyle/>
                    <a:p>
                      <a:pPr>
                        <a:spcAft>
                          <a:spcPts val="0"/>
                        </a:spcAft>
                      </a:pPr>
                      <a:r>
                        <a:rPr lang="fr-FR" sz="1200">
                          <a:effectLst/>
                        </a:rPr>
                        <a:t>Ouillon</a:t>
                      </a:r>
                      <a:endParaRPr lang="fr-FR" sz="1200">
                        <a:effectLst/>
                        <a:latin typeface="Times New Roman"/>
                        <a:ea typeface="SimSun"/>
                      </a:endParaRPr>
                    </a:p>
                  </a:txBody>
                  <a:tcPr marL="9525" marR="9525" marT="9525" marB="9525" anchor="ctr"/>
                </a:tc>
                <a:tc>
                  <a:txBody>
                    <a:bodyPr/>
                    <a:lstStyle/>
                    <a:p>
                      <a:pPr>
                        <a:spcAft>
                          <a:spcPts val="0"/>
                        </a:spcAft>
                      </a:pPr>
                      <a:r>
                        <a:rPr lang="fr-FR" sz="1200" dirty="0">
                          <a:effectLst/>
                        </a:rPr>
                        <a:t> </a:t>
                      </a:r>
                      <a:r>
                        <a:rPr lang="fr-FR" sz="1200" dirty="0" smtClean="0">
                          <a:effectLst/>
                        </a:rPr>
                        <a:t>bernard.ouillon@rte-france.com</a:t>
                      </a:r>
                      <a:endParaRPr lang="fr-FR" sz="1200" dirty="0">
                        <a:effectLst/>
                        <a:latin typeface="Times New Roman"/>
                        <a:ea typeface="SimSun"/>
                      </a:endParaRPr>
                    </a:p>
                  </a:txBody>
                  <a:tcPr marL="9525" marR="9525" marT="9525" marB="9525" anchor="ctr"/>
                </a:tc>
              </a:tr>
              <a:tr h="0">
                <a:tc>
                  <a:txBody>
                    <a:bodyPr/>
                    <a:lstStyle/>
                    <a:p>
                      <a:pPr>
                        <a:spcAft>
                          <a:spcPts val="0"/>
                        </a:spcAft>
                      </a:pPr>
                      <a:r>
                        <a:rPr lang="fr-FR" sz="1200">
                          <a:effectLst/>
                        </a:rPr>
                        <a:t>L’Oréal RI</a:t>
                      </a:r>
                      <a:endParaRPr lang="fr-FR" sz="1200">
                        <a:effectLst/>
                        <a:latin typeface="Times New Roman"/>
                        <a:ea typeface="SimSun"/>
                      </a:endParaRPr>
                    </a:p>
                  </a:txBody>
                  <a:tcPr marL="9525" marR="9525" marT="9525" marB="9525" anchor="ctr"/>
                </a:tc>
                <a:tc>
                  <a:txBody>
                    <a:bodyPr/>
                    <a:lstStyle/>
                    <a:p>
                      <a:pPr>
                        <a:spcAft>
                          <a:spcPts val="0"/>
                        </a:spcAft>
                      </a:pPr>
                      <a:r>
                        <a:rPr lang="fr-FR" sz="1200">
                          <a:effectLst/>
                        </a:rPr>
                        <a:t>Eunsu</a:t>
                      </a:r>
                      <a:endParaRPr lang="fr-FR" sz="1200">
                        <a:effectLst/>
                        <a:latin typeface="Times New Roman"/>
                        <a:ea typeface="SimSun"/>
                      </a:endParaRPr>
                    </a:p>
                  </a:txBody>
                  <a:tcPr marL="9525" marR="9525" marT="9525" marB="9525" anchor="ctr"/>
                </a:tc>
                <a:tc>
                  <a:txBody>
                    <a:bodyPr/>
                    <a:lstStyle/>
                    <a:p>
                      <a:pPr>
                        <a:spcAft>
                          <a:spcPts val="0"/>
                        </a:spcAft>
                      </a:pPr>
                      <a:r>
                        <a:rPr lang="fr-FR" sz="1200">
                          <a:effectLst/>
                        </a:rPr>
                        <a:t>AHN</a:t>
                      </a:r>
                      <a:endParaRPr lang="fr-FR" sz="1200">
                        <a:effectLst/>
                        <a:latin typeface="Times New Roman"/>
                        <a:ea typeface="SimSun"/>
                      </a:endParaRPr>
                    </a:p>
                  </a:txBody>
                  <a:tcPr marL="9525" marR="9525" marT="9525" marB="9525" anchor="ctr"/>
                </a:tc>
                <a:tc>
                  <a:txBody>
                    <a:bodyPr/>
                    <a:lstStyle/>
                    <a:p>
                      <a:pPr>
                        <a:spcAft>
                          <a:spcPts val="0"/>
                        </a:spcAft>
                      </a:pPr>
                      <a:r>
                        <a:rPr lang="fr-FR" sz="1200" dirty="0">
                          <a:effectLst/>
                        </a:rPr>
                        <a:t> </a:t>
                      </a:r>
                      <a:r>
                        <a:rPr lang="fr-FR" sz="1200" dirty="0" smtClean="0">
                          <a:effectLst/>
                        </a:rPr>
                        <a:t>eunsu.ahn@loreal.com</a:t>
                      </a:r>
                    </a:p>
                  </a:txBody>
                  <a:tcPr marL="9525" marR="9525" marT="9525" marB="9525" anchor="ctr"/>
                </a:tc>
              </a:tr>
            </a:tbl>
          </a:graphicData>
        </a:graphic>
      </p:graphicFrame>
      <p:sp>
        <p:nvSpPr>
          <p:cNvPr id="8" name="Rectangle 1"/>
          <p:cNvSpPr>
            <a:spLocks noChangeArrowheads="1"/>
          </p:cNvSpPr>
          <p:nvPr/>
        </p:nvSpPr>
        <p:spPr bwMode="auto">
          <a:xfrm>
            <a:off x="1190625" y="23669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endParaRPr kumimoji="0" lang="fr-FR" altLang="fr-FR" sz="12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r>
            <a:br>
              <a:rPr kumimoji="0" lang="fr-FR" altLang="fr-FR" sz="1000" b="0" i="0" u="none" strike="noStrike" cap="none" normalizeH="0" baseline="0" smtClean="0">
                <a:ln>
                  <a:noFill/>
                </a:ln>
                <a:solidFill>
                  <a:schemeClr val="tx1"/>
                </a:solidFill>
                <a:effectLst/>
                <a:latin typeface="Courier New" pitchFamily="49" charset="0"/>
                <a:ea typeface="SimSun" pitchFamily="2" charset="-122"/>
                <a:cs typeface="Courier New" pitchFamily="49" charset="0"/>
              </a:rPr>
            </a:br>
            <a:r>
              <a:rPr kumimoji="0" lang="fr-FR" altLang="fr-FR" sz="1000" b="0"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endParaRPr kumimoji="0" lang="fr-FR" altLang="fr-FR" sz="12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Espace réservé du pied de page 4"/>
          <p:cNvSpPr>
            <a:spLocks noGrp="1"/>
          </p:cNvSpPr>
          <p:nvPr>
            <p:ph type="ftr" sz="quarter" idx="11"/>
          </p:nvPr>
        </p:nvSpPr>
        <p:spPr>
          <a:xfrm>
            <a:off x="1104729" y="6296830"/>
            <a:ext cx="7067128" cy="484163"/>
          </a:xfrm>
        </p:spPr>
        <p:txBody>
          <a:bodyPr/>
          <a:lstStyle/>
          <a:p>
            <a:pPr algn="ctr"/>
            <a:r>
              <a:rPr lang="fr-FR" sz="1100" dirty="0">
                <a:solidFill>
                  <a:prstClr val="black"/>
                </a:solidFill>
              </a:rPr>
              <a:t>CR2PA - </a:t>
            </a:r>
            <a:r>
              <a:rPr lang="fr-FR" sz="1100" dirty="0" smtClean="0">
                <a:solidFill>
                  <a:prstClr val="black"/>
                </a:solidFill>
              </a:rPr>
              <a:t>Atelier </a:t>
            </a:r>
            <a:r>
              <a:rPr lang="fr-FR" sz="1100" dirty="0" smtClean="0">
                <a:solidFill>
                  <a:srgbClr val="FF0000"/>
                </a:solidFill>
              </a:rPr>
              <a:t>N°17-18 avril 2017_Loreal</a:t>
            </a:r>
            <a:r>
              <a:rPr lang="fr-FR" sz="1100" dirty="0" smtClean="0">
                <a:solidFill>
                  <a:prstClr val="black"/>
                </a:solidFill>
              </a:rPr>
              <a:t>  Aurélien Conraux – Eunsu </a:t>
            </a:r>
            <a:r>
              <a:rPr lang="fr-FR" sz="1100" dirty="0" err="1" smtClean="0">
                <a:solidFill>
                  <a:prstClr val="black"/>
                </a:solidFill>
              </a:rPr>
              <a:t>Ahn</a:t>
            </a:r>
            <a:endParaRPr lang="fr-FR" sz="1100" dirty="0" smtClean="0">
              <a:solidFill>
                <a:prstClr val="black"/>
              </a:solidFill>
            </a:endParaRPr>
          </a:p>
        </p:txBody>
      </p:sp>
      <p:pic>
        <p:nvPicPr>
          <p:cNvPr id="11" name="table"/>
          <p:cNvPicPr>
            <a:picLocks noChangeAspect="1"/>
          </p:cNvPicPr>
          <p:nvPr/>
        </p:nvPicPr>
        <p:blipFill>
          <a:blip r:embed="rId14"/>
          <a:stretch>
            <a:fillRect/>
          </a:stretch>
        </p:blipFill>
        <p:spPr>
          <a:xfrm>
            <a:off x="1043608" y="756667"/>
            <a:ext cx="6768752" cy="2312293"/>
          </a:xfrm>
          <a:prstGeom prst="rect">
            <a:avLst/>
          </a:prstGeom>
        </p:spPr>
      </p:pic>
    </p:spTree>
    <p:extLst>
      <p:ext uri="{BB962C8B-B14F-4D97-AF65-F5344CB8AC3E}">
        <p14:creationId xmlns:p14="http://schemas.microsoft.com/office/powerpoint/2010/main" val="868447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idx="1"/>
          </p:nvPr>
        </p:nvSpPr>
        <p:spPr>
          <a:xfrm>
            <a:off x="2051720" y="2492894"/>
            <a:ext cx="4608000" cy="1296145"/>
          </a:xfrm>
        </p:spPr>
        <p:txBody>
          <a:bodyPr anchor="ctr">
            <a:noAutofit/>
          </a:bodyPr>
          <a:lstStyle/>
          <a:p>
            <a:pPr algn="ctr">
              <a:buNone/>
            </a:pPr>
            <a:r>
              <a:rPr lang="fr-FR" dirty="0"/>
              <a:t>Présentation </a:t>
            </a:r>
          </a:p>
          <a:p>
            <a:pPr algn="ctr">
              <a:buNone/>
            </a:pPr>
            <a:r>
              <a:rPr lang="fr-FR" dirty="0" smtClean="0"/>
              <a:t>De</a:t>
            </a:r>
          </a:p>
          <a:p>
            <a:pPr algn="ctr">
              <a:buNone/>
            </a:pPr>
            <a:endParaRPr lang="fr-FR" dirty="0" smtClean="0"/>
          </a:p>
        </p:txBody>
      </p:sp>
      <p:sp>
        <p:nvSpPr>
          <p:cNvPr id="6" name="Espace réservé du numéro de diapositive 5"/>
          <p:cNvSpPr>
            <a:spLocks noGrp="1"/>
          </p:cNvSpPr>
          <p:nvPr>
            <p:ph type="sldNum" sz="quarter" idx="12"/>
          </p:nvPr>
        </p:nvSpPr>
        <p:spPr>
          <a:xfrm>
            <a:off x="6553200" y="6356350"/>
            <a:ext cx="2133600" cy="365125"/>
          </a:xfrm>
        </p:spPr>
        <p:txBody>
          <a:bodyPr/>
          <a:lstStyle/>
          <a:p>
            <a:fld id="{8052084E-5DB1-4820-A270-72CC0B3C4AB6}" type="slidenum">
              <a:rPr lang="fr-FR" smtClean="0"/>
              <a:pPr/>
              <a:t>5</a:t>
            </a:fld>
            <a:endParaRPr lang="fr-FR"/>
          </a:p>
        </p:txBody>
      </p:sp>
      <p:pic>
        <p:nvPicPr>
          <p:cNvPr id="9" name="Picture 2"/>
          <p:cNvPicPr>
            <a:picLocks noChangeAspect="1" noChangeArrowheads="1"/>
          </p:cNvPicPr>
          <p:nvPr/>
        </p:nvPicPr>
        <p:blipFill>
          <a:blip r:embed="rId2" cstate="print"/>
          <a:srcRect/>
          <a:stretch>
            <a:fillRect/>
          </a:stretch>
        </p:blipFill>
        <p:spPr bwMode="auto">
          <a:xfrm>
            <a:off x="3247597" y="3645024"/>
            <a:ext cx="2216246" cy="576064"/>
          </a:xfrm>
          <a:prstGeom prst="rect">
            <a:avLst/>
          </a:prstGeom>
          <a:noFill/>
          <a:ln w="9525">
            <a:noFill/>
            <a:miter lim="800000"/>
            <a:headEnd/>
            <a:tailEnd/>
          </a:ln>
        </p:spPr>
      </p:pic>
      <p:sp>
        <p:nvSpPr>
          <p:cNvPr id="7" name="Espace réservé du pied de page 4"/>
          <p:cNvSpPr>
            <a:spLocks noGrp="1"/>
          </p:cNvSpPr>
          <p:nvPr>
            <p:ph type="ftr" sz="quarter" idx="11"/>
          </p:nvPr>
        </p:nvSpPr>
        <p:spPr>
          <a:xfrm>
            <a:off x="1104729" y="6296830"/>
            <a:ext cx="7067128" cy="484163"/>
          </a:xfrm>
        </p:spPr>
        <p:txBody>
          <a:bodyPr/>
          <a:lstStyle/>
          <a:p>
            <a:pPr algn="ctr"/>
            <a:r>
              <a:rPr lang="fr-FR" sz="1100" dirty="0">
                <a:solidFill>
                  <a:prstClr val="black"/>
                </a:solidFill>
              </a:rPr>
              <a:t>CR2PA - </a:t>
            </a:r>
            <a:r>
              <a:rPr lang="fr-FR" sz="1100" dirty="0" smtClean="0">
                <a:solidFill>
                  <a:prstClr val="black"/>
                </a:solidFill>
              </a:rPr>
              <a:t>Atelier </a:t>
            </a:r>
            <a:r>
              <a:rPr lang="fr-FR" sz="1100" dirty="0" smtClean="0">
                <a:solidFill>
                  <a:srgbClr val="FF0000"/>
                </a:solidFill>
              </a:rPr>
              <a:t>N°17-18 avril 2017_Loreal</a:t>
            </a:r>
            <a:r>
              <a:rPr lang="fr-FR" sz="1100" dirty="0" smtClean="0">
                <a:solidFill>
                  <a:prstClr val="black"/>
                </a:solidFill>
              </a:rPr>
              <a:t>  Aurélien Conraux – Eunsu </a:t>
            </a:r>
            <a:r>
              <a:rPr lang="fr-FR" sz="1100" dirty="0" err="1" smtClean="0">
                <a:solidFill>
                  <a:prstClr val="black"/>
                </a:solidFill>
              </a:rPr>
              <a:t>Ahn</a:t>
            </a:r>
            <a:endParaRPr lang="fr-FR" sz="1100" dirty="0" smtClean="0">
              <a:solidFill>
                <a:prstClr val="black"/>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a:xfrm>
            <a:off x="6553200" y="6356350"/>
            <a:ext cx="2133600" cy="365125"/>
          </a:xfrm>
        </p:spPr>
        <p:txBody>
          <a:bodyPr/>
          <a:lstStyle/>
          <a:p>
            <a:fld id="{8052084E-5DB1-4820-A270-72CC0B3C4AB6}" type="slidenum">
              <a:rPr lang="fr-FR" smtClean="0"/>
              <a:pPr/>
              <a:t>6</a:t>
            </a:fld>
            <a:endParaRPr lang="fr-FR"/>
          </a:p>
        </p:txBody>
      </p:sp>
      <p:pic>
        <p:nvPicPr>
          <p:cNvPr id="9" name="Picture 2"/>
          <p:cNvPicPr>
            <a:picLocks noChangeAspect="1" noChangeArrowheads="1"/>
          </p:cNvPicPr>
          <p:nvPr/>
        </p:nvPicPr>
        <p:blipFill>
          <a:blip r:embed="rId2" cstate="print"/>
          <a:srcRect/>
          <a:stretch>
            <a:fillRect/>
          </a:stretch>
        </p:blipFill>
        <p:spPr bwMode="auto">
          <a:xfrm>
            <a:off x="6300192" y="288032"/>
            <a:ext cx="2216246" cy="576064"/>
          </a:xfrm>
          <a:prstGeom prst="rect">
            <a:avLst/>
          </a:prstGeom>
          <a:noFill/>
          <a:ln w="9525">
            <a:noFill/>
            <a:miter lim="800000"/>
            <a:headEnd/>
            <a:tailEnd/>
          </a:ln>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19" y="1052736"/>
            <a:ext cx="8789683"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Espace réservé du pied de page 4"/>
          <p:cNvSpPr>
            <a:spLocks noGrp="1"/>
          </p:cNvSpPr>
          <p:nvPr>
            <p:ph type="ftr" sz="quarter" idx="11"/>
          </p:nvPr>
        </p:nvSpPr>
        <p:spPr>
          <a:xfrm>
            <a:off x="1104729" y="6296830"/>
            <a:ext cx="7067128" cy="484163"/>
          </a:xfrm>
        </p:spPr>
        <p:txBody>
          <a:bodyPr/>
          <a:lstStyle/>
          <a:p>
            <a:pPr algn="ctr"/>
            <a:r>
              <a:rPr lang="fr-FR" sz="1100" dirty="0">
                <a:solidFill>
                  <a:prstClr val="black"/>
                </a:solidFill>
              </a:rPr>
              <a:t>CR2PA - </a:t>
            </a:r>
            <a:r>
              <a:rPr lang="fr-FR" sz="1100" dirty="0" smtClean="0">
                <a:solidFill>
                  <a:prstClr val="black"/>
                </a:solidFill>
              </a:rPr>
              <a:t>Atelier </a:t>
            </a:r>
            <a:r>
              <a:rPr lang="fr-FR" sz="1100" dirty="0" smtClean="0">
                <a:solidFill>
                  <a:srgbClr val="FF0000"/>
                </a:solidFill>
              </a:rPr>
              <a:t>N°17-18 avril 2017_Loreal</a:t>
            </a:r>
            <a:r>
              <a:rPr lang="fr-FR" sz="1100" dirty="0" smtClean="0">
                <a:solidFill>
                  <a:prstClr val="black"/>
                </a:solidFill>
              </a:rPr>
              <a:t>  Aurélien Conraux – Eunsu </a:t>
            </a:r>
            <a:r>
              <a:rPr lang="fr-FR" sz="1100" dirty="0" err="1" smtClean="0">
                <a:solidFill>
                  <a:prstClr val="black"/>
                </a:solidFill>
              </a:rPr>
              <a:t>Ahn</a:t>
            </a:r>
            <a:endParaRPr lang="fr-FR" sz="1100" dirty="0" smtClean="0">
              <a:solidFill>
                <a:prstClr val="black"/>
              </a:solidFill>
            </a:endParaRPr>
          </a:p>
        </p:txBody>
      </p:sp>
    </p:spTree>
    <p:extLst>
      <p:ext uri="{BB962C8B-B14F-4D97-AF65-F5344CB8AC3E}">
        <p14:creationId xmlns:p14="http://schemas.microsoft.com/office/powerpoint/2010/main" val="34240242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a:xfrm>
            <a:off x="6553200" y="6356350"/>
            <a:ext cx="2133600" cy="365125"/>
          </a:xfrm>
        </p:spPr>
        <p:txBody>
          <a:bodyPr/>
          <a:lstStyle/>
          <a:p>
            <a:fld id="{8052084E-5DB1-4820-A270-72CC0B3C4AB6}" type="slidenum">
              <a:rPr lang="fr-FR" smtClean="0"/>
              <a:pPr/>
              <a:t>7</a:t>
            </a:fld>
            <a:endParaRPr lang="fr-FR"/>
          </a:p>
        </p:txBody>
      </p:sp>
      <p:pic>
        <p:nvPicPr>
          <p:cNvPr id="9" name="Picture 2"/>
          <p:cNvPicPr>
            <a:picLocks noChangeAspect="1" noChangeArrowheads="1"/>
          </p:cNvPicPr>
          <p:nvPr/>
        </p:nvPicPr>
        <p:blipFill>
          <a:blip r:embed="rId2" cstate="print"/>
          <a:srcRect/>
          <a:stretch>
            <a:fillRect/>
          </a:stretch>
        </p:blipFill>
        <p:spPr bwMode="auto">
          <a:xfrm>
            <a:off x="1174795" y="476672"/>
            <a:ext cx="2216246" cy="576064"/>
          </a:xfrm>
          <a:prstGeom prst="rect">
            <a:avLst/>
          </a:prstGeom>
          <a:noFill/>
          <a:ln w="9525">
            <a:noFill/>
            <a:miter lim="800000"/>
            <a:headEnd/>
            <a:tailEnd/>
          </a:ln>
        </p:spPr>
      </p:pic>
      <p:sp>
        <p:nvSpPr>
          <p:cNvPr id="5" name="ZoneTexte 4"/>
          <p:cNvSpPr txBox="1"/>
          <p:nvPr/>
        </p:nvSpPr>
        <p:spPr>
          <a:xfrm>
            <a:off x="3617821" y="293027"/>
            <a:ext cx="3744415" cy="923330"/>
          </a:xfrm>
          <a:prstGeom prst="rect">
            <a:avLst/>
          </a:prstGeom>
          <a:noFill/>
        </p:spPr>
        <p:txBody>
          <a:bodyPr wrap="square" rtlCol="0">
            <a:spAutoFit/>
          </a:bodyPr>
          <a:lstStyle/>
          <a:p>
            <a:endParaRPr lang="fr-FR" dirty="0"/>
          </a:p>
          <a:p>
            <a:pPr marL="285750" indent="-285750">
              <a:buFont typeface="Arial" panose="020B0604020202020204" pitchFamily="34" charset="0"/>
              <a:buChar char="•"/>
            </a:pPr>
            <a:r>
              <a:rPr lang="fr-FR" dirty="0" smtClean="0"/>
              <a:t>Présent dans 140 pays </a:t>
            </a:r>
          </a:p>
          <a:p>
            <a:pPr marL="285750" indent="-285750">
              <a:buFont typeface="Arial" panose="020B0604020202020204" pitchFamily="34" charset="0"/>
              <a:buChar char="•"/>
            </a:pPr>
            <a:r>
              <a:rPr lang="fr-FR" dirty="0" smtClean="0"/>
              <a:t>sur les 5 continents</a:t>
            </a:r>
            <a:endParaRPr lang="fr-FR" dirty="0"/>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731" y="2564904"/>
            <a:ext cx="3941132"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211" y="2708920"/>
            <a:ext cx="2105025"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211" y="3669779"/>
            <a:ext cx="2590800"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ZoneTexte 12"/>
          <p:cNvSpPr txBox="1"/>
          <p:nvPr/>
        </p:nvSpPr>
        <p:spPr>
          <a:xfrm>
            <a:off x="1224763" y="1993032"/>
            <a:ext cx="2520280" cy="369332"/>
          </a:xfrm>
          <a:prstGeom prst="rect">
            <a:avLst/>
          </a:prstGeom>
          <a:noFill/>
        </p:spPr>
        <p:txBody>
          <a:bodyPr wrap="square" rtlCol="0">
            <a:spAutoFit/>
          </a:bodyPr>
          <a:lstStyle/>
          <a:p>
            <a:r>
              <a:rPr lang="fr-FR" dirty="0" smtClean="0"/>
              <a:t>MARQUES</a:t>
            </a:r>
            <a:endParaRPr lang="fr-FR" dirty="0"/>
          </a:p>
        </p:txBody>
      </p:sp>
      <p:sp>
        <p:nvSpPr>
          <p:cNvPr id="16" name="ZoneTexte 15"/>
          <p:cNvSpPr txBox="1"/>
          <p:nvPr/>
        </p:nvSpPr>
        <p:spPr>
          <a:xfrm>
            <a:off x="5292080" y="1993032"/>
            <a:ext cx="2520280" cy="369332"/>
          </a:xfrm>
          <a:prstGeom prst="rect">
            <a:avLst/>
          </a:prstGeom>
          <a:noFill/>
        </p:spPr>
        <p:txBody>
          <a:bodyPr wrap="square" rtlCol="0">
            <a:spAutoFit/>
          </a:bodyPr>
          <a:lstStyle/>
          <a:p>
            <a:r>
              <a:rPr lang="fr-FR" dirty="0" smtClean="0"/>
              <a:t>DIVISIONS</a:t>
            </a:r>
            <a:endParaRPr lang="fr-FR" dirty="0"/>
          </a:p>
        </p:txBody>
      </p:sp>
      <p:sp>
        <p:nvSpPr>
          <p:cNvPr id="11" name="Espace réservé du pied de page 4"/>
          <p:cNvSpPr>
            <a:spLocks noGrp="1"/>
          </p:cNvSpPr>
          <p:nvPr>
            <p:ph type="ftr" sz="quarter" idx="11"/>
          </p:nvPr>
        </p:nvSpPr>
        <p:spPr>
          <a:xfrm>
            <a:off x="1104729" y="6296830"/>
            <a:ext cx="7067128" cy="484163"/>
          </a:xfrm>
        </p:spPr>
        <p:txBody>
          <a:bodyPr/>
          <a:lstStyle/>
          <a:p>
            <a:pPr algn="ctr"/>
            <a:r>
              <a:rPr lang="fr-FR" sz="1100" dirty="0">
                <a:solidFill>
                  <a:prstClr val="black"/>
                </a:solidFill>
              </a:rPr>
              <a:t>CR2PA - </a:t>
            </a:r>
            <a:r>
              <a:rPr lang="fr-FR" sz="1100" dirty="0" smtClean="0">
                <a:solidFill>
                  <a:prstClr val="black"/>
                </a:solidFill>
              </a:rPr>
              <a:t>Atelier </a:t>
            </a:r>
            <a:r>
              <a:rPr lang="fr-FR" sz="1100" dirty="0" smtClean="0">
                <a:solidFill>
                  <a:srgbClr val="FF0000"/>
                </a:solidFill>
              </a:rPr>
              <a:t>N°17-18 avril 2017_Loreal</a:t>
            </a:r>
            <a:r>
              <a:rPr lang="fr-FR" sz="1100" dirty="0" smtClean="0">
                <a:solidFill>
                  <a:prstClr val="black"/>
                </a:solidFill>
              </a:rPr>
              <a:t>  Aurélien Conraux – Eunsu </a:t>
            </a:r>
            <a:r>
              <a:rPr lang="fr-FR" sz="1100" dirty="0" err="1" smtClean="0">
                <a:solidFill>
                  <a:prstClr val="black"/>
                </a:solidFill>
              </a:rPr>
              <a:t>Ahn</a:t>
            </a:r>
            <a:endParaRPr lang="fr-FR" sz="1100" dirty="0" smtClean="0">
              <a:solidFill>
                <a:prstClr val="black"/>
              </a:solidFill>
            </a:endParaRPr>
          </a:p>
        </p:txBody>
      </p:sp>
    </p:spTree>
    <p:extLst>
      <p:ext uri="{BB962C8B-B14F-4D97-AF65-F5344CB8AC3E}">
        <p14:creationId xmlns:p14="http://schemas.microsoft.com/office/powerpoint/2010/main" val="3477067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a:xfrm>
            <a:off x="6553200" y="6356350"/>
            <a:ext cx="2133600" cy="365125"/>
          </a:xfrm>
        </p:spPr>
        <p:txBody>
          <a:bodyPr/>
          <a:lstStyle/>
          <a:p>
            <a:fld id="{FCE514DE-E9F9-4E23-84E5-45B810FC164B}" type="slidenum">
              <a:rPr lang="fr-FR" smtClean="0"/>
              <a:pPr/>
              <a:t>8</a:t>
            </a:fld>
            <a:endParaRPr lang="fr-FR"/>
          </a:p>
        </p:txBody>
      </p:sp>
      <p:sp>
        <p:nvSpPr>
          <p:cNvPr id="4" name="Titre 3"/>
          <p:cNvSpPr>
            <a:spLocks noGrp="1"/>
          </p:cNvSpPr>
          <p:nvPr>
            <p:ph type="title"/>
          </p:nvPr>
        </p:nvSpPr>
        <p:spPr>
          <a:xfrm>
            <a:off x="549896" y="123060"/>
            <a:ext cx="8229600" cy="1143000"/>
          </a:xfrm>
        </p:spPr>
        <p:txBody>
          <a:bodyPr>
            <a:noAutofit/>
          </a:bodyPr>
          <a:lstStyle/>
          <a:p>
            <a:pPr algn="r"/>
            <a:r>
              <a:rPr lang="fr-FR" sz="3200" dirty="0" smtClean="0">
                <a:solidFill>
                  <a:srgbClr val="BD964B"/>
                </a:solidFill>
                <a:latin typeface="Arial" pitchFamily="34" charset="0"/>
                <a:cs typeface="Arial" pitchFamily="34" charset="0"/>
              </a:rPr>
              <a:t>Des </a:t>
            </a:r>
            <a:r>
              <a:rPr lang="fr-FR" sz="3200" dirty="0">
                <a:solidFill>
                  <a:srgbClr val="BD964B"/>
                </a:solidFill>
                <a:latin typeface="Arial" pitchFamily="34" charset="0"/>
                <a:cs typeface="Arial" pitchFamily="34" charset="0"/>
              </a:rPr>
              <a:t>projets Groupe de gestion </a:t>
            </a:r>
            <a:r>
              <a:rPr lang="fr-FR" sz="3200" dirty="0" smtClean="0">
                <a:solidFill>
                  <a:srgbClr val="BD964B"/>
                </a:solidFill>
                <a:latin typeface="Arial" pitchFamily="34" charset="0"/>
                <a:cs typeface="Arial" pitchFamily="34" charset="0"/>
              </a:rPr>
              <a:t>de l’information</a:t>
            </a:r>
            <a:endParaRPr lang="fr-FR" sz="3200" dirty="0">
              <a:solidFill>
                <a:srgbClr val="BD964B"/>
              </a:solidFill>
              <a:latin typeface="Arial" pitchFamily="34" charset="0"/>
              <a:cs typeface="Arial" pitchFamily="34" charset="0"/>
            </a:endParaRPr>
          </a:p>
        </p:txBody>
      </p:sp>
      <p:sp>
        <p:nvSpPr>
          <p:cNvPr id="8" name="Espace réservé du contenu 2"/>
          <p:cNvSpPr txBox="1">
            <a:spLocks/>
          </p:cNvSpPr>
          <p:nvPr/>
        </p:nvSpPr>
        <p:spPr>
          <a:xfrm>
            <a:off x="553822" y="1300347"/>
            <a:ext cx="3946170" cy="2116534"/>
          </a:xfrm>
          <a:prstGeom prst="rect">
            <a:avLst/>
          </a:prstGeom>
          <a:noFill/>
        </p:spPr>
        <p:style>
          <a:lnRef idx="2">
            <a:schemeClr val="accent6"/>
          </a:lnRef>
          <a:fillRef idx="1">
            <a:schemeClr val="lt1"/>
          </a:fillRef>
          <a:effectRef idx="0">
            <a:schemeClr val="accent6"/>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just">
              <a:buFont typeface="Arial" pitchFamily="34" charset="0"/>
              <a:buNone/>
            </a:pPr>
            <a:endParaRPr lang="fr-FR" sz="1100" b="1" i="1" smtClean="0"/>
          </a:p>
          <a:p>
            <a:pPr marL="0" indent="0" algn="just">
              <a:buClr>
                <a:srgbClr val="C00000"/>
              </a:buClr>
              <a:buSzPct val="100000"/>
              <a:buFont typeface="Arial" pitchFamily="34" charset="0"/>
              <a:buNone/>
              <a:tabLst>
                <a:tab pos="982663" algn="l"/>
              </a:tabLst>
            </a:pPr>
            <a:endParaRPr lang="fr-FR" sz="800" b="1" i="1" smtClean="0">
              <a:solidFill>
                <a:schemeClr val="accent4">
                  <a:lumMod val="40000"/>
                  <a:lumOff val="60000"/>
                </a:schemeClr>
              </a:solidFill>
              <a:latin typeface="Arial" pitchFamily="34" charset="0"/>
              <a:cs typeface="Arial" pitchFamily="34" charset="0"/>
            </a:endParaRPr>
          </a:p>
          <a:p>
            <a:pPr marL="0" indent="0" algn="just">
              <a:spcBef>
                <a:spcPts val="900"/>
              </a:spcBef>
              <a:buClr>
                <a:srgbClr val="C00000"/>
              </a:buClr>
              <a:buSzPct val="100000"/>
              <a:buFont typeface="Arial" pitchFamily="34" charset="0"/>
              <a:buNone/>
              <a:tabLst>
                <a:tab pos="982663" algn="l"/>
              </a:tabLst>
            </a:pPr>
            <a:r>
              <a:rPr lang="fr-FR" sz="1100" b="1" i="1" smtClean="0">
                <a:solidFill>
                  <a:schemeClr val="tx1"/>
                </a:solidFill>
                <a:latin typeface="Arial" pitchFamily="34" charset="0"/>
                <a:cs typeface="Arial" pitchFamily="34" charset="0"/>
              </a:rPr>
              <a:t>Responsable </a:t>
            </a:r>
            <a:r>
              <a:rPr lang="fr-FR" sz="1100" smtClean="0">
                <a:solidFill>
                  <a:schemeClr val="tx1"/>
                </a:solidFill>
              </a:rPr>
              <a:t>  </a:t>
            </a:r>
            <a:r>
              <a:rPr lang="fr-FR" sz="1100" b="1" i="1" smtClean="0">
                <a:solidFill>
                  <a:schemeClr val="tx1"/>
                </a:solidFill>
              </a:rPr>
              <a:t>Division DGO</a:t>
            </a:r>
            <a:endParaRPr lang="fr-FR" sz="1100" b="1" i="1" smtClean="0">
              <a:solidFill>
                <a:schemeClr val="tx1"/>
              </a:solidFill>
              <a:latin typeface="Arial" pitchFamily="34" charset="0"/>
              <a:cs typeface="Arial" pitchFamily="34" charset="0"/>
            </a:endParaRPr>
          </a:p>
          <a:p>
            <a:pPr marL="0" indent="0" algn="just">
              <a:buFont typeface="Arial" pitchFamily="34" charset="0"/>
              <a:buNone/>
            </a:pPr>
            <a:r>
              <a:rPr lang="fr-FR" sz="1100" b="1" i="1" smtClean="0">
                <a:solidFill>
                  <a:schemeClr val="tx1"/>
                </a:solidFill>
                <a:latin typeface="Arial" pitchFamily="34" charset="0"/>
                <a:cs typeface="Arial" pitchFamily="34" charset="0"/>
              </a:rPr>
              <a:t>Description </a:t>
            </a:r>
            <a:endParaRPr lang="fr-FR" sz="800" b="1" i="1" smtClean="0">
              <a:solidFill>
                <a:schemeClr val="tx1"/>
              </a:solidFill>
              <a:latin typeface="Arial" pitchFamily="34" charset="0"/>
              <a:cs typeface="Arial" pitchFamily="34" charset="0"/>
            </a:endParaRPr>
          </a:p>
          <a:p>
            <a:pPr marL="0" indent="0" algn="just">
              <a:spcBef>
                <a:spcPts val="6000"/>
              </a:spcBef>
              <a:buFont typeface="Arial" pitchFamily="34" charset="0"/>
              <a:buNone/>
            </a:pPr>
            <a:r>
              <a:rPr lang="fr-FR" sz="1100" b="1" i="1" smtClean="0">
                <a:solidFill>
                  <a:schemeClr val="tx1"/>
                </a:solidFill>
                <a:latin typeface="Arial" pitchFamily="34" charset="0"/>
                <a:cs typeface="Arial" pitchFamily="34" charset="0"/>
              </a:rPr>
              <a:t>Périmètre </a:t>
            </a:r>
            <a:r>
              <a:rPr lang="fr-FR" sz="1100" smtClean="0">
                <a:solidFill>
                  <a:schemeClr val="tx1"/>
                </a:solidFill>
                <a:latin typeface="Arial" pitchFamily="34" charset="0"/>
                <a:cs typeface="Arial" pitchFamily="34" charset="0"/>
              </a:rPr>
              <a:t>        </a:t>
            </a:r>
          </a:p>
          <a:p>
            <a:pPr marL="0" indent="0" algn="just">
              <a:buFont typeface="Arial" pitchFamily="34" charset="0"/>
              <a:buNone/>
            </a:pPr>
            <a:r>
              <a:rPr lang="fr-FR" sz="1100" smtClean="0">
                <a:solidFill>
                  <a:schemeClr val="tx1"/>
                </a:solidFill>
                <a:latin typeface="Arial" pitchFamily="34" charset="0"/>
                <a:cs typeface="Arial" pitchFamily="34" charset="0"/>
              </a:rPr>
              <a:t>	</a:t>
            </a:r>
            <a:r>
              <a:rPr lang="fr-FR" sz="1100" smtClean="0"/>
              <a:t>	</a:t>
            </a:r>
            <a:r>
              <a:rPr lang="fr-FR" sz="1100" b="1" smtClean="0"/>
              <a:t>	</a:t>
            </a:r>
            <a:endParaRPr lang="fr-FR" sz="1100" b="1" dirty="0" smtClean="0"/>
          </a:p>
        </p:txBody>
      </p:sp>
      <p:sp>
        <p:nvSpPr>
          <p:cNvPr id="9" name="Espace réservé du contenu 2"/>
          <p:cNvSpPr txBox="1">
            <a:spLocks/>
          </p:cNvSpPr>
          <p:nvPr/>
        </p:nvSpPr>
        <p:spPr>
          <a:xfrm>
            <a:off x="549896" y="3525639"/>
            <a:ext cx="3960440" cy="2385982"/>
          </a:xfrm>
          <a:prstGeom prst="rect">
            <a:avLst/>
          </a:prstGeom>
          <a:noFill/>
          <a:ln w="15875">
            <a:solidFill>
              <a:srgbClr val="06D08D"/>
            </a:solidFill>
          </a:ln>
        </p:spPr>
        <p:txBody>
          <a:bodyPr vert="horz" lIns="91440" tIns="45720" rIns="91440" bIns="45720" rtlCol="0">
            <a:noAutofit/>
          </a:bodyPr>
          <a:lstStyle>
            <a:lvl1pPr marL="176213" indent="-176213" algn="l" defTabSz="914400" rtl="0" eaLnBrk="1" latinLnBrk="0" hangingPunct="1">
              <a:spcBef>
                <a:spcPct val="20000"/>
              </a:spcBef>
              <a:buClr>
                <a:srgbClr val="C00000"/>
              </a:buClr>
              <a:buSzPct val="100000"/>
              <a:buFont typeface="Lucida Grande"/>
              <a:buChar char="•"/>
              <a:defRPr lang="fr-F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fr-F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fr-F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fr-F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US"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Lucida Grande"/>
              <a:buNone/>
            </a:pPr>
            <a:endParaRPr sz="1100" b="1" i="1" dirty="0" smtClean="0">
              <a:solidFill>
                <a:prstClr val="black"/>
              </a:solidFill>
            </a:endParaRPr>
          </a:p>
          <a:p>
            <a:pPr marL="0" indent="0" algn="just">
              <a:spcBef>
                <a:spcPts val="1800"/>
              </a:spcBef>
              <a:buFont typeface="Lucida Grande"/>
              <a:buNone/>
            </a:pPr>
            <a:r>
              <a:rPr sz="1100" b="1" i="1" dirty="0" smtClean="0">
                <a:solidFill>
                  <a:srgbClr val="00B050"/>
                </a:solidFill>
                <a:latin typeface="Arial" pitchFamily="34" charset="0"/>
                <a:cs typeface="Arial" pitchFamily="34" charset="0"/>
              </a:rPr>
              <a:t>Responsable</a:t>
            </a:r>
            <a:r>
              <a:rPr sz="1100" dirty="0" smtClean="0">
                <a:solidFill>
                  <a:prstClr val="black"/>
                </a:solidFill>
                <a:latin typeface="Arial" pitchFamily="34" charset="0"/>
                <a:cs typeface="Arial" pitchFamily="34" charset="0"/>
              </a:rPr>
              <a:t>    </a:t>
            </a:r>
            <a:r>
              <a:rPr sz="1100" b="1" i="1" dirty="0" smtClean="0">
                <a:solidFill>
                  <a:prstClr val="black"/>
                </a:solidFill>
                <a:latin typeface="Arial" pitchFamily="34" charset="0"/>
                <a:cs typeface="Arial" pitchFamily="34" charset="0"/>
              </a:rPr>
              <a:t>Recherche et Innovation</a:t>
            </a:r>
          </a:p>
          <a:p>
            <a:pPr marL="0" indent="0" algn="just">
              <a:spcBef>
                <a:spcPts val="1536"/>
              </a:spcBef>
              <a:buFont typeface="Lucida Grande"/>
              <a:buNone/>
            </a:pPr>
            <a:r>
              <a:rPr sz="1100" b="1" i="1" dirty="0" smtClean="0">
                <a:solidFill>
                  <a:srgbClr val="00B050"/>
                </a:solidFill>
                <a:latin typeface="Arial" pitchFamily="34" charset="0"/>
                <a:cs typeface="Arial" pitchFamily="34" charset="0"/>
              </a:rPr>
              <a:t>Description</a:t>
            </a:r>
            <a:r>
              <a:rPr sz="1100" b="1" i="1" dirty="0" smtClean="0">
                <a:solidFill>
                  <a:prstClr val="black"/>
                </a:solidFill>
                <a:latin typeface="Arial" pitchFamily="34" charset="0"/>
                <a:cs typeface="Arial" pitchFamily="34" charset="0"/>
              </a:rPr>
              <a:t> </a:t>
            </a:r>
          </a:p>
          <a:p>
            <a:pPr marL="0" indent="0" algn="just">
              <a:spcBef>
                <a:spcPts val="6600"/>
              </a:spcBef>
              <a:buFont typeface="Lucida Grande"/>
              <a:buNone/>
            </a:pPr>
            <a:r>
              <a:rPr sz="1100" b="1" i="1" dirty="0" smtClean="0">
                <a:solidFill>
                  <a:srgbClr val="00B050"/>
                </a:solidFill>
                <a:latin typeface="Arial" pitchFamily="34" charset="0"/>
                <a:cs typeface="Arial" pitchFamily="34" charset="0"/>
              </a:rPr>
              <a:t>Périmètre</a:t>
            </a:r>
            <a:r>
              <a:rPr sz="1100" b="1" i="1" dirty="0" smtClean="0">
                <a:solidFill>
                  <a:prstClr val="black"/>
                </a:solidFill>
                <a:latin typeface="Arial" pitchFamily="34" charset="0"/>
                <a:cs typeface="Arial" pitchFamily="34" charset="0"/>
              </a:rPr>
              <a:t>       </a:t>
            </a:r>
            <a:r>
              <a:rPr sz="1100" dirty="0" smtClean="0">
                <a:solidFill>
                  <a:prstClr val="black"/>
                </a:solidFill>
                <a:latin typeface="Arial" pitchFamily="34" charset="0"/>
                <a:cs typeface="Arial" pitchFamily="34" charset="0"/>
              </a:rPr>
              <a:t>  Tout le Groupe et toutes les informations</a:t>
            </a:r>
          </a:p>
          <a:p>
            <a:pPr marL="0" indent="0" algn="just">
              <a:buFont typeface="Lucida Grande"/>
              <a:buNone/>
            </a:pPr>
            <a:r>
              <a:rPr sz="1100" b="1" dirty="0" smtClean="0">
                <a:solidFill>
                  <a:prstClr val="black"/>
                </a:solidFill>
                <a:latin typeface="Arial" pitchFamily="34" charset="0"/>
                <a:cs typeface="Arial" pitchFamily="34" charset="0"/>
              </a:rPr>
              <a:t>	</a:t>
            </a:r>
          </a:p>
        </p:txBody>
      </p:sp>
      <p:sp>
        <p:nvSpPr>
          <p:cNvPr id="10" name="Espace réservé du contenu 2"/>
          <p:cNvSpPr txBox="1">
            <a:spLocks/>
          </p:cNvSpPr>
          <p:nvPr/>
        </p:nvSpPr>
        <p:spPr>
          <a:xfrm>
            <a:off x="4679630" y="3525639"/>
            <a:ext cx="3931900" cy="2385982"/>
          </a:xfrm>
          <a:prstGeom prst="rect">
            <a:avLst/>
          </a:prstGeom>
          <a:solidFill>
            <a:schemeClr val="bg1"/>
          </a:solidFill>
          <a:ln w="15875">
            <a:solidFill>
              <a:srgbClr val="00B0F0"/>
            </a:solidFill>
          </a:ln>
        </p:spPr>
        <p:txBody>
          <a:bodyPr vert="horz" lIns="91440" tIns="45720" rIns="91440" bIns="45720" rtlCol="0">
            <a:noAutofit/>
          </a:bodyPr>
          <a:lstStyle>
            <a:lvl1pPr marL="176213" indent="-176213" algn="l" defTabSz="914400" rtl="0" eaLnBrk="1" latinLnBrk="0" hangingPunct="1">
              <a:spcBef>
                <a:spcPct val="20000"/>
              </a:spcBef>
              <a:buClr>
                <a:srgbClr val="C00000"/>
              </a:buClr>
              <a:buSzPct val="100000"/>
              <a:buFont typeface="Lucida Grande"/>
              <a:buChar char="•"/>
              <a:defRPr lang="fr-F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fr-F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fr-F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fr-F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US"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1800"/>
              </a:spcBef>
              <a:buFont typeface="Lucida Grande"/>
              <a:buNone/>
              <a:tabLst>
                <a:tab pos="982663" algn="l"/>
              </a:tabLst>
            </a:pPr>
            <a:endParaRPr sz="1100" b="1" i="1" dirty="0" smtClean="0">
              <a:solidFill>
                <a:srgbClr val="008EC0"/>
              </a:solidFill>
              <a:latin typeface="Arial" pitchFamily="34" charset="0"/>
              <a:cs typeface="Arial" pitchFamily="34" charset="0"/>
            </a:endParaRPr>
          </a:p>
          <a:p>
            <a:pPr marL="0" indent="0" algn="just">
              <a:spcBef>
                <a:spcPts val="1800"/>
              </a:spcBef>
              <a:buFont typeface="Lucida Grande"/>
              <a:buNone/>
              <a:tabLst>
                <a:tab pos="982663" algn="l"/>
              </a:tabLst>
            </a:pPr>
            <a:r>
              <a:rPr sz="1100" b="1" i="1" dirty="0" smtClean="0">
                <a:solidFill>
                  <a:srgbClr val="008EC0"/>
                </a:solidFill>
                <a:latin typeface="Arial" pitchFamily="34" charset="0"/>
                <a:cs typeface="Arial" pitchFamily="34" charset="0"/>
              </a:rPr>
              <a:t>Responsable</a:t>
            </a:r>
            <a:r>
              <a:rPr sz="1100" b="1" i="1" dirty="0" smtClean="0">
                <a:solidFill>
                  <a:prstClr val="black"/>
                </a:solidFill>
                <a:latin typeface="Arial" pitchFamily="34" charset="0"/>
                <a:cs typeface="Arial" pitchFamily="34" charset="0"/>
              </a:rPr>
              <a:t>  </a:t>
            </a:r>
            <a:r>
              <a:rPr sz="1100" dirty="0" smtClean="0">
                <a:solidFill>
                  <a:prstClr val="black"/>
                </a:solidFill>
                <a:latin typeface="Arial" pitchFamily="34" charset="0"/>
                <a:cs typeface="Arial" pitchFamily="34" charset="0"/>
              </a:rPr>
              <a:t> </a:t>
            </a:r>
            <a:r>
              <a:rPr sz="1100" b="1" i="1" dirty="0" smtClean="0">
                <a:solidFill>
                  <a:prstClr val="black"/>
                </a:solidFill>
                <a:latin typeface="Arial" pitchFamily="34" charset="0"/>
                <a:cs typeface="Arial" pitchFamily="34" charset="0"/>
              </a:rPr>
              <a:t>Juridique Groupe</a:t>
            </a:r>
          </a:p>
          <a:p>
            <a:pPr marL="0" indent="0" algn="just">
              <a:spcBef>
                <a:spcPts val="1536"/>
              </a:spcBef>
              <a:buFont typeface="Lucida Grande"/>
              <a:buNone/>
            </a:pPr>
            <a:r>
              <a:rPr sz="1100" b="1" i="1" dirty="0" smtClean="0">
                <a:solidFill>
                  <a:srgbClr val="008EC0"/>
                </a:solidFill>
                <a:latin typeface="Arial" pitchFamily="34" charset="0"/>
                <a:cs typeface="Arial" pitchFamily="34" charset="0"/>
              </a:rPr>
              <a:t>Description</a:t>
            </a:r>
          </a:p>
          <a:p>
            <a:pPr marL="0" indent="0" algn="just">
              <a:spcBef>
                <a:spcPts val="6400"/>
              </a:spcBef>
              <a:buFont typeface="Lucida Grande"/>
              <a:buNone/>
            </a:pPr>
            <a:r>
              <a:rPr sz="1100" b="1" i="1" dirty="0" smtClean="0">
                <a:solidFill>
                  <a:srgbClr val="008EC0"/>
                </a:solidFill>
                <a:latin typeface="Arial" pitchFamily="34" charset="0"/>
                <a:cs typeface="Arial" pitchFamily="34" charset="0"/>
              </a:rPr>
              <a:t>Périmètre</a:t>
            </a:r>
            <a:endParaRPr sz="1100" dirty="0" smtClean="0">
              <a:solidFill>
                <a:srgbClr val="008EC0"/>
              </a:solidFill>
              <a:latin typeface="Arial" pitchFamily="34" charset="0"/>
              <a:cs typeface="Arial" pitchFamily="34" charset="0"/>
            </a:endParaRPr>
          </a:p>
        </p:txBody>
      </p:sp>
      <p:sp>
        <p:nvSpPr>
          <p:cNvPr id="11" name="Espace réservé du contenu 2"/>
          <p:cNvSpPr txBox="1">
            <a:spLocks/>
          </p:cNvSpPr>
          <p:nvPr/>
        </p:nvSpPr>
        <p:spPr>
          <a:xfrm>
            <a:off x="4670044" y="1282249"/>
            <a:ext cx="3960440" cy="2119962"/>
          </a:xfrm>
          <a:prstGeom prst="rect">
            <a:avLst/>
          </a:prstGeom>
          <a:noFill/>
          <a:ln w="15875">
            <a:solidFill>
              <a:srgbClr val="002060"/>
            </a:solidFill>
          </a:ln>
        </p:spPr>
        <p:txBody>
          <a:bodyPr vert="horz" lIns="91440" tIns="45720" rIns="91440" bIns="45720" rtlCol="0">
            <a:noAutofit/>
          </a:bodyPr>
          <a:lstStyle>
            <a:lvl1pPr marL="176213" indent="-176213" algn="l" defTabSz="914400" rtl="0" eaLnBrk="1" latinLnBrk="0" hangingPunct="1">
              <a:spcBef>
                <a:spcPct val="20000"/>
              </a:spcBef>
              <a:buClr>
                <a:srgbClr val="C00000"/>
              </a:buClr>
              <a:buSzPct val="100000"/>
              <a:buFont typeface="Lucida Grande"/>
              <a:buChar char="•"/>
              <a:defRPr lang="fr-F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fr-F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fr-F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fr-F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US"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Lucida Grande"/>
              <a:buNone/>
            </a:pPr>
            <a:endParaRPr sz="1100" b="1" i="1" dirty="0" smtClean="0">
              <a:solidFill>
                <a:prstClr val="black"/>
              </a:solidFill>
            </a:endParaRPr>
          </a:p>
          <a:p>
            <a:pPr marL="0" indent="0" algn="just">
              <a:spcBef>
                <a:spcPts val="1800"/>
              </a:spcBef>
              <a:buFont typeface="Lucida Grande"/>
              <a:buNone/>
              <a:tabLst>
                <a:tab pos="982663" algn="l"/>
              </a:tabLst>
            </a:pPr>
            <a:r>
              <a:rPr sz="1100" b="1" i="1" dirty="0" smtClean="0">
                <a:solidFill>
                  <a:srgbClr val="002060"/>
                </a:solidFill>
                <a:latin typeface="Arial" pitchFamily="34" charset="0"/>
                <a:cs typeface="Arial" pitchFamily="34" charset="0"/>
              </a:rPr>
              <a:t>Responsable</a:t>
            </a:r>
            <a:r>
              <a:rPr sz="1100" dirty="0" smtClean="0">
                <a:solidFill>
                  <a:prstClr val="black"/>
                </a:solidFill>
              </a:rPr>
              <a:t> 	</a:t>
            </a:r>
            <a:r>
              <a:rPr sz="1100" b="1" i="1" dirty="0" smtClean="0">
                <a:solidFill>
                  <a:prstClr val="black"/>
                </a:solidFill>
                <a:latin typeface="Arial" pitchFamily="34" charset="0"/>
                <a:cs typeface="Arial" pitchFamily="34" charset="0"/>
              </a:rPr>
              <a:t>Informatique Groupe</a:t>
            </a:r>
          </a:p>
          <a:p>
            <a:pPr marL="0" indent="0" algn="just">
              <a:spcBef>
                <a:spcPts val="1536"/>
              </a:spcBef>
              <a:buFont typeface="Lucida Grande"/>
              <a:buNone/>
            </a:pPr>
            <a:r>
              <a:rPr sz="1100" b="1" i="1" dirty="0" smtClean="0">
                <a:solidFill>
                  <a:srgbClr val="002060"/>
                </a:solidFill>
                <a:latin typeface="Arial" pitchFamily="34" charset="0"/>
                <a:cs typeface="Arial" pitchFamily="34" charset="0"/>
              </a:rPr>
              <a:t>Description </a:t>
            </a:r>
            <a:r>
              <a:rPr sz="1100" b="1" i="1" dirty="0" smtClean="0">
                <a:solidFill>
                  <a:srgbClr val="008EC0"/>
                </a:solidFill>
                <a:latin typeface="Arial" pitchFamily="34" charset="0"/>
                <a:cs typeface="Arial" pitchFamily="34" charset="0"/>
              </a:rPr>
              <a:t> </a:t>
            </a:r>
            <a:endParaRPr sz="1100" b="1" i="1" dirty="0">
              <a:solidFill>
                <a:srgbClr val="008EC0"/>
              </a:solidFill>
              <a:latin typeface="Arial" pitchFamily="34" charset="0"/>
              <a:cs typeface="Arial" pitchFamily="34" charset="0"/>
            </a:endParaRPr>
          </a:p>
          <a:p>
            <a:pPr marL="0" indent="0" algn="just">
              <a:spcBef>
                <a:spcPts val="6000"/>
              </a:spcBef>
              <a:buFont typeface="Lucida Grande"/>
              <a:buNone/>
            </a:pPr>
            <a:r>
              <a:rPr sz="1100" b="1" i="1" dirty="0" smtClean="0">
                <a:solidFill>
                  <a:srgbClr val="002060"/>
                </a:solidFill>
                <a:latin typeface="Arial" pitchFamily="34" charset="0"/>
                <a:cs typeface="Arial" pitchFamily="34" charset="0"/>
              </a:rPr>
              <a:t>Périmètre</a:t>
            </a:r>
            <a:r>
              <a:rPr sz="1100" dirty="0" smtClean="0">
                <a:solidFill>
                  <a:srgbClr val="002060"/>
                </a:solidFill>
              </a:rPr>
              <a:t> </a:t>
            </a:r>
            <a:r>
              <a:rPr sz="1100" dirty="0" smtClean="0">
                <a:solidFill>
                  <a:prstClr val="black"/>
                </a:solidFill>
              </a:rPr>
              <a:t> </a:t>
            </a:r>
            <a:endParaRPr sz="1100" b="1" dirty="0" smtClean="0">
              <a:solidFill>
                <a:prstClr val="black"/>
              </a:solidFill>
            </a:endParaRPr>
          </a:p>
        </p:txBody>
      </p:sp>
      <p:sp>
        <p:nvSpPr>
          <p:cNvPr id="12" name="ZoneTexte 11"/>
          <p:cNvSpPr txBox="1"/>
          <p:nvPr/>
        </p:nvSpPr>
        <p:spPr>
          <a:xfrm>
            <a:off x="549896" y="1300347"/>
            <a:ext cx="3950096" cy="261610"/>
          </a:xfrm>
          <a:prstGeom prst="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spcBef>
                <a:spcPct val="20000"/>
              </a:spcBef>
              <a:buClr>
                <a:srgbClr val="C00000"/>
              </a:buClr>
              <a:buSzPct val="100000"/>
            </a:pPr>
            <a:r>
              <a:rPr lang="en-US" sz="1100" b="1" dirty="0">
                <a:solidFill>
                  <a:prstClr val="black"/>
                </a:solidFill>
              </a:rPr>
              <a:t>Data Confidentiality and Info Protection </a:t>
            </a:r>
            <a:endParaRPr lang="fr-FR" sz="1100" b="1" dirty="0">
              <a:solidFill>
                <a:prstClr val="black"/>
              </a:solidFill>
            </a:endParaRPr>
          </a:p>
        </p:txBody>
      </p:sp>
      <p:sp>
        <p:nvSpPr>
          <p:cNvPr id="13" name="ZoneTexte 12"/>
          <p:cNvSpPr txBox="1"/>
          <p:nvPr/>
        </p:nvSpPr>
        <p:spPr>
          <a:xfrm>
            <a:off x="1544186" y="2021772"/>
            <a:ext cx="2880320" cy="938719"/>
          </a:xfrm>
          <a:prstGeom prst="rect">
            <a:avLst/>
          </a:prstGeom>
          <a:noFill/>
        </p:spPr>
        <p:txBody>
          <a:bodyPr wrap="square" rtlCol="0">
            <a:spAutoFit/>
          </a:bodyPr>
          <a:lstStyle/>
          <a:p>
            <a:pPr algn="just">
              <a:spcBef>
                <a:spcPct val="20000"/>
              </a:spcBef>
              <a:buClr>
                <a:srgbClr val="C00000"/>
              </a:buClr>
              <a:buSzPct val="100000"/>
            </a:pPr>
            <a:r>
              <a:rPr lang="fr-FR" sz="1100" dirty="0">
                <a:solidFill>
                  <a:prstClr val="black"/>
                </a:solidFill>
                <a:latin typeface="Arial" pitchFamily="34" charset="0"/>
                <a:cs typeface="Arial" pitchFamily="34" charset="0"/>
              </a:rPr>
              <a:t>Définir et mettre en œuvre les procédures et les règles de classification des informations gérées par le Groupe quels que soient leur forme et leur support selon leur niveau de confidentialité</a:t>
            </a:r>
          </a:p>
        </p:txBody>
      </p:sp>
      <p:sp>
        <p:nvSpPr>
          <p:cNvPr id="14" name="ZoneTexte 13"/>
          <p:cNvSpPr txBox="1"/>
          <p:nvPr/>
        </p:nvSpPr>
        <p:spPr>
          <a:xfrm>
            <a:off x="4670532" y="1300347"/>
            <a:ext cx="3950096" cy="261610"/>
          </a:xfrm>
          <a:prstGeom prst="rect">
            <a:avLst/>
          </a:prstGeom>
          <a:solidFill>
            <a:srgbClr val="002060"/>
          </a:solidFill>
          <a:ln>
            <a:solidFill>
              <a:srgbClr val="00206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spcBef>
                <a:spcPct val="20000"/>
              </a:spcBef>
              <a:buClr>
                <a:srgbClr val="C00000"/>
              </a:buClr>
              <a:buSzPct val="100000"/>
            </a:pPr>
            <a:r>
              <a:rPr lang="fr-FR" sz="1100" b="1" dirty="0">
                <a:solidFill>
                  <a:prstClr val="white"/>
                </a:solidFill>
              </a:rPr>
              <a:t>IT Security</a:t>
            </a:r>
          </a:p>
        </p:txBody>
      </p:sp>
      <p:sp>
        <p:nvSpPr>
          <p:cNvPr id="15" name="ZoneTexte 14"/>
          <p:cNvSpPr txBox="1"/>
          <p:nvPr/>
        </p:nvSpPr>
        <p:spPr>
          <a:xfrm>
            <a:off x="5655508" y="2021771"/>
            <a:ext cx="2899772" cy="769441"/>
          </a:xfrm>
          <a:prstGeom prst="rect">
            <a:avLst/>
          </a:prstGeom>
          <a:noFill/>
        </p:spPr>
        <p:txBody>
          <a:bodyPr wrap="square" rtlCol="0">
            <a:spAutoFit/>
          </a:bodyPr>
          <a:lstStyle/>
          <a:p>
            <a:pPr algn="just">
              <a:spcBef>
                <a:spcPct val="20000"/>
              </a:spcBef>
              <a:buClr>
                <a:srgbClr val="C00000"/>
              </a:buClr>
              <a:buSzPct val="100000"/>
            </a:pPr>
            <a:r>
              <a:rPr lang="fr-FR" sz="1100" dirty="0">
                <a:solidFill>
                  <a:prstClr val="black"/>
                </a:solidFill>
                <a:latin typeface="Arial" pitchFamily="34" charset="0"/>
                <a:cs typeface="Arial" pitchFamily="34" charset="0"/>
              </a:rPr>
              <a:t>Définir et mettre en œuvre les mesures de sécurité des systèmes d’information notamment vis-à-vis du risque de cyber-attaques</a:t>
            </a:r>
          </a:p>
        </p:txBody>
      </p:sp>
      <p:sp>
        <p:nvSpPr>
          <p:cNvPr id="16" name="ZoneTexte 15"/>
          <p:cNvSpPr txBox="1"/>
          <p:nvPr/>
        </p:nvSpPr>
        <p:spPr>
          <a:xfrm>
            <a:off x="5644254" y="2903321"/>
            <a:ext cx="2915816" cy="430887"/>
          </a:xfrm>
          <a:prstGeom prst="rect">
            <a:avLst/>
          </a:prstGeom>
          <a:noFill/>
        </p:spPr>
        <p:txBody>
          <a:bodyPr wrap="square" rtlCol="0">
            <a:spAutoFit/>
          </a:bodyPr>
          <a:lstStyle/>
          <a:p>
            <a:pPr algn="just">
              <a:spcBef>
                <a:spcPct val="20000"/>
              </a:spcBef>
              <a:buClr>
                <a:srgbClr val="C00000"/>
              </a:buClr>
              <a:buSzPct val="100000"/>
            </a:pPr>
            <a:r>
              <a:rPr lang="fr-FR" sz="1100" dirty="0">
                <a:solidFill>
                  <a:prstClr val="black"/>
                </a:solidFill>
                <a:latin typeface="Arial" pitchFamily="34" charset="0"/>
                <a:cs typeface="Arial" pitchFamily="34" charset="0"/>
              </a:rPr>
              <a:t>Tout le Groupe et tous ses systèmes d’information (données et applications)</a:t>
            </a:r>
          </a:p>
        </p:txBody>
      </p:sp>
      <p:sp>
        <p:nvSpPr>
          <p:cNvPr id="17" name="ZoneTexte 16"/>
          <p:cNvSpPr txBox="1"/>
          <p:nvPr/>
        </p:nvSpPr>
        <p:spPr>
          <a:xfrm>
            <a:off x="4670044" y="3525639"/>
            <a:ext cx="3941486" cy="261610"/>
          </a:xfrm>
          <a:prstGeom prst="rect">
            <a:avLst/>
          </a:prstGeom>
          <a:solidFill>
            <a:srgbClr val="008EC0"/>
          </a:solidFill>
          <a:ln>
            <a:solidFill>
              <a:srgbClr val="00B0F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spcBef>
                <a:spcPct val="20000"/>
              </a:spcBef>
              <a:buClr>
                <a:srgbClr val="C00000"/>
              </a:buClr>
              <a:buSzPct val="100000"/>
            </a:pPr>
            <a:r>
              <a:rPr lang="fr-FR" sz="1100" b="1" dirty="0">
                <a:solidFill>
                  <a:prstClr val="white"/>
                </a:solidFill>
              </a:rPr>
              <a:t>Data Privacy</a:t>
            </a:r>
          </a:p>
        </p:txBody>
      </p:sp>
      <p:sp>
        <p:nvSpPr>
          <p:cNvPr id="18" name="ZoneTexte 17"/>
          <p:cNvSpPr txBox="1"/>
          <p:nvPr/>
        </p:nvSpPr>
        <p:spPr>
          <a:xfrm>
            <a:off x="5644254" y="4249270"/>
            <a:ext cx="2860556" cy="938719"/>
          </a:xfrm>
          <a:prstGeom prst="rect">
            <a:avLst/>
          </a:prstGeom>
          <a:noFill/>
        </p:spPr>
        <p:txBody>
          <a:bodyPr wrap="square" rtlCol="0">
            <a:spAutoFit/>
          </a:bodyPr>
          <a:lstStyle/>
          <a:p>
            <a:pPr algn="just">
              <a:spcBef>
                <a:spcPct val="20000"/>
              </a:spcBef>
              <a:buClr>
                <a:srgbClr val="C00000"/>
              </a:buClr>
              <a:buSzPct val="100000"/>
            </a:pPr>
            <a:r>
              <a:rPr lang="fr-FR" sz="1100" dirty="0">
                <a:solidFill>
                  <a:prstClr val="black"/>
                </a:solidFill>
                <a:latin typeface="Arial" pitchFamily="34" charset="0"/>
                <a:cs typeface="Arial" pitchFamily="34" charset="0"/>
              </a:rPr>
              <a:t>Définir les règles internes encadrant l’utilisation des données à caractère personnel et décrivant les mesures prises pour assurer le respect de la vie privée des personnes</a:t>
            </a:r>
          </a:p>
        </p:txBody>
      </p:sp>
      <p:sp>
        <p:nvSpPr>
          <p:cNvPr id="19" name="ZoneTexte 18"/>
          <p:cNvSpPr txBox="1"/>
          <p:nvPr/>
        </p:nvSpPr>
        <p:spPr>
          <a:xfrm>
            <a:off x="5644254" y="5229867"/>
            <a:ext cx="2915816" cy="600164"/>
          </a:xfrm>
          <a:prstGeom prst="rect">
            <a:avLst/>
          </a:prstGeom>
          <a:noFill/>
        </p:spPr>
        <p:txBody>
          <a:bodyPr wrap="square" rtlCol="0">
            <a:spAutoFit/>
          </a:bodyPr>
          <a:lstStyle/>
          <a:p>
            <a:pPr algn="just">
              <a:spcBef>
                <a:spcPct val="20000"/>
              </a:spcBef>
              <a:buClr>
                <a:srgbClr val="C00000"/>
              </a:buClr>
              <a:buSzPct val="100000"/>
            </a:pPr>
            <a:r>
              <a:rPr lang="fr-FR" sz="1100" dirty="0">
                <a:solidFill>
                  <a:prstClr val="black"/>
                </a:solidFill>
                <a:latin typeface="Arial" pitchFamily="34" charset="0"/>
                <a:cs typeface="Arial" pitchFamily="34" charset="0"/>
              </a:rPr>
              <a:t>Tout le Groupe et les seules données à caractère personnel (principalement sur support informatique)</a:t>
            </a:r>
          </a:p>
        </p:txBody>
      </p:sp>
      <p:sp>
        <p:nvSpPr>
          <p:cNvPr id="20" name="ZoneTexte 19"/>
          <p:cNvSpPr txBox="1"/>
          <p:nvPr/>
        </p:nvSpPr>
        <p:spPr>
          <a:xfrm>
            <a:off x="560240" y="3525639"/>
            <a:ext cx="3950096" cy="261610"/>
          </a:xfrm>
          <a:prstGeom prst="rect">
            <a:avLst/>
          </a:prstGeom>
          <a:solidFill>
            <a:srgbClr val="00B050"/>
          </a:solidFill>
          <a:ln>
            <a:solidFill>
              <a:srgbClr val="06D08D"/>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spcBef>
                <a:spcPct val="20000"/>
              </a:spcBef>
              <a:buClr>
                <a:srgbClr val="C00000"/>
              </a:buClr>
              <a:buSzPct val="100000"/>
            </a:pPr>
            <a:r>
              <a:rPr lang="fr-FR" sz="1100" b="1" dirty="0">
                <a:solidFill>
                  <a:prstClr val="white"/>
                </a:solidFill>
              </a:rPr>
              <a:t>Data Retention</a:t>
            </a:r>
          </a:p>
        </p:txBody>
      </p:sp>
      <p:sp>
        <p:nvSpPr>
          <p:cNvPr id="21" name="ZoneTexte 20"/>
          <p:cNvSpPr txBox="1"/>
          <p:nvPr/>
        </p:nvSpPr>
        <p:spPr>
          <a:xfrm>
            <a:off x="1547664" y="4291148"/>
            <a:ext cx="2880320" cy="938719"/>
          </a:xfrm>
          <a:prstGeom prst="rect">
            <a:avLst/>
          </a:prstGeom>
          <a:noFill/>
        </p:spPr>
        <p:txBody>
          <a:bodyPr wrap="square" rtlCol="0">
            <a:spAutoFit/>
          </a:bodyPr>
          <a:lstStyle/>
          <a:p>
            <a:pPr algn="just">
              <a:spcBef>
                <a:spcPct val="20000"/>
              </a:spcBef>
              <a:buClr>
                <a:srgbClr val="C00000"/>
              </a:buClr>
              <a:buSzPct val="100000"/>
            </a:pPr>
            <a:r>
              <a:rPr lang="fr-FR" sz="1100" dirty="0">
                <a:solidFill>
                  <a:prstClr val="black"/>
                </a:solidFill>
                <a:latin typeface="Arial" pitchFamily="34" charset="0"/>
                <a:cs typeface="Arial" pitchFamily="34" charset="0"/>
              </a:rPr>
              <a:t>Définir et mettre en œuvre les procédures et les règles de conservation et d’archivage et de suppression des informations gérées par le Groupe quels que soient leur forme et leur support</a:t>
            </a:r>
          </a:p>
        </p:txBody>
      </p:sp>
      <p:sp>
        <p:nvSpPr>
          <p:cNvPr id="22" name="ZoneTexte 21"/>
          <p:cNvSpPr txBox="1"/>
          <p:nvPr/>
        </p:nvSpPr>
        <p:spPr>
          <a:xfrm>
            <a:off x="1517154" y="2960491"/>
            <a:ext cx="2808312" cy="261610"/>
          </a:xfrm>
          <a:prstGeom prst="rect">
            <a:avLst/>
          </a:prstGeom>
          <a:noFill/>
        </p:spPr>
        <p:txBody>
          <a:bodyPr wrap="square" rtlCol="0">
            <a:spAutoFit/>
          </a:bodyPr>
          <a:lstStyle/>
          <a:p>
            <a:pPr algn="just"/>
            <a:r>
              <a:rPr lang="fr-FR" sz="1100" dirty="0">
                <a:solidFill>
                  <a:prstClr val="black"/>
                </a:solidFill>
                <a:latin typeface="Arial" pitchFamily="34" charset="0"/>
                <a:cs typeface="Arial" pitchFamily="34" charset="0"/>
              </a:rPr>
              <a:t>Tout le Groupe et toutes les informations</a:t>
            </a:r>
          </a:p>
        </p:txBody>
      </p:sp>
      <p:sp>
        <p:nvSpPr>
          <p:cNvPr id="24" name="Espace réservé du pied de page 4"/>
          <p:cNvSpPr>
            <a:spLocks noGrp="1"/>
          </p:cNvSpPr>
          <p:nvPr>
            <p:ph type="ftr" sz="quarter" idx="11"/>
          </p:nvPr>
        </p:nvSpPr>
        <p:spPr>
          <a:xfrm>
            <a:off x="1104729" y="6296830"/>
            <a:ext cx="7067128" cy="484163"/>
          </a:xfrm>
        </p:spPr>
        <p:txBody>
          <a:bodyPr/>
          <a:lstStyle/>
          <a:p>
            <a:pPr algn="ctr"/>
            <a:r>
              <a:rPr lang="fr-FR" sz="1100" dirty="0">
                <a:solidFill>
                  <a:prstClr val="black"/>
                </a:solidFill>
              </a:rPr>
              <a:t>CR2PA - </a:t>
            </a:r>
            <a:r>
              <a:rPr lang="fr-FR" sz="1100" dirty="0" smtClean="0">
                <a:solidFill>
                  <a:prstClr val="black"/>
                </a:solidFill>
              </a:rPr>
              <a:t>Atelier </a:t>
            </a:r>
            <a:r>
              <a:rPr lang="fr-FR" sz="1100" dirty="0" smtClean="0">
                <a:solidFill>
                  <a:srgbClr val="FF0000"/>
                </a:solidFill>
              </a:rPr>
              <a:t>N°17-18 avril 2017_Loreal</a:t>
            </a:r>
            <a:r>
              <a:rPr lang="fr-FR" sz="1100" dirty="0" smtClean="0">
                <a:solidFill>
                  <a:prstClr val="black"/>
                </a:solidFill>
              </a:rPr>
              <a:t>  Aurélien Conraux – Eunsu </a:t>
            </a:r>
            <a:r>
              <a:rPr lang="fr-FR" sz="1100" dirty="0" err="1" smtClean="0">
                <a:solidFill>
                  <a:prstClr val="black"/>
                </a:solidFill>
              </a:rPr>
              <a:t>Ahn</a:t>
            </a:r>
            <a:endParaRPr lang="fr-FR" sz="1100" dirty="0" smtClean="0">
              <a:solidFill>
                <a:prstClr val="black"/>
              </a:solidFill>
            </a:endParaRPr>
          </a:p>
        </p:txBody>
      </p:sp>
    </p:spTree>
    <p:extLst>
      <p:ext uri="{BB962C8B-B14F-4D97-AF65-F5344CB8AC3E}">
        <p14:creationId xmlns:p14="http://schemas.microsoft.com/office/powerpoint/2010/main" val="42881593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i="0" dirty="0" smtClean="0">
                <a:solidFill>
                  <a:srgbClr val="BD964B"/>
                </a:solidFill>
                <a:latin typeface="Arial" pitchFamily="34" charset="0"/>
                <a:cs typeface="Arial" pitchFamily="34" charset="0"/>
              </a:rPr>
              <a:t>I.M.O dans le contexte L’Oréal</a:t>
            </a:r>
            <a:endParaRPr lang="fr-FR" dirty="0"/>
          </a:p>
        </p:txBody>
      </p:sp>
      <p:sp>
        <p:nvSpPr>
          <p:cNvPr id="5" name="Espace réservé du contenu 4"/>
          <p:cNvSpPr>
            <a:spLocks noGrp="1"/>
          </p:cNvSpPr>
          <p:nvPr>
            <p:ph idx="1"/>
          </p:nvPr>
        </p:nvSpPr>
        <p:spPr>
          <a:xfrm>
            <a:off x="395536" y="1412776"/>
            <a:ext cx="8300944" cy="4104456"/>
          </a:xfrm>
        </p:spPr>
        <p:txBody>
          <a:bodyPr>
            <a:normAutofit/>
          </a:bodyPr>
          <a:lstStyle/>
          <a:p>
            <a:pPr lvl="0" algn="just">
              <a:spcBef>
                <a:spcPct val="20000"/>
              </a:spcBef>
              <a:buClr>
                <a:srgbClr val="C00000"/>
              </a:buClr>
              <a:buSzPct val="100000"/>
            </a:pPr>
            <a:r>
              <a:rPr lang="fr-FR" sz="1400" b="1" dirty="0" smtClean="0">
                <a:solidFill>
                  <a:schemeClr val="tx1"/>
                </a:solidFill>
              </a:rPr>
              <a:t>L’Oréal : un groupe mondial, nécessitant une gestion maîtrisée des documents et données</a:t>
            </a:r>
          </a:p>
          <a:p>
            <a:pPr lvl="0" algn="just">
              <a:spcBef>
                <a:spcPct val="20000"/>
              </a:spcBef>
              <a:buClr>
                <a:srgbClr val="C00000"/>
              </a:buClr>
              <a:buSzPct val="100000"/>
            </a:pPr>
            <a:endParaRPr lang="fr-FR" sz="1400" b="1" dirty="0" smtClean="0">
              <a:solidFill>
                <a:schemeClr val="tx1"/>
              </a:solidFill>
            </a:endParaRPr>
          </a:p>
          <a:p>
            <a:pPr lvl="0" algn="just">
              <a:spcBef>
                <a:spcPct val="20000"/>
              </a:spcBef>
              <a:buClr>
                <a:srgbClr val="C00000"/>
              </a:buClr>
              <a:buSzPct val="100000"/>
            </a:pPr>
            <a:r>
              <a:rPr lang="fr-FR" sz="1400" b="1" dirty="0" smtClean="0">
                <a:solidFill>
                  <a:schemeClr val="tx1"/>
                </a:solidFill>
              </a:rPr>
              <a:t>I.M.O (département Information Management) à L’Oréal Recherche &amp; Innovation</a:t>
            </a:r>
          </a:p>
          <a:p>
            <a:pPr marL="628650" lvl="1" indent="-342900" algn="just">
              <a:spcBef>
                <a:spcPct val="20000"/>
              </a:spcBef>
              <a:buClr>
                <a:srgbClr val="C00000"/>
              </a:buClr>
              <a:buSzPct val="100000"/>
            </a:pPr>
            <a:r>
              <a:rPr lang="fr-FR" sz="1400" dirty="0">
                <a:latin typeface="Arial" pitchFamily="34" charset="0"/>
                <a:cs typeface="Arial" pitchFamily="34" charset="0"/>
              </a:rPr>
              <a:t>Assurer la conformité avec les lois et règlements</a:t>
            </a:r>
          </a:p>
          <a:p>
            <a:pPr marL="628650" lvl="1" indent="-342900" algn="just">
              <a:spcBef>
                <a:spcPct val="20000"/>
              </a:spcBef>
              <a:buClr>
                <a:srgbClr val="C00000"/>
              </a:buClr>
              <a:buSzPct val="100000"/>
            </a:pPr>
            <a:r>
              <a:rPr lang="fr-FR" sz="1400" dirty="0">
                <a:latin typeface="Arial" pitchFamily="34" charset="0"/>
                <a:cs typeface="Arial" pitchFamily="34" charset="0"/>
              </a:rPr>
              <a:t>Faciliter la préservation des savoirs et savoir-faire de L'Oréal </a:t>
            </a:r>
          </a:p>
          <a:p>
            <a:pPr marL="342900" lvl="0" indent="-342900" algn="just">
              <a:spcBef>
                <a:spcPct val="20000"/>
              </a:spcBef>
              <a:buClr>
                <a:srgbClr val="C00000"/>
              </a:buClr>
              <a:buSzPct val="100000"/>
              <a:buFont typeface="Arial" panose="020B0604020202020204" pitchFamily="34" charset="0"/>
              <a:buChar char="•"/>
            </a:pPr>
            <a:endParaRPr lang="fr-FR" sz="1400" b="1" i="1" dirty="0" smtClean="0">
              <a:solidFill>
                <a:schemeClr val="tx1"/>
              </a:solidFill>
            </a:endParaRPr>
          </a:p>
          <a:p>
            <a:pPr marL="342900" lvl="0" indent="-342900" algn="just">
              <a:spcBef>
                <a:spcPct val="20000"/>
              </a:spcBef>
              <a:buClr>
                <a:srgbClr val="C00000"/>
              </a:buClr>
              <a:buSzPct val="100000"/>
              <a:buFont typeface="Arial" panose="020B0604020202020204" pitchFamily="34" charset="0"/>
              <a:buChar char="•"/>
            </a:pPr>
            <a:r>
              <a:rPr lang="fr-FR" sz="1400" b="1" dirty="0" smtClean="0">
                <a:solidFill>
                  <a:schemeClr val="tx1"/>
                </a:solidFill>
              </a:rPr>
              <a:t>I.M.O est responsable </a:t>
            </a:r>
            <a:r>
              <a:rPr lang="fr-FR" sz="1400" b="1" dirty="0">
                <a:solidFill>
                  <a:schemeClr val="tx1"/>
                </a:solidFill>
              </a:rPr>
              <a:t>de </a:t>
            </a:r>
            <a:r>
              <a:rPr lang="fr-FR" sz="1400" b="1" dirty="0" smtClean="0">
                <a:solidFill>
                  <a:schemeClr val="tx1"/>
                </a:solidFill>
              </a:rPr>
              <a:t>:</a:t>
            </a:r>
          </a:p>
          <a:p>
            <a:pPr marL="628650" lvl="1" indent="-342900" algn="just">
              <a:spcBef>
                <a:spcPct val="20000"/>
              </a:spcBef>
              <a:buClr>
                <a:srgbClr val="C00000"/>
              </a:buClr>
              <a:buSzPct val="100000"/>
            </a:pPr>
            <a:r>
              <a:rPr lang="fr-FR" sz="1400" dirty="0">
                <a:latin typeface="Arial" pitchFamily="34" charset="0"/>
                <a:cs typeface="Arial" pitchFamily="34" charset="0"/>
              </a:rPr>
              <a:t>Catégoriser les documents et les données afin de donner les bonnes règles de gestion qui garantiront à L’Oréal sa </a:t>
            </a:r>
            <a:r>
              <a:rPr lang="fr-FR" sz="1400" dirty="0" smtClean="0">
                <a:latin typeface="Arial" pitchFamily="34" charset="0"/>
                <a:cs typeface="Arial" pitchFamily="34" charset="0"/>
              </a:rPr>
              <a:t>conformité</a:t>
            </a:r>
          </a:p>
          <a:p>
            <a:pPr marL="628650" lvl="1" indent="-342900" algn="just">
              <a:spcBef>
                <a:spcPct val="20000"/>
              </a:spcBef>
              <a:buClr>
                <a:srgbClr val="C00000"/>
              </a:buClr>
              <a:buSzPct val="100000"/>
            </a:pPr>
            <a:r>
              <a:rPr lang="fr-FR" sz="1400" dirty="0" smtClean="0">
                <a:latin typeface="Arial" pitchFamily="34" charset="0"/>
                <a:cs typeface="Arial" pitchFamily="34" charset="0"/>
              </a:rPr>
              <a:t>Donner les bonnes pratiques pour partager et préserver la connaissance</a:t>
            </a:r>
          </a:p>
          <a:p>
            <a:pPr marL="285750" lvl="1" indent="0" algn="just">
              <a:spcBef>
                <a:spcPct val="20000"/>
              </a:spcBef>
              <a:buClr>
                <a:srgbClr val="C00000"/>
              </a:buClr>
              <a:buSzPct val="100000"/>
              <a:buNone/>
            </a:pPr>
            <a:endParaRPr lang="fr-FR" sz="1400" dirty="0" smtClean="0">
              <a:latin typeface="Arial" pitchFamily="34" charset="0"/>
              <a:cs typeface="Arial" pitchFamily="34" charset="0"/>
            </a:endParaRPr>
          </a:p>
          <a:p>
            <a:pPr algn="just">
              <a:buClr>
                <a:srgbClr val="C00000"/>
              </a:buClr>
              <a:buSzPct val="100000"/>
            </a:pPr>
            <a:r>
              <a:rPr lang="fr-FR" sz="1400" dirty="0" smtClean="0">
                <a:sym typeface="Wingdings" panose="05000000000000000000" pitchFamily="2" charset="2"/>
              </a:rPr>
              <a:t>Répondre à la question :</a:t>
            </a:r>
          </a:p>
          <a:p>
            <a:pPr marL="0" lvl="0" indent="0" algn="just">
              <a:buClr>
                <a:srgbClr val="C00000"/>
              </a:buClr>
              <a:buSzPct val="100000"/>
              <a:buNone/>
            </a:pPr>
            <a:r>
              <a:rPr lang="fr-FR" sz="1400" b="1" dirty="0" smtClean="0">
                <a:solidFill>
                  <a:schemeClr val="tx1"/>
                </a:solidFill>
                <a:sym typeface="Wingdings" panose="05000000000000000000" pitchFamily="2" charset="2"/>
              </a:rPr>
              <a:t> </a:t>
            </a:r>
            <a:r>
              <a:rPr lang="fr-FR" sz="1400" i="1" dirty="0" smtClean="0">
                <a:solidFill>
                  <a:schemeClr val="tx1"/>
                </a:solidFill>
              </a:rPr>
              <a:t>Comment </a:t>
            </a:r>
            <a:r>
              <a:rPr lang="fr-FR" sz="1400" i="1" dirty="0">
                <a:solidFill>
                  <a:schemeClr val="tx1"/>
                </a:solidFill>
              </a:rPr>
              <a:t>faire en sorte que les documents et les données qui engagent la responsabilité de l’entreprise ou qui constituent la connaissance de L’Oréal soient identifiés, bien conservés, sécurisés et accessibles selon leur nature, pendant le temps nécessaire, tout cela au meilleur coût ?</a:t>
            </a:r>
          </a:p>
          <a:p>
            <a:pPr marL="628650" lvl="1" indent="-342900" algn="just">
              <a:spcBef>
                <a:spcPct val="20000"/>
              </a:spcBef>
              <a:buClr>
                <a:srgbClr val="C00000"/>
              </a:buClr>
              <a:buSzPct val="100000"/>
            </a:pPr>
            <a:endParaRPr lang="fr-FR" sz="1400" dirty="0">
              <a:latin typeface="Arial" pitchFamily="34" charset="0"/>
              <a:cs typeface="Arial" pitchFamily="34" charset="0"/>
            </a:endParaRPr>
          </a:p>
        </p:txBody>
      </p:sp>
      <p:sp>
        <p:nvSpPr>
          <p:cNvPr id="7" name="Espace réservé du pied de page 4"/>
          <p:cNvSpPr txBox="1">
            <a:spLocks/>
          </p:cNvSpPr>
          <p:nvPr/>
        </p:nvSpPr>
        <p:spPr>
          <a:xfrm>
            <a:off x="1104729" y="6296830"/>
            <a:ext cx="7067128" cy="484163"/>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100" smtClean="0">
                <a:solidFill>
                  <a:prstClr val="black"/>
                </a:solidFill>
              </a:rPr>
              <a:t>CR2PA - Atelier </a:t>
            </a:r>
            <a:r>
              <a:rPr lang="fr-FR" sz="1100" smtClean="0">
                <a:solidFill>
                  <a:srgbClr val="FF0000"/>
                </a:solidFill>
              </a:rPr>
              <a:t>N°17-18 avril 2017_Loreal</a:t>
            </a:r>
            <a:r>
              <a:rPr lang="fr-FR" sz="1100" smtClean="0">
                <a:solidFill>
                  <a:prstClr val="black"/>
                </a:solidFill>
              </a:rPr>
              <a:t>  Aurélien Conraux – Eunsu Ahn</a:t>
            </a:r>
            <a:endParaRPr lang="fr-FR" sz="1100" dirty="0" smtClean="0">
              <a:solidFill>
                <a:prstClr val="black"/>
              </a:solidFill>
            </a:endParaRPr>
          </a:p>
        </p:txBody>
      </p:sp>
    </p:spTree>
    <p:extLst>
      <p:ext uri="{BB962C8B-B14F-4D97-AF65-F5344CB8AC3E}">
        <p14:creationId xmlns:p14="http://schemas.microsoft.com/office/powerpoint/2010/main" val="133484557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asque bleu">
  <a:themeElements>
    <a:clrScheme name="RFF">
      <a:dk1>
        <a:sysClr val="windowText" lastClr="000000"/>
      </a:dk1>
      <a:lt1>
        <a:sysClr val="window" lastClr="FFFFFF"/>
      </a:lt1>
      <a:dk2>
        <a:srgbClr val="1F497D"/>
      </a:dk2>
      <a:lt2>
        <a:srgbClr val="ECEEEF"/>
      </a:lt2>
      <a:accent1>
        <a:srgbClr val="934C94"/>
      </a:accent1>
      <a:accent2>
        <a:srgbClr val="0095D8"/>
      </a:accent2>
      <a:accent3>
        <a:srgbClr val="F08800"/>
      </a:accent3>
      <a:accent4>
        <a:srgbClr val="B6CA00"/>
      </a:accent4>
      <a:accent5>
        <a:srgbClr val="B7B5A0"/>
      </a:accent5>
      <a:accent6>
        <a:srgbClr val="4FB7A9"/>
      </a:accent6>
      <a:hlink>
        <a:srgbClr val="0000FF"/>
      </a:hlink>
      <a:folHlink>
        <a:srgbClr val="800080"/>
      </a:folHlink>
    </a:clrScheme>
    <a:fontScheme name="RFF">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Working document" ma:contentTypeID="0x01010005FE4E7E4B48452BBA47A523C63E1E3600DAFE509917147A45AF65AB15180B3ED4" ma:contentTypeVersion="1" ma:contentTypeDescription="" ma:contentTypeScope="" ma:versionID="ba6759266385e0736d8768b73d3cabcc">
  <xsd:schema xmlns:xsd="http://www.w3.org/2001/XMLSchema" xmlns:xs="http://www.w3.org/2001/XMLSchema" xmlns:p="http://schemas.microsoft.com/office/2006/metadata/properties" xmlns:ns3="http://schemas.microsoft.com/sharepoint/v4" targetNamespace="http://schemas.microsoft.com/office/2006/metadata/properties" ma:root="true" ma:fieldsID="45283f5171fd184540038541cb62d856" ns3:_="">
    <xsd:import namespace="http://schemas.microsoft.com/sharepoint/v4"/>
    <xsd:element name="properties">
      <xsd:complexType>
        <xsd:sequence>
          <xsd:element name="documentManagement">
            <xsd:complexType>
              <xsd:all>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0"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8" ma:displayName="Authors"/>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9"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Props1.xml><?xml version="1.0" encoding="utf-8"?>
<ds:datastoreItem xmlns:ds="http://schemas.openxmlformats.org/officeDocument/2006/customXml" ds:itemID="{B34169B5-984C-48DC-9B18-AA892A3898F5}"/>
</file>

<file path=customXml/itemProps2.xml><?xml version="1.0" encoding="utf-8"?>
<ds:datastoreItem xmlns:ds="http://schemas.openxmlformats.org/officeDocument/2006/customXml" ds:itemID="{341410AB-2D99-40BB-AC71-05710DBC8525}">
  <ds:schemaRefs>
    <ds:schemaRef ds:uri="http://schemas.microsoft.com/sharepoint/v3/contenttype/forms"/>
  </ds:schemaRefs>
</ds:datastoreItem>
</file>

<file path=customXml/itemProps3.xml><?xml version="1.0" encoding="utf-8"?>
<ds:datastoreItem xmlns:ds="http://schemas.openxmlformats.org/officeDocument/2006/customXml" ds:itemID="{7EB0EB99-D7D6-470A-AD09-1F4D6DD1165C}">
  <ds:schemaRefs>
    <ds:schemaRef ds:uri="http://schemas.microsoft.com/office/2006/documentManagement/types"/>
    <ds:schemaRef ds:uri="http://purl.org/dc/dcmitype/"/>
    <ds:schemaRef ds:uri="http://schemas.openxmlformats.org/package/2006/metadata/core-properties"/>
    <ds:schemaRef ds:uri="http://www.w3.org/XML/1998/namespace"/>
    <ds:schemaRef ds:uri="http://schemas.microsoft.com/sharepoint/v4"/>
    <ds:schemaRef ds:uri="http://purl.org/dc/elements/1.1/"/>
    <ds:schemaRef ds:uri="http://schemas.microsoft.com/office/infopath/2007/PartnerControl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4784</TotalTime>
  <Words>1699</Words>
  <Application>Microsoft Office PowerPoint</Application>
  <PresentationFormat>Affichage à l'écran (4:3)</PresentationFormat>
  <Paragraphs>389</Paragraphs>
  <Slides>22</Slides>
  <Notes>1</Notes>
  <HiddenSlides>0</HiddenSlides>
  <MMClips>0</MMClips>
  <ScaleCrop>false</ScaleCrop>
  <HeadingPairs>
    <vt:vector size="4" baseType="variant">
      <vt:variant>
        <vt:lpstr>Thème</vt:lpstr>
      </vt:variant>
      <vt:variant>
        <vt:i4>2</vt:i4>
      </vt:variant>
      <vt:variant>
        <vt:lpstr>Titres des diapositives</vt:lpstr>
      </vt:variant>
      <vt:variant>
        <vt:i4>22</vt:i4>
      </vt:variant>
    </vt:vector>
  </HeadingPairs>
  <TitlesOfParts>
    <vt:vector size="24" baseType="lpstr">
      <vt:lpstr>Thème Office</vt:lpstr>
      <vt:lpstr>1_masque bleu</vt:lpstr>
      <vt:lpstr> Les Ateliers du CR2PA  </vt:lpstr>
      <vt:lpstr>Sommaire</vt:lpstr>
      <vt:lpstr>Présentation PowerPoint</vt:lpstr>
      <vt:lpstr>Participants</vt:lpstr>
      <vt:lpstr>Présentation PowerPoint</vt:lpstr>
      <vt:lpstr>Présentation PowerPoint</vt:lpstr>
      <vt:lpstr>Présentation PowerPoint</vt:lpstr>
      <vt:lpstr>Des projets Groupe de gestion de l’information</vt:lpstr>
      <vt:lpstr>I.M.O dans le contexte L’Oréal</vt:lpstr>
      <vt:lpstr>Présentation PowerPoint</vt:lpstr>
      <vt:lpstr>Interactions entre les projets Groupe</vt:lpstr>
      <vt:lpstr>le Règlement européen</vt:lpstr>
      <vt:lpstr>Les données personnelles chez L’Oréal</vt:lpstr>
      <vt:lpstr>Comment s’organiser et être conforme</vt:lpstr>
      <vt:lpstr>Process Activité Evaluation : produits, packaging, sécurité</vt:lpstr>
      <vt:lpstr>Travail en sous-atelier</vt:lpstr>
      <vt:lpstr>Synthèse travail de l’atelier les points clefs à retenir</vt:lpstr>
      <vt:lpstr>Présentation PowerPoint</vt:lpstr>
      <vt:lpstr>Présentation PowerPoint</vt:lpstr>
      <vt:lpstr>Présentation PowerPoint</vt:lpstr>
      <vt:lpstr>Présentation PowerPoint</vt:lpstr>
      <vt:lpstr>Présentation PowerPoint</vt:lpstr>
    </vt:vector>
  </TitlesOfParts>
  <Company>RTE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Ateliers du CR2PA</dc:title>
  <dc:creator>IMO</dc:creator>
  <dc:description/>
  <cp:lastModifiedBy>CONRAUX Aurélien</cp:lastModifiedBy>
  <cp:revision>196</cp:revision>
  <cp:lastPrinted>2017-02-23T08:37:24Z</cp:lastPrinted>
  <dcterms:created xsi:type="dcterms:W3CDTF">2015-04-01T17:36:14Z</dcterms:created>
  <dcterms:modified xsi:type="dcterms:W3CDTF">2017-05-19T15:09:24Z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gnivaPresentationIdentifier">
    <vt:lpwstr>c2102f74-07e9-4eff-a9ba-1e324742397a</vt:lpwstr>
  </property>
  <property fmtid="{D5CDD505-2E9C-101B-9397-08002B2CF9AE}" pid="3" name="ContentTypeId">
    <vt:lpwstr>0x01010005FE4E7E4B48452BBA47A523C63E1E3600DAFE509917147A45AF65AB15180B3ED4</vt:lpwstr>
  </property>
  <property fmtid="{D5CDD505-2E9C-101B-9397-08002B2CF9AE}" pid="4" name="CognivaWatermarkingDate">
    <vt:lpwstr/>
  </property>
  <property fmtid="{D5CDD505-2E9C-101B-9397-08002B2CF9AE}" pid="5" name="CognivaFacetNiveauDeConfidentialite">
    <vt:lpwstr/>
  </property>
  <property fmtid="{D5CDD505-2E9C-101B-9397-08002B2CF9AE}" pid="6" name="CognivaFacetDestination">
    <vt:lpwstr/>
  </property>
  <property fmtid="{D5CDD505-2E9C-101B-9397-08002B2CF9AE}" pid="7" name="CognivaFacetCategorieDeConservation">
    <vt:lpwstr/>
  </property>
  <property fmtid="{D5CDD505-2E9C-101B-9397-08002B2CF9AE}" pid="8" name="CognivaFacetPays">
    <vt:lpwstr/>
  </property>
  <property fmtid="{D5CDD505-2E9C-101B-9397-08002B2CF9AE}" pid="9" name="CognivaFacetNom">
    <vt:lpwstr>RD\CONRAUXA</vt:lpwstr>
  </property>
  <property fmtid="{D5CDD505-2E9C-101B-9397-08002B2CF9AE}" pid="10" name="CognivaFacetMetier">
    <vt:lpwstr/>
  </property>
  <property fmtid="{D5CDD505-2E9C-101B-9397-08002B2CF9AE}" pid="11" name="CognivaFacetRegleDeConservation">
    <vt:lpwstr/>
  </property>
  <property fmtid="{D5CDD505-2E9C-101B-9397-08002B2CF9AE}" pid="12" name="CognivaFacetRôle">
    <vt:lpwstr>Manager</vt:lpwstr>
  </property>
</Properties>
</file>