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theme/theme4.xml" ContentType="application/vnd.openxmlformats-officedocument.them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67" r:id="rId3"/>
    <p:sldMasterId id="2147483672" r:id="rId4"/>
    <p:sldMasterId id="2147483674" r:id="rId5"/>
  </p:sldMasterIdLst>
  <p:notesMasterIdLst>
    <p:notesMasterId r:id="rId31"/>
  </p:notesMasterIdLst>
  <p:handoutMasterIdLst>
    <p:handoutMasterId r:id="rId32"/>
  </p:handoutMasterIdLst>
  <p:sldIdLst>
    <p:sldId id="326" r:id="rId6"/>
    <p:sldId id="287" r:id="rId7"/>
    <p:sldId id="258" r:id="rId8"/>
    <p:sldId id="299" r:id="rId9"/>
    <p:sldId id="300" r:id="rId10"/>
    <p:sldId id="311" r:id="rId11"/>
    <p:sldId id="302" r:id="rId12"/>
    <p:sldId id="303" r:id="rId13"/>
    <p:sldId id="304" r:id="rId14"/>
    <p:sldId id="305" r:id="rId15"/>
    <p:sldId id="307" r:id="rId16"/>
    <p:sldId id="308" r:id="rId17"/>
    <p:sldId id="309" r:id="rId18"/>
    <p:sldId id="310" r:id="rId19"/>
    <p:sldId id="312" r:id="rId20"/>
    <p:sldId id="315" r:id="rId21"/>
    <p:sldId id="316" r:id="rId22"/>
    <p:sldId id="317" r:id="rId23"/>
    <p:sldId id="313" r:id="rId24"/>
    <p:sldId id="319" r:id="rId25"/>
    <p:sldId id="324" r:id="rId26"/>
    <p:sldId id="321" r:id="rId27"/>
    <p:sldId id="322" r:id="rId28"/>
    <p:sldId id="323" r:id="rId29"/>
    <p:sldId id="288" r:id="rId30"/>
  </p:sldIdLst>
  <p:sldSz cx="9144000" cy="6858000" type="screen4x3"/>
  <p:notesSz cx="6794500" cy="99060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F3F5C"/>
    <a:srgbClr val="FFC000"/>
    <a:srgbClr val="91278F"/>
    <a:srgbClr val="90AF3E"/>
    <a:srgbClr val="066DA4"/>
    <a:srgbClr val="0E3D67"/>
    <a:srgbClr val="000000"/>
    <a:srgbClr val="7F7F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22" autoAdjust="0"/>
    <p:restoredTop sz="94660"/>
  </p:normalViewPr>
  <p:slideViewPr>
    <p:cSldViewPr snapToGrid="0">
      <p:cViewPr>
        <p:scale>
          <a:sx n="80" d="100"/>
          <a:sy n="80" d="100"/>
        </p:scale>
        <p:origin x="-96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1A7419AD-BA35-4E74-A7CF-44E7A47100D4}" type="datetimeFigureOut">
              <a:rPr lang="fr-FR" smtClean="0"/>
              <a:pPr/>
              <a:t>16/12/2016</a:t>
            </a:fld>
            <a:endParaRPr lang="fr-FR"/>
          </a:p>
        </p:txBody>
      </p:sp>
      <p:sp>
        <p:nvSpPr>
          <p:cNvPr id="4" name="Espace réservé du pied de page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E5CD8DC3-D16C-45BB-AAEF-B877D77B85A9}" type="slidenum">
              <a:rPr lang="fr-FR" smtClean="0"/>
              <a:pPr/>
              <a:t>‹N°›</a:t>
            </a:fld>
            <a:endParaRPr lang="fr-FR"/>
          </a:p>
        </p:txBody>
      </p:sp>
    </p:spTree>
    <p:extLst>
      <p:ext uri="{BB962C8B-B14F-4D97-AF65-F5344CB8AC3E}">
        <p14:creationId xmlns:p14="http://schemas.microsoft.com/office/powerpoint/2010/main" xmlns="" val="2181434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49702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48645" y="0"/>
            <a:ext cx="2944283" cy="49702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5587F32-982E-4BFD-AA42-8EC75E9353AF}" type="datetimeFigureOut">
              <a:rPr lang="fr-FR"/>
              <a:pPr>
                <a:defRPr/>
              </a:pPr>
              <a:t>16/12/2016</a:t>
            </a:fld>
            <a:endParaRPr lang="fr-FR"/>
          </a:p>
        </p:txBody>
      </p:sp>
      <p:sp>
        <p:nvSpPr>
          <p:cNvPr id="4" name="Espace réservé de l'image des diapositives 3"/>
          <p:cNvSpPr>
            <a:spLocks noGrp="1" noRot="1" noChangeAspect="1"/>
          </p:cNvSpPr>
          <p:nvPr>
            <p:ph type="sldImg" idx="2"/>
          </p:nvPr>
        </p:nvSpPr>
        <p:spPr>
          <a:xfrm>
            <a:off x="1168400" y="1238250"/>
            <a:ext cx="4457700" cy="334327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1BDD8B3-878B-4237-941F-37C1EEC1BBB8}" type="slidenum">
              <a:rPr lang="fr-FR"/>
              <a:pPr>
                <a:defRPr/>
              </a:pPr>
              <a:t>‹N°›</a:t>
            </a:fld>
            <a:endParaRPr lang="fr-FR"/>
          </a:p>
        </p:txBody>
      </p:sp>
    </p:spTree>
    <p:extLst>
      <p:ext uri="{BB962C8B-B14F-4D97-AF65-F5344CB8AC3E}">
        <p14:creationId xmlns:p14="http://schemas.microsoft.com/office/powerpoint/2010/main" xmlns="" val="2027950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xmlns="" val="362728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9373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0466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73038" y="0"/>
            <a:ext cx="8796337" cy="930275"/>
          </a:xfrm>
          <a:prstGeom prst="rect">
            <a:avLst/>
          </a:prstGeom>
        </p:spPr>
        <p:txBody>
          <a:bodyPr/>
          <a:lstStyle/>
          <a:p>
            <a:r>
              <a:rPr lang="fr-FR" smtClean="0"/>
              <a:t>Modifiez le style du titre</a:t>
            </a:r>
            <a:endParaRPr lang="en-US" dirty="0"/>
          </a:p>
        </p:txBody>
      </p:sp>
      <p:sp>
        <p:nvSpPr>
          <p:cNvPr id="3" name="Content Placeholder 2"/>
          <p:cNvSpPr>
            <a:spLocks noGrp="1"/>
          </p:cNvSpPr>
          <p:nvPr>
            <p:ph idx="1"/>
          </p:nvPr>
        </p:nvSpPr>
        <p:spPr>
          <a:xfrm>
            <a:off x="173038" y="1825625"/>
            <a:ext cx="8796337"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xmlns="" val="426138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9266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Modifiez le style du titre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extLst>
      <p:ext uri="{BB962C8B-B14F-4D97-AF65-F5344CB8AC3E}">
        <p14:creationId xmlns:p14="http://schemas.microsoft.com/office/powerpoint/2010/main" xmlns="" val="253924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Modifiez le style du titre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extLst>
      <p:ext uri="{BB962C8B-B14F-4D97-AF65-F5344CB8AC3E}">
        <p14:creationId xmlns:p14="http://schemas.microsoft.com/office/powerpoint/2010/main" xmlns="" val="3706527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extLst>
      <p:ext uri="{BB962C8B-B14F-4D97-AF65-F5344CB8AC3E}">
        <p14:creationId xmlns:p14="http://schemas.microsoft.com/office/powerpoint/2010/main" xmlns="" val="25185115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73038" y="0"/>
            <a:ext cx="8796337"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endParaRPr lang="en-US" altLang="fr-FR" smtClean="0"/>
          </a:p>
        </p:txBody>
      </p:sp>
      <p:sp>
        <p:nvSpPr>
          <p:cNvPr id="1027" name="Text Placeholder 2"/>
          <p:cNvSpPr>
            <a:spLocks noGrp="1"/>
          </p:cNvSpPr>
          <p:nvPr>
            <p:ph type="body" idx="1"/>
          </p:nvPr>
        </p:nvSpPr>
        <p:spPr bwMode="auto">
          <a:xfrm>
            <a:off x="173038" y="1825625"/>
            <a:ext cx="8796337"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1" name="ZoneTexte 37"/>
          <p:cNvSpPr txBox="1">
            <a:spLocks noChangeArrowheads="1"/>
          </p:cNvSpPr>
          <p:nvPr/>
        </p:nvSpPr>
        <p:spPr bwMode="auto">
          <a:xfrm rot="16200000">
            <a:off x="-2937669" y="3702844"/>
            <a:ext cx="6040437" cy="180976"/>
          </a:xfrm>
          <a:prstGeom prst="rect">
            <a:avLst/>
          </a:prstGeom>
          <a:noFill/>
          <a:ln>
            <a:noFill/>
          </a:ln>
          <a:extLst/>
        </p:spPr>
        <p:txBody>
          <a:bodyPr lIns="87276" tIns="43638" rIns="87276" bIns="43638">
            <a:spAutoFit/>
          </a:bodyPr>
          <a:lstStyle>
            <a:lvl1pPr defTabSz="434975"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43497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434975"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434975"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434975"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34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34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34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34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ts val="0"/>
              </a:spcBef>
              <a:spcAft>
                <a:spcPts val="0"/>
              </a:spcAft>
              <a:defRPr/>
            </a:pPr>
            <a:r>
              <a:rPr lang="fr-FR" altLang="fr-FR" sz="600" dirty="0" smtClean="0">
                <a:solidFill>
                  <a:srgbClr val="7F7F7F"/>
                </a:solidFill>
                <a:latin typeface="Arial Narrow" panose="020B0606020202030204" pitchFamily="34" charset="0"/>
              </a:rPr>
              <a:t>© DCNS </a:t>
            </a:r>
            <a:r>
              <a:rPr lang="fr-FR" altLang="fr-FR" sz="600" dirty="0" err="1" smtClean="0">
                <a:solidFill>
                  <a:srgbClr val="7F7F7F"/>
                </a:solidFill>
                <a:latin typeface="Arial Narrow" panose="020B0606020202030204" pitchFamily="34" charset="0"/>
              </a:rPr>
              <a:t>June</a:t>
            </a:r>
            <a:r>
              <a:rPr lang="fr-FR" altLang="fr-FR" sz="600" dirty="0" smtClean="0">
                <a:solidFill>
                  <a:srgbClr val="7F7F7F"/>
                </a:solidFill>
                <a:latin typeface="Arial Narrow" panose="020B0606020202030204" pitchFamily="34" charset="0"/>
              </a:rPr>
              <a:t> 2016 – all </a:t>
            </a:r>
            <a:r>
              <a:rPr lang="fr-FR" altLang="fr-FR" sz="600" dirty="0" err="1" smtClean="0">
                <a:solidFill>
                  <a:srgbClr val="7F7F7F"/>
                </a:solidFill>
                <a:latin typeface="Arial Narrow" panose="020B0606020202030204" pitchFamily="34" charset="0"/>
              </a:rPr>
              <a:t>rights</a:t>
            </a:r>
            <a:r>
              <a:rPr lang="fr-FR" altLang="fr-FR" sz="600" dirty="0" smtClean="0">
                <a:solidFill>
                  <a:srgbClr val="7F7F7F"/>
                </a:solidFill>
                <a:latin typeface="Arial Narrow" panose="020B0606020202030204" pitchFamily="34" charset="0"/>
              </a:rPr>
              <a:t>  </a:t>
            </a:r>
            <a:r>
              <a:rPr lang="fr-FR" altLang="fr-FR" sz="600" dirty="0" err="1" smtClean="0">
                <a:solidFill>
                  <a:srgbClr val="7F7F7F"/>
                </a:solidFill>
                <a:latin typeface="Arial Narrow" panose="020B0606020202030204" pitchFamily="34" charset="0"/>
              </a:rPr>
              <a:t>reserved</a:t>
            </a:r>
            <a:r>
              <a:rPr lang="fr-FR" altLang="fr-FR" sz="600" dirty="0" smtClean="0">
                <a:solidFill>
                  <a:srgbClr val="7F7F7F"/>
                </a:solidFill>
                <a:latin typeface="Arial Narrow" panose="020B0606020202030204" pitchFamily="34" charset="0"/>
              </a:rPr>
              <a:t> / </a:t>
            </a:r>
            <a:r>
              <a:rPr lang="fr-FR" altLang="fr-FR" sz="600" dirty="0" err="1" smtClean="0">
                <a:solidFill>
                  <a:srgbClr val="7F7F7F"/>
                </a:solidFill>
                <a:latin typeface="Arial Narrow" panose="020B0606020202030204" pitchFamily="34" charset="0"/>
              </a:rPr>
              <a:t>todos</a:t>
            </a:r>
            <a:r>
              <a:rPr lang="fr-FR" altLang="fr-FR" sz="600" dirty="0" smtClean="0">
                <a:solidFill>
                  <a:srgbClr val="7F7F7F"/>
                </a:solidFill>
                <a:latin typeface="Arial Narrow" panose="020B0606020202030204" pitchFamily="34" charset="0"/>
              </a:rPr>
              <a:t> los </a:t>
            </a:r>
            <a:r>
              <a:rPr lang="fr-FR" altLang="fr-FR" sz="600" dirty="0" err="1" smtClean="0">
                <a:solidFill>
                  <a:srgbClr val="7F7F7F"/>
                </a:solidFill>
                <a:latin typeface="Arial Narrow" panose="020B0606020202030204" pitchFamily="34" charset="0"/>
              </a:rPr>
              <a:t>derechos</a:t>
            </a:r>
            <a:r>
              <a:rPr lang="fr-FR" altLang="fr-FR" sz="600" dirty="0" smtClean="0">
                <a:solidFill>
                  <a:srgbClr val="7F7F7F"/>
                </a:solidFill>
                <a:latin typeface="Arial Narrow" panose="020B0606020202030204" pitchFamily="34" charset="0"/>
              </a:rPr>
              <a:t> </a:t>
            </a:r>
            <a:r>
              <a:rPr lang="fr-FR" altLang="fr-FR" sz="600" dirty="0" err="1" smtClean="0">
                <a:solidFill>
                  <a:srgbClr val="7F7F7F"/>
                </a:solidFill>
                <a:latin typeface="Arial Narrow" panose="020B0606020202030204" pitchFamily="34" charset="0"/>
              </a:rPr>
              <a:t>reservados</a:t>
            </a:r>
            <a:r>
              <a:rPr lang="fr-FR" altLang="fr-FR" sz="600" dirty="0" smtClean="0">
                <a:solidFill>
                  <a:srgbClr val="7F7F7F"/>
                </a:solidFill>
                <a:latin typeface="Arial Narrow" panose="020B0606020202030204" pitchFamily="34" charset="0"/>
              </a:rPr>
              <a:t> / tous droits réservés – Crédits photos : DCNS, Marine nationale</a:t>
            </a:r>
          </a:p>
        </p:txBody>
      </p:sp>
      <p:sp>
        <p:nvSpPr>
          <p:cNvPr id="12" name="Rectangle 11"/>
          <p:cNvSpPr/>
          <p:nvPr/>
        </p:nvSpPr>
        <p:spPr>
          <a:xfrm>
            <a:off x="0" y="893763"/>
            <a:ext cx="9144000" cy="36512"/>
          </a:xfrm>
          <a:prstGeom prst="rect">
            <a:avLst/>
          </a:prstGeom>
          <a:solidFill>
            <a:srgbClr val="066DA4"/>
          </a:solidFill>
          <a:ln>
            <a:noFill/>
          </a:ln>
          <a:effectLst/>
        </p:spPr>
        <p:style>
          <a:lnRef idx="1">
            <a:schemeClr val="accent1"/>
          </a:lnRef>
          <a:fillRef idx="3">
            <a:schemeClr val="accent1"/>
          </a:fillRef>
          <a:effectRef idx="2">
            <a:schemeClr val="accent1"/>
          </a:effectRef>
          <a:fontRef idx="minor">
            <a:schemeClr val="lt1"/>
          </a:fontRef>
        </p:style>
        <p:txBody>
          <a:bodyPr lIns="87276" tIns="43638" rIns="87276" bIns="43638" anchor="ctr"/>
          <a:lstStyle/>
          <a:p>
            <a:pPr algn="ctr" defTabSz="436381" fontAlgn="auto">
              <a:spcBef>
                <a:spcPts val="0"/>
              </a:spcBef>
              <a:spcAft>
                <a:spcPts val="0"/>
              </a:spcAft>
              <a:defRPr/>
            </a:pPr>
            <a:endParaRPr lang="fr-FR">
              <a:solidFill>
                <a:srgbClr val="FFFFFF"/>
              </a:solidFill>
            </a:endParaRPr>
          </a:p>
        </p:txBody>
      </p:sp>
      <p:pic>
        <p:nvPicPr>
          <p:cNvPr id="1030" name="Image 8" descr="LogoDCNS.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1925" y="6443663"/>
            <a:ext cx="11874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Rectangle 5"/>
          <p:cNvSpPr>
            <a:spLocks noChangeArrowheads="1"/>
          </p:cNvSpPr>
          <p:nvPr/>
        </p:nvSpPr>
        <p:spPr bwMode="auto">
          <a:xfrm>
            <a:off x="1387602" y="6530955"/>
            <a:ext cx="668349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34975" eaLnBrk="0" hangingPunct="0">
              <a:defRPr>
                <a:solidFill>
                  <a:schemeClr val="tx1"/>
                </a:solidFill>
                <a:latin typeface="Arial" pitchFamily="34" charset="0"/>
              </a:defRPr>
            </a:lvl1pPr>
            <a:lvl2pPr marL="742950" indent="-285750" defTabSz="434975" eaLnBrk="0" hangingPunct="0">
              <a:defRPr>
                <a:solidFill>
                  <a:schemeClr val="tx1"/>
                </a:solidFill>
                <a:latin typeface="Arial" pitchFamily="34" charset="0"/>
              </a:defRPr>
            </a:lvl2pPr>
            <a:lvl3pPr marL="1143000" indent="-228600" defTabSz="434975" eaLnBrk="0" hangingPunct="0">
              <a:defRPr>
                <a:solidFill>
                  <a:schemeClr val="tx1"/>
                </a:solidFill>
                <a:latin typeface="Arial" pitchFamily="34" charset="0"/>
              </a:defRPr>
            </a:lvl3pPr>
            <a:lvl4pPr marL="1600200" indent="-228600" defTabSz="434975" eaLnBrk="0" hangingPunct="0">
              <a:defRPr>
                <a:solidFill>
                  <a:schemeClr val="tx1"/>
                </a:solidFill>
                <a:latin typeface="Arial" pitchFamily="34" charset="0"/>
              </a:defRPr>
            </a:lvl4pPr>
            <a:lvl5pPr marL="2057400" indent="-228600" defTabSz="434975" eaLnBrk="0" hangingPunct="0">
              <a:defRPr>
                <a:solidFill>
                  <a:schemeClr val="tx1"/>
                </a:solidFill>
                <a:latin typeface="Arial" pitchFamily="34" charset="0"/>
              </a:defRPr>
            </a:lvl5pPr>
            <a:lvl6pPr marL="2514600" indent="-228600" defTabSz="434975" eaLnBrk="0" fontAlgn="base" hangingPunct="0">
              <a:spcBef>
                <a:spcPct val="0"/>
              </a:spcBef>
              <a:spcAft>
                <a:spcPct val="0"/>
              </a:spcAft>
              <a:defRPr>
                <a:solidFill>
                  <a:schemeClr val="tx1"/>
                </a:solidFill>
                <a:latin typeface="Arial" pitchFamily="34" charset="0"/>
              </a:defRPr>
            </a:lvl6pPr>
            <a:lvl7pPr marL="2971800" indent="-228600" defTabSz="434975" eaLnBrk="0" fontAlgn="base" hangingPunct="0">
              <a:spcBef>
                <a:spcPct val="0"/>
              </a:spcBef>
              <a:spcAft>
                <a:spcPct val="0"/>
              </a:spcAft>
              <a:defRPr>
                <a:solidFill>
                  <a:schemeClr val="tx1"/>
                </a:solidFill>
                <a:latin typeface="Arial" pitchFamily="34" charset="0"/>
              </a:defRPr>
            </a:lvl7pPr>
            <a:lvl8pPr marL="3429000" indent="-228600" defTabSz="434975" eaLnBrk="0" fontAlgn="base" hangingPunct="0">
              <a:spcBef>
                <a:spcPct val="0"/>
              </a:spcBef>
              <a:spcAft>
                <a:spcPct val="0"/>
              </a:spcAft>
              <a:defRPr>
                <a:solidFill>
                  <a:schemeClr val="tx1"/>
                </a:solidFill>
                <a:latin typeface="Arial" pitchFamily="34" charset="0"/>
              </a:defRPr>
            </a:lvl8pPr>
            <a:lvl9pPr marL="3886200" indent="-228600" defTabSz="434975" eaLnBrk="0" fontAlgn="base" hangingPunct="0">
              <a:spcBef>
                <a:spcPct val="0"/>
              </a:spcBef>
              <a:spcAft>
                <a:spcPct val="0"/>
              </a:spcAft>
              <a:defRPr>
                <a:solidFill>
                  <a:schemeClr val="tx1"/>
                </a:solidFill>
                <a:latin typeface="Arial" pitchFamily="34" charset="0"/>
              </a:defRPr>
            </a:lvl9pPr>
          </a:lstStyle>
          <a:p>
            <a:pPr eaLnBrk="1" hangingPunct="1"/>
            <a:r>
              <a:rPr lang="fr-FR" altLang="fr-FR" sz="1000" dirty="0" smtClean="0">
                <a:solidFill>
                  <a:srgbClr val="0E3D67"/>
                </a:solidFill>
                <a:ea typeface="ＭＳ Ｐゴシック" charset="-128"/>
                <a:cs typeface="Arial" pitchFamily="34" charset="0"/>
              </a:rPr>
              <a:t>CR2PA Atelier n° 14  :</a:t>
            </a:r>
            <a:r>
              <a:rPr lang="fr-FR" altLang="fr-FR" sz="1000" baseline="0" dirty="0" smtClean="0">
                <a:solidFill>
                  <a:srgbClr val="0E3D67"/>
                </a:solidFill>
                <a:ea typeface="ＭＳ Ｐゴシック" charset="-128"/>
                <a:cs typeface="Arial" pitchFamily="34" charset="0"/>
              </a:rPr>
              <a:t> Audit archivage – DCNS – Delphine Mouchel </a:t>
            </a:r>
            <a:r>
              <a:rPr lang="fr-FR" altLang="fr-FR" sz="1000" dirty="0" smtClean="0">
                <a:solidFill>
                  <a:srgbClr val="0E3D67"/>
                </a:solidFill>
                <a:ea typeface="ＭＳ Ｐゴシック" charset="-128"/>
                <a:cs typeface="Arial" pitchFamily="34" charset="0"/>
              </a:rPr>
              <a:t>    / </a:t>
            </a:r>
            <a:fld id="{53E31E37-F216-46C2-8D91-804B7AB031DD}" type="slidenum">
              <a:rPr lang="fr-FR" altLang="fr-FR" sz="1000" smtClean="0">
                <a:ea typeface="ＭＳ Ｐゴシック" charset="-128"/>
                <a:cs typeface="Arial" pitchFamily="34" charset="0"/>
              </a:rPr>
              <a:pPr eaLnBrk="1" hangingPunct="1"/>
              <a:t>‹N°›</a:t>
            </a:fld>
            <a:r>
              <a:rPr lang="fr-FR" altLang="fr-FR" sz="1000" dirty="0" smtClean="0">
                <a:ea typeface="ＭＳ Ｐゴシック" charset="-128"/>
                <a:cs typeface="Arial" pitchFamily="34" charset="0"/>
              </a:rPr>
              <a:t>     /   22/09/2016</a:t>
            </a:r>
            <a:endParaRPr lang="fr-FR" altLang="fr-FR" sz="1000" dirty="0">
              <a:ea typeface="ＭＳ Ｐゴシック" charset="-128"/>
              <a:cs typeface="Arial" pitchFamily="34" charset="0"/>
            </a:endParaRPr>
          </a:p>
        </p:txBody>
      </p:sp>
      <p:pic>
        <p:nvPicPr>
          <p:cNvPr id="9" name="Image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23949" y="6246304"/>
            <a:ext cx="661851" cy="585216"/>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lang="en-US" sz="2000" b="1" kern="1200" dirty="0">
          <a:solidFill>
            <a:srgbClr val="009EE0"/>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009EE0"/>
          </a:solidFill>
          <a:latin typeface="Arial" pitchFamily="34" charset="0"/>
          <a:cs typeface="Arial" pitchFamily="34" charset="0"/>
        </a:defRPr>
      </a:lvl2pPr>
      <a:lvl3pPr algn="l" rtl="0" eaLnBrk="0" fontAlgn="base" hangingPunct="0">
        <a:lnSpc>
          <a:spcPct val="90000"/>
        </a:lnSpc>
        <a:spcBef>
          <a:spcPct val="0"/>
        </a:spcBef>
        <a:spcAft>
          <a:spcPct val="0"/>
        </a:spcAft>
        <a:defRPr sz="2000" b="1">
          <a:solidFill>
            <a:srgbClr val="009EE0"/>
          </a:solidFill>
          <a:latin typeface="Arial" pitchFamily="34" charset="0"/>
          <a:cs typeface="Arial" pitchFamily="34" charset="0"/>
        </a:defRPr>
      </a:lvl3pPr>
      <a:lvl4pPr algn="l" rtl="0" eaLnBrk="0" fontAlgn="base" hangingPunct="0">
        <a:lnSpc>
          <a:spcPct val="90000"/>
        </a:lnSpc>
        <a:spcBef>
          <a:spcPct val="0"/>
        </a:spcBef>
        <a:spcAft>
          <a:spcPct val="0"/>
        </a:spcAft>
        <a:defRPr sz="2000" b="1">
          <a:solidFill>
            <a:srgbClr val="009EE0"/>
          </a:solidFill>
          <a:latin typeface="Arial" pitchFamily="34" charset="0"/>
          <a:cs typeface="Arial" pitchFamily="34" charset="0"/>
        </a:defRPr>
      </a:lvl4pPr>
      <a:lvl5pPr algn="l" rtl="0" eaLnBrk="0" fontAlgn="base" hangingPunct="0">
        <a:lnSpc>
          <a:spcPct val="90000"/>
        </a:lnSpc>
        <a:spcBef>
          <a:spcPct val="0"/>
        </a:spcBef>
        <a:spcAft>
          <a:spcPct val="0"/>
        </a:spcAft>
        <a:defRPr sz="2000" b="1">
          <a:solidFill>
            <a:srgbClr val="009EE0"/>
          </a:solidFill>
          <a:latin typeface="Arial" pitchFamily="34" charset="0"/>
          <a:cs typeface="Arial" pitchFamily="34" charset="0"/>
        </a:defRPr>
      </a:lvl5pPr>
      <a:lvl6pPr marL="457200" algn="l" rtl="0" fontAlgn="base">
        <a:lnSpc>
          <a:spcPct val="90000"/>
        </a:lnSpc>
        <a:spcBef>
          <a:spcPct val="0"/>
        </a:spcBef>
        <a:spcAft>
          <a:spcPct val="0"/>
        </a:spcAft>
        <a:defRPr sz="2000" b="1">
          <a:solidFill>
            <a:srgbClr val="009EE0"/>
          </a:solidFill>
          <a:latin typeface="Arial" pitchFamily="34" charset="0"/>
          <a:cs typeface="Arial" pitchFamily="34" charset="0"/>
        </a:defRPr>
      </a:lvl6pPr>
      <a:lvl7pPr marL="914400" algn="l" rtl="0" fontAlgn="base">
        <a:lnSpc>
          <a:spcPct val="90000"/>
        </a:lnSpc>
        <a:spcBef>
          <a:spcPct val="0"/>
        </a:spcBef>
        <a:spcAft>
          <a:spcPct val="0"/>
        </a:spcAft>
        <a:defRPr sz="2000" b="1">
          <a:solidFill>
            <a:srgbClr val="009EE0"/>
          </a:solidFill>
          <a:latin typeface="Arial" pitchFamily="34" charset="0"/>
          <a:cs typeface="Arial" pitchFamily="34" charset="0"/>
        </a:defRPr>
      </a:lvl7pPr>
      <a:lvl8pPr marL="1371600" algn="l" rtl="0" fontAlgn="base">
        <a:lnSpc>
          <a:spcPct val="90000"/>
        </a:lnSpc>
        <a:spcBef>
          <a:spcPct val="0"/>
        </a:spcBef>
        <a:spcAft>
          <a:spcPct val="0"/>
        </a:spcAft>
        <a:defRPr sz="2000" b="1">
          <a:solidFill>
            <a:srgbClr val="009EE0"/>
          </a:solidFill>
          <a:latin typeface="Arial" pitchFamily="34" charset="0"/>
          <a:cs typeface="Arial" pitchFamily="34" charset="0"/>
        </a:defRPr>
      </a:lvl8pPr>
      <a:lvl9pPr marL="1828800" algn="l" rtl="0" fontAlgn="base">
        <a:lnSpc>
          <a:spcPct val="90000"/>
        </a:lnSpc>
        <a:spcBef>
          <a:spcPct val="0"/>
        </a:spcBef>
        <a:spcAft>
          <a:spcPct val="0"/>
        </a:spcAft>
        <a:defRPr sz="2000" b="1">
          <a:solidFill>
            <a:srgbClr val="009EE0"/>
          </a:solidFill>
          <a:latin typeface="Arial" pitchFamily="34" charset="0"/>
          <a:cs typeface="Arial" pitchFamily="34" charset="0"/>
        </a:defRPr>
      </a:lvl9pPr>
    </p:titleStyle>
    <p:bodyStyle>
      <a:lvl1pPr marL="228600" indent="-228600" algn="l" rtl="0" eaLnBrk="0" fontAlgn="base" hangingPunct="0">
        <a:spcBef>
          <a:spcPts val="600"/>
        </a:spcBef>
        <a:spcAft>
          <a:spcPct val="0"/>
        </a:spcAft>
        <a:buFont typeface="Arial" pitchFamily="34" charset="0"/>
        <a:buChar char="•"/>
        <a:defRPr lang="fr-FR" b="1" kern="1200">
          <a:solidFill>
            <a:srgbClr val="009EE0"/>
          </a:solidFill>
          <a:latin typeface="Arial" panose="020B0604020202020204" pitchFamily="34" charset="0"/>
          <a:ea typeface="+mn-ea"/>
          <a:cs typeface="Arial" panose="020B0604020202020204" pitchFamily="34" charset="0"/>
        </a:defRPr>
      </a:lvl1pPr>
      <a:lvl2pPr marL="685800" indent="-228600" algn="l" rtl="0" eaLnBrk="0" fontAlgn="base" hangingPunct="0">
        <a:spcBef>
          <a:spcPts val="600"/>
        </a:spcBef>
        <a:spcAft>
          <a:spcPct val="0"/>
        </a:spcAft>
        <a:buFont typeface="Arial" pitchFamily="34" charset="0"/>
        <a:buChar char="•"/>
        <a:defRPr lang="fr-FR" sz="1600" kern="1200">
          <a:solidFill>
            <a:srgbClr val="7F7F7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ts val="600"/>
        </a:spcBef>
        <a:spcAft>
          <a:spcPct val="0"/>
        </a:spcAft>
        <a:buFont typeface="Arial" pitchFamily="34" charset="0"/>
        <a:buChar char="•"/>
        <a:defRPr lang="fr-FR" sz="1400" kern="1200">
          <a:solidFill>
            <a:srgbClr val="000000"/>
          </a:solidFill>
          <a:latin typeface="Arial" panose="020B0604020202020204" pitchFamily="34" charset="0"/>
          <a:ea typeface="+mn-ea"/>
          <a:cs typeface="Arial" panose="020B0604020202020204" pitchFamily="34" charset="0"/>
        </a:defRPr>
      </a:lvl3pPr>
      <a:lvl4pPr marL="1600200" indent="-228600" algn="l" rtl="0" eaLnBrk="0" fontAlgn="base" hangingPunct="0">
        <a:spcBef>
          <a:spcPts val="600"/>
        </a:spcBef>
        <a:spcAft>
          <a:spcPct val="0"/>
        </a:spcAft>
        <a:buFont typeface="Arial" pitchFamily="34" charset="0"/>
        <a:buChar char="•"/>
        <a:defRPr lang="fr-FR" sz="1400" kern="1200">
          <a:solidFill>
            <a:srgbClr val="000000"/>
          </a:solidFill>
          <a:latin typeface="Arial" panose="020B0604020202020204" pitchFamily="34" charset="0"/>
          <a:ea typeface="+mn-ea"/>
          <a:cs typeface="Arial" panose="020B0604020202020204" pitchFamily="34" charset="0"/>
        </a:defRPr>
      </a:lvl4pPr>
      <a:lvl5pPr marL="2057400" indent="-228600" algn="l" rtl="0" eaLnBrk="0" fontAlgn="base" hangingPunct="0">
        <a:spcBef>
          <a:spcPts val="600"/>
        </a:spcBef>
        <a:spcAft>
          <a:spcPct val="0"/>
        </a:spcAft>
        <a:buFont typeface="Arial" pitchFamily="34" charset="0"/>
        <a:buChar char="•"/>
        <a:defRPr lang="en-US" sz="1400" kern="1200" dirty="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e 9"/>
          <p:cNvGrpSpPr>
            <a:grpSpLocks/>
          </p:cNvGrpSpPr>
          <p:nvPr/>
        </p:nvGrpSpPr>
        <p:grpSpPr bwMode="auto">
          <a:xfrm>
            <a:off x="0" y="212725"/>
            <a:ext cx="9144000" cy="717550"/>
            <a:chOff x="0" y="212725"/>
            <a:chExt cx="9144000" cy="717550"/>
          </a:xfrm>
        </p:grpSpPr>
        <p:pic>
          <p:nvPicPr>
            <p:cNvPr id="2052" name="Image 8" descr="LogoDCNS.pn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719888" y="254000"/>
              <a:ext cx="1990725"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Picture 7" descr="Signature_Light_Q_GB_pt"/>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250825" y="212725"/>
              <a:ext cx="110331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a:xfrm>
              <a:off x="0" y="893763"/>
              <a:ext cx="9144000" cy="36512"/>
            </a:xfrm>
            <a:prstGeom prst="rect">
              <a:avLst/>
            </a:prstGeom>
            <a:solidFill>
              <a:srgbClr val="066DA4"/>
            </a:solidFill>
            <a:ln>
              <a:noFill/>
            </a:ln>
            <a:effectLst/>
          </p:spPr>
          <p:style>
            <a:lnRef idx="1">
              <a:schemeClr val="accent1"/>
            </a:lnRef>
            <a:fillRef idx="3">
              <a:schemeClr val="accent1"/>
            </a:fillRef>
            <a:effectRef idx="2">
              <a:schemeClr val="accent1"/>
            </a:effectRef>
            <a:fontRef idx="minor">
              <a:schemeClr val="lt1"/>
            </a:fontRef>
          </p:style>
          <p:txBody>
            <a:bodyPr lIns="87276" tIns="43638" rIns="87276" bIns="43638" anchor="ctr"/>
            <a:lstStyle/>
            <a:p>
              <a:pPr algn="ctr" defTabSz="436381" fontAlgn="auto">
                <a:spcBef>
                  <a:spcPts val="0"/>
                </a:spcBef>
                <a:spcAft>
                  <a:spcPts val="0"/>
                </a:spcAft>
                <a:defRPr/>
              </a:pPr>
              <a:endParaRPr lang="fr-FR">
                <a:solidFill>
                  <a:srgbClr val="FFFFFF"/>
                </a:solidFill>
              </a:endParaRPr>
            </a:p>
          </p:txBody>
        </p:sp>
      </p:grpSp>
      <p:sp>
        <p:nvSpPr>
          <p:cNvPr id="11" name="ZoneTexte 37"/>
          <p:cNvSpPr txBox="1">
            <a:spLocks noChangeArrowheads="1"/>
          </p:cNvSpPr>
          <p:nvPr/>
        </p:nvSpPr>
        <p:spPr bwMode="auto">
          <a:xfrm rot="16200000">
            <a:off x="-2937669" y="3702844"/>
            <a:ext cx="6040437" cy="180976"/>
          </a:xfrm>
          <a:prstGeom prst="rect">
            <a:avLst/>
          </a:prstGeom>
          <a:noFill/>
          <a:ln>
            <a:noFill/>
          </a:ln>
          <a:extLst/>
        </p:spPr>
        <p:txBody>
          <a:bodyPr lIns="87276" tIns="43638" rIns="87276" bIns="43638">
            <a:spAutoFit/>
          </a:bodyPr>
          <a:lstStyle>
            <a:lvl1pPr defTabSz="434975">
              <a:defRPr>
                <a:solidFill>
                  <a:schemeClr val="tx1"/>
                </a:solidFill>
                <a:latin typeface="Arial" panose="020B0604020202020204" pitchFamily="34" charset="0"/>
                <a:ea typeface="MS PGothic" panose="020B0600070205080204" pitchFamily="34" charset="-128"/>
              </a:defRPr>
            </a:lvl1pPr>
            <a:lvl2pPr marL="742950" indent="-285750" defTabSz="434975">
              <a:defRPr>
                <a:solidFill>
                  <a:schemeClr val="tx1"/>
                </a:solidFill>
                <a:latin typeface="Arial" panose="020B0604020202020204" pitchFamily="34" charset="0"/>
                <a:ea typeface="MS PGothic" panose="020B0600070205080204" pitchFamily="34" charset="-128"/>
              </a:defRPr>
            </a:lvl2pPr>
            <a:lvl3pPr marL="1143000" indent="-228600" defTabSz="434975">
              <a:defRPr>
                <a:solidFill>
                  <a:schemeClr val="tx1"/>
                </a:solidFill>
                <a:latin typeface="Arial" panose="020B0604020202020204" pitchFamily="34" charset="0"/>
                <a:ea typeface="MS PGothic" panose="020B0600070205080204" pitchFamily="34" charset="-128"/>
              </a:defRPr>
            </a:lvl3pPr>
            <a:lvl4pPr marL="1600200" indent="-228600" defTabSz="434975">
              <a:defRPr>
                <a:solidFill>
                  <a:schemeClr val="tx1"/>
                </a:solidFill>
                <a:latin typeface="Arial" panose="020B0604020202020204" pitchFamily="34" charset="0"/>
                <a:ea typeface="MS PGothic" panose="020B0600070205080204" pitchFamily="34" charset="-128"/>
              </a:defRPr>
            </a:lvl4pPr>
            <a:lvl5pPr marL="2057400" indent="-228600" defTabSz="434975">
              <a:defRPr>
                <a:solidFill>
                  <a:schemeClr val="tx1"/>
                </a:solidFill>
                <a:latin typeface="Arial" panose="020B0604020202020204" pitchFamily="34" charset="0"/>
                <a:ea typeface="MS PGothic" panose="020B0600070205080204" pitchFamily="34" charset="-128"/>
              </a:defRPr>
            </a:lvl5pPr>
            <a:lvl6pPr marL="2514600" indent="-228600" defTabSz="434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34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34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34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fr-FR" altLang="fr-FR" sz="600" dirty="0">
                <a:solidFill>
                  <a:srgbClr val="7F7F7F"/>
                </a:solidFill>
                <a:latin typeface="Arial Narrow" panose="020B0606020202030204" pitchFamily="34" charset="0"/>
              </a:rPr>
              <a:t>© DCNS </a:t>
            </a:r>
            <a:r>
              <a:rPr lang="fr-FR" altLang="fr-FR" sz="600" dirty="0" err="1" smtClean="0">
                <a:solidFill>
                  <a:srgbClr val="7F7F7F"/>
                </a:solidFill>
                <a:latin typeface="Arial Narrow" panose="020B0606020202030204" pitchFamily="34" charset="0"/>
              </a:rPr>
              <a:t>June</a:t>
            </a:r>
            <a:r>
              <a:rPr lang="fr-FR" altLang="fr-FR" sz="600" dirty="0" smtClean="0">
                <a:solidFill>
                  <a:srgbClr val="7F7F7F"/>
                </a:solidFill>
                <a:latin typeface="Arial Narrow" panose="020B0606020202030204" pitchFamily="34" charset="0"/>
              </a:rPr>
              <a:t> 2015 </a:t>
            </a:r>
            <a:r>
              <a:rPr lang="fr-FR" altLang="fr-FR" sz="600" dirty="0">
                <a:solidFill>
                  <a:srgbClr val="7F7F7F"/>
                </a:solidFill>
                <a:latin typeface="Arial Narrow" panose="020B0606020202030204" pitchFamily="34" charset="0"/>
              </a:rPr>
              <a:t>– all </a:t>
            </a:r>
            <a:r>
              <a:rPr lang="fr-FR" altLang="fr-FR" sz="600" dirty="0" err="1">
                <a:solidFill>
                  <a:srgbClr val="7F7F7F"/>
                </a:solidFill>
                <a:latin typeface="Arial Narrow" panose="020B0606020202030204" pitchFamily="34" charset="0"/>
              </a:rPr>
              <a:t>rights</a:t>
            </a:r>
            <a:r>
              <a:rPr lang="fr-FR" altLang="fr-FR" sz="600" dirty="0">
                <a:solidFill>
                  <a:srgbClr val="7F7F7F"/>
                </a:solidFill>
                <a:latin typeface="Arial Narrow" panose="020B0606020202030204" pitchFamily="34" charset="0"/>
              </a:rPr>
              <a:t>  </a:t>
            </a:r>
            <a:r>
              <a:rPr lang="fr-FR" altLang="fr-FR" sz="600" dirty="0" err="1">
                <a:solidFill>
                  <a:srgbClr val="7F7F7F"/>
                </a:solidFill>
                <a:latin typeface="Arial Narrow" panose="020B0606020202030204" pitchFamily="34" charset="0"/>
              </a:rPr>
              <a:t>reserved</a:t>
            </a:r>
            <a:r>
              <a:rPr lang="fr-FR" altLang="fr-FR" sz="600" dirty="0">
                <a:solidFill>
                  <a:srgbClr val="7F7F7F"/>
                </a:solidFill>
                <a:latin typeface="Arial Narrow" panose="020B0606020202030204" pitchFamily="34" charset="0"/>
              </a:rPr>
              <a:t> / </a:t>
            </a:r>
            <a:r>
              <a:rPr lang="fr-FR" altLang="fr-FR" sz="600" dirty="0" err="1">
                <a:solidFill>
                  <a:srgbClr val="7F7F7F"/>
                </a:solidFill>
                <a:latin typeface="Arial Narrow" panose="020B0606020202030204" pitchFamily="34" charset="0"/>
              </a:rPr>
              <a:t>todos</a:t>
            </a:r>
            <a:r>
              <a:rPr lang="fr-FR" altLang="fr-FR" sz="600" dirty="0">
                <a:solidFill>
                  <a:srgbClr val="7F7F7F"/>
                </a:solidFill>
                <a:latin typeface="Arial Narrow" panose="020B0606020202030204" pitchFamily="34" charset="0"/>
              </a:rPr>
              <a:t> los </a:t>
            </a:r>
            <a:r>
              <a:rPr lang="fr-FR" altLang="fr-FR" sz="600" dirty="0" err="1">
                <a:solidFill>
                  <a:srgbClr val="7F7F7F"/>
                </a:solidFill>
                <a:latin typeface="Arial Narrow" panose="020B0606020202030204" pitchFamily="34" charset="0"/>
              </a:rPr>
              <a:t>derechos</a:t>
            </a:r>
            <a:r>
              <a:rPr lang="fr-FR" altLang="fr-FR" sz="600" dirty="0">
                <a:solidFill>
                  <a:srgbClr val="7F7F7F"/>
                </a:solidFill>
                <a:latin typeface="Arial Narrow" panose="020B0606020202030204" pitchFamily="34" charset="0"/>
              </a:rPr>
              <a:t> </a:t>
            </a:r>
            <a:r>
              <a:rPr lang="fr-FR" altLang="fr-FR" sz="600" dirty="0" err="1">
                <a:solidFill>
                  <a:srgbClr val="7F7F7F"/>
                </a:solidFill>
                <a:latin typeface="Arial Narrow" panose="020B0606020202030204" pitchFamily="34" charset="0"/>
              </a:rPr>
              <a:t>reservados</a:t>
            </a:r>
            <a:r>
              <a:rPr lang="fr-FR" altLang="fr-FR" sz="600" dirty="0">
                <a:solidFill>
                  <a:srgbClr val="7F7F7F"/>
                </a:solidFill>
                <a:latin typeface="Arial Narrow" panose="020B0606020202030204" pitchFamily="34" charset="0"/>
              </a:rPr>
              <a:t> / tous droits réservés – Crédits photos : DCNS, Marine nationale</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7" r:id="rId3"/>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Image 8" descr="LogoDCNS.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1525" y="1912938"/>
            <a:ext cx="7600950" cy="159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Image 2"/>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33600" y="4403725"/>
            <a:ext cx="487680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73038" y="0"/>
            <a:ext cx="8796337"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endParaRPr lang="en-US" altLang="fr-FR" smtClean="0"/>
          </a:p>
        </p:txBody>
      </p:sp>
      <p:sp>
        <p:nvSpPr>
          <p:cNvPr id="1027" name="Text Placeholder 2"/>
          <p:cNvSpPr>
            <a:spLocks noGrp="1"/>
          </p:cNvSpPr>
          <p:nvPr>
            <p:ph type="body" idx="1"/>
          </p:nvPr>
        </p:nvSpPr>
        <p:spPr bwMode="auto">
          <a:xfrm>
            <a:off x="173038" y="1825625"/>
            <a:ext cx="8796337"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1" name="ZoneTexte 37"/>
          <p:cNvSpPr txBox="1">
            <a:spLocks noChangeArrowheads="1"/>
          </p:cNvSpPr>
          <p:nvPr userDrawn="1"/>
        </p:nvSpPr>
        <p:spPr bwMode="auto">
          <a:xfrm rot="16200000">
            <a:off x="-2937669" y="3702844"/>
            <a:ext cx="6040437" cy="180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6" tIns="43638" rIns="87276" bIns="43638">
            <a:spAutoFit/>
          </a:bodyPr>
          <a:lstStyle>
            <a:lvl1pPr defTabSz="434975"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43497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434975"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434975"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434975"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34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34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34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34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ts val="0"/>
              </a:spcBef>
              <a:spcAft>
                <a:spcPts val="0"/>
              </a:spcAft>
              <a:defRPr/>
            </a:pPr>
            <a:r>
              <a:rPr lang="fr-FR" altLang="fr-FR" sz="600" dirty="0" smtClean="0">
                <a:solidFill>
                  <a:srgbClr val="7F7F7F"/>
                </a:solidFill>
                <a:latin typeface="Arial Narrow" panose="020B0606020202030204" pitchFamily="34" charset="0"/>
              </a:rPr>
              <a:t>© DCNS </a:t>
            </a:r>
            <a:r>
              <a:rPr lang="fr-FR" altLang="fr-FR" sz="600" dirty="0" err="1" smtClean="0">
                <a:solidFill>
                  <a:srgbClr val="7F7F7F"/>
                </a:solidFill>
                <a:latin typeface="Arial Narrow" panose="020B0606020202030204" pitchFamily="34" charset="0"/>
              </a:rPr>
              <a:t>June</a:t>
            </a:r>
            <a:r>
              <a:rPr lang="fr-FR" altLang="fr-FR" sz="600" dirty="0" smtClean="0">
                <a:solidFill>
                  <a:srgbClr val="7F7F7F"/>
                </a:solidFill>
                <a:latin typeface="Arial Narrow" panose="020B0606020202030204" pitchFamily="34" charset="0"/>
              </a:rPr>
              <a:t> 2015 – all </a:t>
            </a:r>
            <a:r>
              <a:rPr lang="fr-FR" altLang="fr-FR" sz="600" dirty="0" err="1" smtClean="0">
                <a:solidFill>
                  <a:srgbClr val="7F7F7F"/>
                </a:solidFill>
                <a:latin typeface="Arial Narrow" panose="020B0606020202030204" pitchFamily="34" charset="0"/>
              </a:rPr>
              <a:t>rights</a:t>
            </a:r>
            <a:r>
              <a:rPr lang="fr-FR" altLang="fr-FR" sz="600" dirty="0" smtClean="0">
                <a:solidFill>
                  <a:srgbClr val="7F7F7F"/>
                </a:solidFill>
                <a:latin typeface="Arial Narrow" panose="020B0606020202030204" pitchFamily="34" charset="0"/>
              </a:rPr>
              <a:t>  </a:t>
            </a:r>
            <a:r>
              <a:rPr lang="fr-FR" altLang="fr-FR" sz="600" dirty="0" err="1" smtClean="0">
                <a:solidFill>
                  <a:srgbClr val="7F7F7F"/>
                </a:solidFill>
                <a:latin typeface="Arial Narrow" panose="020B0606020202030204" pitchFamily="34" charset="0"/>
              </a:rPr>
              <a:t>reserved</a:t>
            </a:r>
            <a:r>
              <a:rPr lang="fr-FR" altLang="fr-FR" sz="600" dirty="0" smtClean="0">
                <a:solidFill>
                  <a:srgbClr val="7F7F7F"/>
                </a:solidFill>
                <a:latin typeface="Arial Narrow" panose="020B0606020202030204" pitchFamily="34" charset="0"/>
              </a:rPr>
              <a:t> / </a:t>
            </a:r>
            <a:r>
              <a:rPr lang="fr-FR" altLang="fr-FR" sz="600" dirty="0" err="1" smtClean="0">
                <a:solidFill>
                  <a:srgbClr val="7F7F7F"/>
                </a:solidFill>
                <a:latin typeface="Arial Narrow" panose="020B0606020202030204" pitchFamily="34" charset="0"/>
              </a:rPr>
              <a:t>todos</a:t>
            </a:r>
            <a:r>
              <a:rPr lang="fr-FR" altLang="fr-FR" sz="600" dirty="0" smtClean="0">
                <a:solidFill>
                  <a:srgbClr val="7F7F7F"/>
                </a:solidFill>
                <a:latin typeface="Arial Narrow" panose="020B0606020202030204" pitchFamily="34" charset="0"/>
              </a:rPr>
              <a:t> los </a:t>
            </a:r>
            <a:r>
              <a:rPr lang="fr-FR" altLang="fr-FR" sz="600" dirty="0" err="1" smtClean="0">
                <a:solidFill>
                  <a:srgbClr val="7F7F7F"/>
                </a:solidFill>
                <a:latin typeface="Arial Narrow" panose="020B0606020202030204" pitchFamily="34" charset="0"/>
              </a:rPr>
              <a:t>derechos</a:t>
            </a:r>
            <a:r>
              <a:rPr lang="fr-FR" altLang="fr-FR" sz="600" dirty="0" smtClean="0">
                <a:solidFill>
                  <a:srgbClr val="7F7F7F"/>
                </a:solidFill>
                <a:latin typeface="Arial Narrow" panose="020B0606020202030204" pitchFamily="34" charset="0"/>
              </a:rPr>
              <a:t> </a:t>
            </a:r>
            <a:r>
              <a:rPr lang="fr-FR" altLang="fr-FR" sz="600" dirty="0" err="1" smtClean="0">
                <a:solidFill>
                  <a:srgbClr val="7F7F7F"/>
                </a:solidFill>
                <a:latin typeface="Arial Narrow" panose="020B0606020202030204" pitchFamily="34" charset="0"/>
              </a:rPr>
              <a:t>reservados</a:t>
            </a:r>
            <a:r>
              <a:rPr lang="fr-FR" altLang="fr-FR" sz="600" dirty="0" smtClean="0">
                <a:solidFill>
                  <a:srgbClr val="7F7F7F"/>
                </a:solidFill>
                <a:latin typeface="Arial Narrow" panose="020B0606020202030204" pitchFamily="34" charset="0"/>
              </a:rPr>
              <a:t> / tous droits réservés – Crédits photos : DCNS, Marine nationale</a:t>
            </a:r>
          </a:p>
        </p:txBody>
      </p:sp>
      <p:sp>
        <p:nvSpPr>
          <p:cNvPr id="12" name="Rectangle 11"/>
          <p:cNvSpPr/>
          <p:nvPr userDrawn="1"/>
        </p:nvSpPr>
        <p:spPr>
          <a:xfrm>
            <a:off x="0" y="893763"/>
            <a:ext cx="9144000" cy="36512"/>
          </a:xfrm>
          <a:prstGeom prst="rect">
            <a:avLst/>
          </a:prstGeom>
          <a:solidFill>
            <a:srgbClr val="066DA4"/>
          </a:solidFill>
          <a:ln>
            <a:noFill/>
          </a:ln>
          <a:effectLst/>
        </p:spPr>
        <p:style>
          <a:lnRef idx="1">
            <a:schemeClr val="accent1"/>
          </a:lnRef>
          <a:fillRef idx="3">
            <a:schemeClr val="accent1"/>
          </a:fillRef>
          <a:effectRef idx="2">
            <a:schemeClr val="accent1"/>
          </a:effectRef>
          <a:fontRef idx="minor">
            <a:schemeClr val="lt1"/>
          </a:fontRef>
        </p:style>
        <p:txBody>
          <a:bodyPr lIns="87276" tIns="43638" rIns="87276" bIns="43638" anchor="ctr"/>
          <a:lstStyle/>
          <a:p>
            <a:pPr algn="ctr" defTabSz="436381" fontAlgn="auto">
              <a:spcBef>
                <a:spcPts val="0"/>
              </a:spcBef>
              <a:spcAft>
                <a:spcPts val="0"/>
              </a:spcAft>
              <a:defRPr/>
            </a:pPr>
            <a:endParaRPr lang="fr-FR">
              <a:solidFill>
                <a:srgbClr val="FFFFFF"/>
              </a:solidFill>
            </a:endParaRPr>
          </a:p>
        </p:txBody>
      </p:sp>
      <p:pic>
        <p:nvPicPr>
          <p:cNvPr id="1030" name="Image 8" descr="LogoDCNS.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781925" y="6443663"/>
            <a:ext cx="11874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5"/>
          <p:cNvSpPr>
            <a:spLocks noChangeArrowheads="1"/>
          </p:cNvSpPr>
          <p:nvPr userDrawn="1"/>
        </p:nvSpPr>
        <p:spPr bwMode="auto">
          <a:xfrm>
            <a:off x="1387602" y="6530955"/>
            <a:ext cx="668349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34975" eaLnBrk="0" hangingPunct="0">
              <a:defRPr>
                <a:solidFill>
                  <a:schemeClr val="tx1"/>
                </a:solidFill>
                <a:latin typeface="Arial" pitchFamily="34" charset="0"/>
              </a:defRPr>
            </a:lvl1pPr>
            <a:lvl2pPr marL="742950" indent="-285750" defTabSz="434975" eaLnBrk="0" hangingPunct="0">
              <a:defRPr>
                <a:solidFill>
                  <a:schemeClr val="tx1"/>
                </a:solidFill>
                <a:latin typeface="Arial" pitchFamily="34" charset="0"/>
              </a:defRPr>
            </a:lvl2pPr>
            <a:lvl3pPr marL="1143000" indent="-228600" defTabSz="434975" eaLnBrk="0" hangingPunct="0">
              <a:defRPr>
                <a:solidFill>
                  <a:schemeClr val="tx1"/>
                </a:solidFill>
                <a:latin typeface="Arial" pitchFamily="34" charset="0"/>
              </a:defRPr>
            </a:lvl3pPr>
            <a:lvl4pPr marL="1600200" indent="-228600" defTabSz="434975" eaLnBrk="0" hangingPunct="0">
              <a:defRPr>
                <a:solidFill>
                  <a:schemeClr val="tx1"/>
                </a:solidFill>
                <a:latin typeface="Arial" pitchFamily="34" charset="0"/>
              </a:defRPr>
            </a:lvl4pPr>
            <a:lvl5pPr marL="2057400" indent="-228600" defTabSz="434975" eaLnBrk="0" hangingPunct="0">
              <a:defRPr>
                <a:solidFill>
                  <a:schemeClr val="tx1"/>
                </a:solidFill>
                <a:latin typeface="Arial" pitchFamily="34" charset="0"/>
              </a:defRPr>
            </a:lvl5pPr>
            <a:lvl6pPr marL="2514600" indent="-228600" defTabSz="434975" eaLnBrk="0" fontAlgn="base" hangingPunct="0">
              <a:spcBef>
                <a:spcPct val="0"/>
              </a:spcBef>
              <a:spcAft>
                <a:spcPct val="0"/>
              </a:spcAft>
              <a:defRPr>
                <a:solidFill>
                  <a:schemeClr val="tx1"/>
                </a:solidFill>
                <a:latin typeface="Arial" pitchFamily="34" charset="0"/>
              </a:defRPr>
            </a:lvl6pPr>
            <a:lvl7pPr marL="2971800" indent="-228600" defTabSz="434975" eaLnBrk="0" fontAlgn="base" hangingPunct="0">
              <a:spcBef>
                <a:spcPct val="0"/>
              </a:spcBef>
              <a:spcAft>
                <a:spcPct val="0"/>
              </a:spcAft>
              <a:defRPr>
                <a:solidFill>
                  <a:schemeClr val="tx1"/>
                </a:solidFill>
                <a:latin typeface="Arial" pitchFamily="34" charset="0"/>
              </a:defRPr>
            </a:lvl7pPr>
            <a:lvl8pPr marL="3429000" indent="-228600" defTabSz="434975" eaLnBrk="0" fontAlgn="base" hangingPunct="0">
              <a:spcBef>
                <a:spcPct val="0"/>
              </a:spcBef>
              <a:spcAft>
                <a:spcPct val="0"/>
              </a:spcAft>
              <a:defRPr>
                <a:solidFill>
                  <a:schemeClr val="tx1"/>
                </a:solidFill>
                <a:latin typeface="Arial" pitchFamily="34" charset="0"/>
              </a:defRPr>
            </a:lvl8pPr>
            <a:lvl9pPr marL="3886200" indent="-228600" defTabSz="434975" eaLnBrk="0" fontAlgn="base" hangingPunct="0">
              <a:spcBef>
                <a:spcPct val="0"/>
              </a:spcBef>
              <a:spcAft>
                <a:spcPct val="0"/>
              </a:spcAft>
              <a:defRPr>
                <a:solidFill>
                  <a:schemeClr val="tx1"/>
                </a:solidFill>
                <a:latin typeface="Arial" pitchFamily="34" charset="0"/>
              </a:defRPr>
            </a:lvl9pPr>
          </a:lstStyle>
          <a:p>
            <a:pPr eaLnBrk="1" hangingPunct="1"/>
            <a:r>
              <a:rPr lang="fr-FR" altLang="fr-FR" sz="1000" dirty="0" smtClean="0">
                <a:solidFill>
                  <a:srgbClr val="0E3D67"/>
                </a:solidFill>
                <a:ea typeface="ＭＳ Ｐゴシック" charset="-128"/>
                <a:cs typeface="Arial" pitchFamily="34" charset="0"/>
              </a:rPr>
              <a:t>CR2PA Atelier n° 14  :</a:t>
            </a:r>
            <a:r>
              <a:rPr lang="fr-FR" altLang="fr-FR" sz="1000" baseline="0" dirty="0" smtClean="0">
                <a:solidFill>
                  <a:srgbClr val="0E3D67"/>
                </a:solidFill>
                <a:ea typeface="ＭＳ Ｐゴシック" charset="-128"/>
                <a:cs typeface="Arial" pitchFamily="34" charset="0"/>
              </a:rPr>
              <a:t> Audit archivage – DCNS – Delphine Mouchel </a:t>
            </a:r>
            <a:r>
              <a:rPr lang="fr-FR" altLang="fr-FR" sz="1000" dirty="0" smtClean="0">
                <a:solidFill>
                  <a:srgbClr val="0E3D67"/>
                </a:solidFill>
                <a:ea typeface="ＭＳ Ｐゴシック" charset="-128"/>
                <a:cs typeface="Arial" pitchFamily="34" charset="0"/>
              </a:rPr>
              <a:t>    / </a:t>
            </a:r>
            <a:fld id="{53E31E37-F216-46C2-8D91-804B7AB031DD}" type="slidenum">
              <a:rPr lang="fr-FR" altLang="fr-FR" sz="1000" smtClean="0">
                <a:ea typeface="ＭＳ Ｐゴシック" charset="-128"/>
                <a:cs typeface="Arial" pitchFamily="34" charset="0"/>
              </a:rPr>
              <a:pPr eaLnBrk="1" hangingPunct="1"/>
              <a:t>‹N°›</a:t>
            </a:fld>
            <a:r>
              <a:rPr lang="fr-FR" altLang="fr-FR" sz="1000" dirty="0" smtClean="0">
                <a:ea typeface="ＭＳ Ｐゴシック" charset="-128"/>
                <a:cs typeface="Arial" pitchFamily="34" charset="0"/>
              </a:rPr>
              <a:t>     /   22/09/2016</a:t>
            </a:r>
            <a:endParaRPr lang="fr-FR" altLang="fr-FR" sz="1000" dirty="0">
              <a:ea typeface="ＭＳ Ｐゴシック" charset="-128"/>
              <a:cs typeface="Arial" pitchFamily="34" charset="0"/>
            </a:endParaRPr>
          </a:p>
        </p:txBody>
      </p:sp>
    </p:spTree>
    <p:extLst>
      <p:ext uri="{BB962C8B-B14F-4D97-AF65-F5344CB8AC3E}">
        <p14:creationId xmlns:p14="http://schemas.microsoft.com/office/powerpoint/2010/main" xmlns="" val="3022137752"/>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lang="en-US" sz="2000" b="1" kern="1200" dirty="0">
          <a:solidFill>
            <a:srgbClr val="009EE0"/>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000" b="1">
          <a:solidFill>
            <a:srgbClr val="009EE0"/>
          </a:solidFill>
          <a:latin typeface="Arial" pitchFamily="34" charset="0"/>
          <a:cs typeface="Arial" pitchFamily="34" charset="0"/>
        </a:defRPr>
      </a:lvl2pPr>
      <a:lvl3pPr algn="l" rtl="0" eaLnBrk="0" fontAlgn="base" hangingPunct="0">
        <a:spcBef>
          <a:spcPct val="0"/>
        </a:spcBef>
        <a:spcAft>
          <a:spcPct val="0"/>
        </a:spcAft>
        <a:defRPr sz="2000" b="1">
          <a:solidFill>
            <a:srgbClr val="009EE0"/>
          </a:solidFill>
          <a:latin typeface="Arial" pitchFamily="34" charset="0"/>
          <a:cs typeface="Arial" pitchFamily="34" charset="0"/>
        </a:defRPr>
      </a:lvl3pPr>
      <a:lvl4pPr algn="l" rtl="0" eaLnBrk="0" fontAlgn="base" hangingPunct="0">
        <a:spcBef>
          <a:spcPct val="0"/>
        </a:spcBef>
        <a:spcAft>
          <a:spcPct val="0"/>
        </a:spcAft>
        <a:defRPr sz="2000" b="1">
          <a:solidFill>
            <a:srgbClr val="009EE0"/>
          </a:solidFill>
          <a:latin typeface="Arial" pitchFamily="34" charset="0"/>
          <a:cs typeface="Arial" pitchFamily="34" charset="0"/>
        </a:defRPr>
      </a:lvl4pPr>
      <a:lvl5pPr algn="l" rtl="0" eaLnBrk="0" fontAlgn="base" hangingPunct="0">
        <a:spcBef>
          <a:spcPct val="0"/>
        </a:spcBef>
        <a:spcAft>
          <a:spcPct val="0"/>
        </a:spcAft>
        <a:defRPr sz="2000" b="1">
          <a:solidFill>
            <a:srgbClr val="009EE0"/>
          </a:solidFill>
          <a:latin typeface="Arial" pitchFamily="34" charset="0"/>
          <a:cs typeface="Arial" pitchFamily="34" charset="0"/>
        </a:defRPr>
      </a:lvl5pPr>
      <a:lvl6pPr marL="457200" algn="l" rtl="0" fontAlgn="base">
        <a:spcBef>
          <a:spcPct val="0"/>
        </a:spcBef>
        <a:spcAft>
          <a:spcPct val="0"/>
        </a:spcAft>
        <a:defRPr sz="2000" b="1">
          <a:solidFill>
            <a:srgbClr val="009EE0"/>
          </a:solidFill>
          <a:latin typeface="Arial" pitchFamily="34" charset="0"/>
          <a:cs typeface="Arial" pitchFamily="34" charset="0"/>
        </a:defRPr>
      </a:lvl6pPr>
      <a:lvl7pPr marL="914400" algn="l" rtl="0" fontAlgn="base">
        <a:spcBef>
          <a:spcPct val="0"/>
        </a:spcBef>
        <a:spcAft>
          <a:spcPct val="0"/>
        </a:spcAft>
        <a:defRPr sz="2000" b="1">
          <a:solidFill>
            <a:srgbClr val="009EE0"/>
          </a:solidFill>
          <a:latin typeface="Arial" pitchFamily="34" charset="0"/>
          <a:cs typeface="Arial" pitchFamily="34" charset="0"/>
        </a:defRPr>
      </a:lvl7pPr>
      <a:lvl8pPr marL="1371600" algn="l" rtl="0" fontAlgn="base">
        <a:spcBef>
          <a:spcPct val="0"/>
        </a:spcBef>
        <a:spcAft>
          <a:spcPct val="0"/>
        </a:spcAft>
        <a:defRPr sz="2000" b="1">
          <a:solidFill>
            <a:srgbClr val="009EE0"/>
          </a:solidFill>
          <a:latin typeface="Arial" pitchFamily="34" charset="0"/>
          <a:cs typeface="Arial" pitchFamily="34" charset="0"/>
        </a:defRPr>
      </a:lvl8pPr>
      <a:lvl9pPr marL="1828800" algn="l" rtl="0" fontAlgn="base">
        <a:spcBef>
          <a:spcPct val="0"/>
        </a:spcBef>
        <a:spcAft>
          <a:spcPct val="0"/>
        </a:spcAft>
        <a:defRPr sz="2000" b="1">
          <a:solidFill>
            <a:srgbClr val="009EE0"/>
          </a:solidFill>
          <a:latin typeface="Arial" pitchFamily="34" charset="0"/>
          <a:cs typeface="Arial" pitchFamily="34" charset="0"/>
        </a:defRPr>
      </a:lvl9pPr>
    </p:titleStyle>
    <p:bodyStyle>
      <a:lvl1pPr marL="228600" indent="-228600" algn="l" rtl="0" eaLnBrk="0" fontAlgn="base" hangingPunct="0">
        <a:spcBef>
          <a:spcPts val="600"/>
        </a:spcBef>
        <a:spcAft>
          <a:spcPct val="0"/>
        </a:spcAft>
        <a:buFont typeface="Arial" pitchFamily="34" charset="0"/>
        <a:buChar char="•"/>
        <a:defRPr lang="fr-FR" b="1" kern="1200">
          <a:solidFill>
            <a:srgbClr val="009EE0"/>
          </a:solidFill>
          <a:latin typeface="Arial" panose="020B0604020202020204" pitchFamily="34" charset="0"/>
          <a:ea typeface="+mn-ea"/>
          <a:cs typeface="Arial" panose="020B0604020202020204" pitchFamily="34" charset="0"/>
        </a:defRPr>
      </a:lvl1pPr>
      <a:lvl2pPr marL="685800" indent="-228600" algn="l" rtl="0" eaLnBrk="0" fontAlgn="base" hangingPunct="0">
        <a:spcBef>
          <a:spcPts val="600"/>
        </a:spcBef>
        <a:spcAft>
          <a:spcPct val="0"/>
        </a:spcAft>
        <a:buFont typeface="Arial" pitchFamily="34" charset="0"/>
        <a:buChar char="•"/>
        <a:defRPr lang="fr-FR" sz="1600" kern="1200">
          <a:solidFill>
            <a:srgbClr val="7F7F7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ts val="600"/>
        </a:spcBef>
        <a:spcAft>
          <a:spcPct val="0"/>
        </a:spcAft>
        <a:buFont typeface="Arial" pitchFamily="34" charset="0"/>
        <a:buChar char="•"/>
        <a:defRPr lang="fr-FR" sz="1400" kern="1200">
          <a:solidFill>
            <a:srgbClr val="000000"/>
          </a:solidFill>
          <a:latin typeface="Arial" panose="020B0604020202020204" pitchFamily="34" charset="0"/>
          <a:ea typeface="+mn-ea"/>
          <a:cs typeface="Arial" panose="020B0604020202020204" pitchFamily="34" charset="0"/>
        </a:defRPr>
      </a:lvl3pPr>
      <a:lvl4pPr marL="1600200" indent="-228600" algn="l" rtl="0" eaLnBrk="0" fontAlgn="base" hangingPunct="0">
        <a:spcBef>
          <a:spcPts val="600"/>
        </a:spcBef>
        <a:spcAft>
          <a:spcPct val="0"/>
        </a:spcAft>
        <a:buFont typeface="Arial" pitchFamily="34" charset="0"/>
        <a:buChar char="•"/>
        <a:defRPr lang="fr-FR" sz="1400" kern="1200">
          <a:solidFill>
            <a:srgbClr val="000000"/>
          </a:solidFill>
          <a:latin typeface="Arial" panose="020B0604020202020204" pitchFamily="34" charset="0"/>
          <a:ea typeface="+mn-ea"/>
          <a:cs typeface="Arial" panose="020B0604020202020204" pitchFamily="34" charset="0"/>
        </a:defRPr>
      </a:lvl4pPr>
      <a:lvl5pPr marL="2057400" indent="-228600" algn="l" rtl="0" eaLnBrk="0" fontAlgn="base" hangingPunct="0">
        <a:spcBef>
          <a:spcPts val="600"/>
        </a:spcBef>
        <a:spcAft>
          <a:spcPct val="0"/>
        </a:spcAft>
        <a:buFont typeface="Arial" pitchFamily="34" charset="0"/>
        <a:buChar char="•"/>
        <a:defRPr lang="en-US" sz="1400" kern="1200" dirty="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73038" y="0"/>
            <a:ext cx="8796337"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endParaRPr lang="en-US" altLang="fr-FR" smtClean="0"/>
          </a:p>
        </p:txBody>
      </p:sp>
      <p:sp>
        <p:nvSpPr>
          <p:cNvPr id="1027" name="Text Placeholder 2"/>
          <p:cNvSpPr>
            <a:spLocks noGrp="1"/>
          </p:cNvSpPr>
          <p:nvPr>
            <p:ph type="body" idx="1"/>
          </p:nvPr>
        </p:nvSpPr>
        <p:spPr bwMode="auto">
          <a:xfrm>
            <a:off x="173038" y="1825625"/>
            <a:ext cx="8796337"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1" name="ZoneTexte 37"/>
          <p:cNvSpPr txBox="1">
            <a:spLocks noChangeArrowheads="1"/>
          </p:cNvSpPr>
          <p:nvPr userDrawn="1"/>
        </p:nvSpPr>
        <p:spPr bwMode="auto">
          <a:xfrm rot="16200000">
            <a:off x="-2937669" y="3702844"/>
            <a:ext cx="6040437" cy="180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6" tIns="43638" rIns="87276" bIns="43638">
            <a:spAutoFit/>
          </a:bodyPr>
          <a:lstStyle>
            <a:lvl1pPr defTabSz="434975"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43497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434975"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434975"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434975"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34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34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34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34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ts val="0"/>
              </a:spcBef>
              <a:spcAft>
                <a:spcPts val="0"/>
              </a:spcAft>
              <a:defRPr/>
            </a:pPr>
            <a:r>
              <a:rPr lang="fr-FR" altLang="fr-FR" sz="600" dirty="0" smtClean="0">
                <a:solidFill>
                  <a:srgbClr val="7F7F7F"/>
                </a:solidFill>
                <a:latin typeface="Arial Narrow" panose="020B0606020202030204" pitchFamily="34" charset="0"/>
              </a:rPr>
              <a:t>© DCNS </a:t>
            </a:r>
            <a:r>
              <a:rPr lang="fr-FR" altLang="fr-FR" sz="600" dirty="0" err="1" smtClean="0">
                <a:solidFill>
                  <a:srgbClr val="7F7F7F"/>
                </a:solidFill>
                <a:latin typeface="Arial Narrow" panose="020B0606020202030204" pitchFamily="34" charset="0"/>
              </a:rPr>
              <a:t>June</a:t>
            </a:r>
            <a:r>
              <a:rPr lang="fr-FR" altLang="fr-FR" sz="600" dirty="0" smtClean="0">
                <a:solidFill>
                  <a:srgbClr val="7F7F7F"/>
                </a:solidFill>
                <a:latin typeface="Arial Narrow" panose="020B0606020202030204" pitchFamily="34" charset="0"/>
              </a:rPr>
              <a:t> 2015 – all </a:t>
            </a:r>
            <a:r>
              <a:rPr lang="fr-FR" altLang="fr-FR" sz="600" dirty="0" err="1" smtClean="0">
                <a:solidFill>
                  <a:srgbClr val="7F7F7F"/>
                </a:solidFill>
                <a:latin typeface="Arial Narrow" panose="020B0606020202030204" pitchFamily="34" charset="0"/>
              </a:rPr>
              <a:t>rights</a:t>
            </a:r>
            <a:r>
              <a:rPr lang="fr-FR" altLang="fr-FR" sz="600" dirty="0" smtClean="0">
                <a:solidFill>
                  <a:srgbClr val="7F7F7F"/>
                </a:solidFill>
                <a:latin typeface="Arial Narrow" panose="020B0606020202030204" pitchFamily="34" charset="0"/>
              </a:rPr>
              <a:t>  </a:t>
            </a:r>
            <a:r>
              <a:rPr lang="fr-FR" altLang="fr-FR" sz="600" dirty="0" err="1" smtClean="0">
                <a:solidFill>
                  <a:srgbClr val="7F7F7F"/>
                </a:solidFill>
                <a:latin typeface="Arial Narrow" panose="020B0606020202030204" pitchFamily="34" charset="0"/>
              </a:rPr>
              <a:t>reserved</a:t>
            </a:r>
            <a:r>
              <a:rPr lang="fr-FR" altLang="fr-FR" sz="600" dirty="0" smtClean="0">
                <a:solidFill>
                  <a:srgbClr val="7F7F7F"/>
                </a:solidFill>
                <a:latin typeface="Arial Narrow" panose="020B0606020202030204" pitchFamily="34" charset="0"/>
              </a:rPr>
              <a:t> / </a:t>
            </a:r>
            <a:r>
              <a:rPr lang="fr-FR" altLang="fr-FR" sz="600" dirty="0" err="1" smtClean="0">
                <a:solidFill>
                  <a:srgbClr val="7F7F7F"/>
                </a:solidFill>
                <a:latin typeface="Arial Narrow" panose="020B0606020202030204" pitchFamily="34" charset="0"/>
              </a:rPr>
              <a:t>todos</a:t>
            </a:r>
            <a:r>
              <a:rPr lang="fr-FR" altLang="fr-FR" sz="600" dirty="0" smtClean="0">
                <a:solidFill>
                  <a:srgbClr val="7F7F7F"/>
                </a:solidFill>
                <a:latin typeface="Arial Narrow" panose="020B0606020202030204" pitchFamily="34" charset="0"/>
              </a:rPr>
              <a:t> los </a:t>
            </a:r>
            <a:r>
              <a:rPr lang="fr-FR" altLang="fr-FR" sz="600" dirty="0" err="1" smtClean="0">
                <a:solidFill>
                  <a:srgbClr val="7F7F7F"/>
                </a:solidFill>
                <a:latin typeface="Arial Narrow" panose="020B0606020202030204" pitchFamily="34" charset="0"/>
              </a:rPr>
              <a:t>derechos</a:t>
            </a:r>
            <a:r>
              <a:rPr lang="fr-FR" altLang="fr-FR" sz="600" dirty="0" smtClean="0">
                <a:solidFill>
                  <a:srgbClr val="7F7F7F"/>
                </a:solidFill>
                <a:latin typeface="Arial Narrow" panose="020B0606020202030204" pitchFamily="34" charset="0"/>
              </a:rPr>
              <a:t> </a:t>
            </a:r>
            <a:r>
              <a:rPr lang="fr-FR" altLang="fr-FR" sz="600" dirty="0" err="1" smtClean="0">
                <a:solidFill>
                  <a:srgbClr val="7F7F7F"/>
                </a:solidFill>
                <a:latin typeface="Arial Narrow" panose="020B0606020202030204" pitchFamily="34" charset="0"/>
              </a:rPr>
              <a:t>reservados</a:t>
            </a:r>
            <a:r>
              <a:rPr lang="fr-FR" altLang="fr-FR" sz="600" dirty="0" smtClean="0">
                <a:solidFill>
                  <a:srgbClr val="7F7F7F"/>
                </a:solidFill>
                <a:latin typeface="Arial Narrow" panose="020B0606020202030204" pitchFamily="34" charset="0"/>
              </a:rPr>
              <a:t> / tous droits réservés – Crédits photos : DCNS, Marine nationale</a:t>
            </a:r>
          </a:p>
        </p:txBody>
      </p:sp>
      <p:sp>
        <p:nvSpPr>
          <p:cNvPr id="12" name="Rectangle 11"/>
          <p:cNvSpPr/>
          <p:nvPr userDrawn="1"/>
        </p:nvSpPr>
        <p:spPr>
          <a:xfrm>
            <a:off x="0" y="893763"/>
            <a:ext cx="9144000" cy="36512"/>
          </a:xfrm>
          <a:prstGeom prst="rect">
            <a:avLst/>
          </a:prstGeom>
          <a:solidFill>
            <a:srgbClr val="066DA4"/>
          </a:solidFill>
          <a:ln>
            <a:noFill/>
          </a:ln>
          <a:effectLst/>
        </p:spPr>
        <p:style>
          <a:lnRef idx="1">
            <a:schemeClr val="accent1"/>
          </a:lnRef>
          <a:fillRef idx="3">
            <a:schemeClr val="accent1"/>
          </a:fillRef>
          <a:effectRef idx="2">
            <a:schemeClr val="accent1"/>
          </a:effectRef>
          <a:fontRef idx="minor">
            <a:schemeClr val="lt1"/>
          </a:fontRef>
        </p:style>
        <p:txBody>
          <a:bodyPr lIns="87276" tIns="43638" rIns="87276" bIns="43638" anchor="ctr"/>
          <a:lstStyle/>
          <a:p>
            <a:pPr algn="ctr" defTabSz="436381" fontAlgn="auto">
              <a:spcBef>
                <a:spcPts val="0"/>
              </a:spcBef>
              <a:spcAft>
                <a:spcPts val="0"/>
              </a:spcAft>
              <a:defRPr/>
            </a:pPr>
            <a:endParaRPr lang="fr-FR">
              <a:solidFill>
                <a:srgbClr val="FFFFFF"/>
              </a:solidFill>
            </a:endParaRPr>
          </a:p>
        </p:txBody>
      </p:sp>
      <p:pic>
        <p:nvPicPr>
          <p:cNvPr id="1030" name="Image 8" descr="LogoDCNS.pn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781925" y="6443663"/>
            <a:ext cx="11874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5"/>
          <p:cNvSpPr>
            <a:spLocks noChangeArrowheads="1"/>
          </p:cNvSpPr>
          <p:nvPr userDrawn="1"/>
        </p:nvSpPr>
        <p:spPr bwMode="auto">
          <a:xfrm>
            <a:off x="1387602" y="6530955"/>
            <a:ext cx="668349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34975" eaLnBrk="0" hangingPunct="0">
              <a:defRPr>
                <a:solidFill>
                  <a:schemeClr val="tx1"/>
                </a:solidFill>
                <a:latin typeface="Arial" pitchFamily="34" charset="0"/>
              </a:defRPr>
            </a:lvl1pPr>
            <a:lvl2pPr marL="742950" indent="-285750" defTabSz="434975" eaLnBrk="0" hangingPunct="0">
              <a:defRPr>
                <a:solidFill>
                  <a:schemeClr val="tx1"/>
                </a:solidFill>
                <a:latin typeface="Arial" pitchFamily="34" charset="0"/>
              </a:defRPr>
            </a:lvl2pPr>
            <a:lvl3pPr marL="1143000" indent="-228600" defTabSz="434975" eaLnBrk="0" hangingPunct="0">
              <a:defRPr>
                <a:solidFill>
                  <a:schemeClr val="tx1"/>
                </a:solidFill>
                <a:latin typeface="Arial" pitchFamily="34" charset="0"/>
              </a:defRPr>
            </a:lvl3pPr>
            <a:lvl4pPr marL="1600200" indent="-228600" defTabSz="434975" eaLnBrk="0" hangingPunct="0">
              <a:defRPr>
                <a:solidFill>
                  <a:schemeClr val="tx1"/>
                </a:solidFill>
                <a:latin typeface="Arial" pitchFamily="34" charset="0"/>
              </a:defRPr>
            </a:lvl4pPr>
            <a:lvl5pPr marL="2057400" indent="-228600" defTabSz="434975" eaLnBrk="0" hangingPunct="0">
              <a:defRPr>
                <a:solidFill>
                  <a:schemeClr val="tx1"/>
                </a:solidFill>
                <a:latin typeface="Arial" pitchFamily="34" charset="0"/>
              </a:defRPr>
            </a:lvl5pPr>
            <a:lvl6pPr marL="2514600" indent="-228600" defTabSz="434975" eaLnBrk="0" fontAlgn="base" hangingPunct="0">
              <a:spcBef>
                <a:spcPct val="0"/>
              </a:spcBef>
              <a:spcAft>
                <a:spcPct val="0"/>
              </a:spcAft>
              <a:defRPr>
                <a:solidFill>
                  <a:schemeClr val="tx1"/>
                </a:solidFill>
                <a:latin typeface="Arial" pitchFamily="34" charset="0"/>
              </a:defRPr>
            </a:lvl6pPr>
            <a:lvl7pPr marL="2971800" indent="-228600" defTabSz="434975" eaLnBrk="0" fontAlgn="base" hangingPunct="0">
              <a:spcBef>
                <a:spcPct val="0"/>
              </a:spcBef>
              <a:spcAft>
                <a:spcPct val="0"/>
              </a:spcAft>
              <a:defRPr>
                <a:solidFill>
                  <a:schemeClr val="tx1"/>
                </a:solidFill>
                <a:latin typeface="Arial" pitchFamily="34" charset="0"/>
              </a:defRPr>
            </a:lvl7pPr>
            <a:lvl8pPr marL="3429000" indent="-228600" defTabSz="434975" eaLnBrk="0" fontAlgn="base" hangingPunct="0">
              <a:spcBef>
                <a:spcPct val="0"/>
              </a:spcBef>
              <a:spcAft>
                <a:spcPct val="0"/>
              </a:spcAft>
              <a:defRPr>
                <a:solidFill>
                  <a:schemeClr val="tx1"/>
                </a:solidFill>
                <a:latin typeface="Arial" pitchFamily="34" charset="0"/>
              </a:defRPr>
            </a:lvl8pPr>
            <a:lvl9pPr marL="3886200" indent="-228600" defTabSz="434975" eaLnBrk="0" fontAlgn="base" hangingPunct="0">
              <a:spcBef>
                <a:spcPct val="0"/>
              </a:spcBef>
              <a:spcAft>
                <a:spcPct val="0"/>
              </a:spcAft>
              <a:defRPr>
                <a:solidFill>
                  <a:schemeClr val="tx1"/>
                </a:solidFill>
                <a:latin typeface="Arial" pitchFamily="34" charset="0"/>
              </a:defRPr>
            </a:lvl9pPr>
          </a:lstStyle>
          <a:p>
            <a:pPr eaLnBrk="1" hangingPunct="1"/>
            <a:r>
              <a:rPr lang="fr-FR" altLang="fr-FR" sz="1000" dirty="0" smtClean="0">
                <a:solidFill>
                  <a:srgbClr val="0E3D67"/>
                </a:solidFill>
                <a:ea typeface="ＭＳ Ｐゴシック" charset="-128"/>
                <a:cs typeface="Arial" pitchFamily="34" charset="0"/>
              </a:rPr>
              <a:t>CR2PA Atelier n° 14  :</a:t>
            </a:r>
            <a:r>
              <a:rPr lang="fr-FR" altLang="fr-FR" sz="1000" baseline="0" dirty="0" smtClean="0">
                <a:solidFill>
                  <a:srgbClr val="0E3D67"/>
                </a:solidFill>
                <a:ea typeface="ＭＳ Ｐゴシック" charset="-128"/>
                <a:cs typeface="Arial" pitchFamily="34" charset="0"/>
              </a:rPr>
              <a:t> Audit archivage – DCNS – Delphine Mouchel </a:t>
            </a:r>
            <a:r>
              <a:rPr lang="fr-FR" altLang="fr-FR" sz="1000" dirty="0" smtClean="0">
                <a:solidFill>
                  <a:srgbClr val="0E3D67"/>
                </a:solidFill>
                <a:ea typeface="ＭＳ Ｐゴシック" charset="-128"/>
                <a:cs typeface="Arial" pitchFamily="34" charset="0"/>
              </a:rPr>
              <a:t>    / </a:t>
            </a:r>
            <a:fld id="{53E31E37-F216-46C2-8D91-804B7AB031DD}" type="slidenum">
              <a:rPr lang="fr-FR" altLang="fr-FR" sz="1000" smtClean="0">
                <a:ea typeface="ＭＳ Ｐゴシック" charset="-128"/>
                <a:cs typeface="Arial" pitchFamily="34" charset="0"/>
              </a:rPr>
              <a:pPr eaLnBrk="1" hangingPunct="1"/>
              <a:t>‹N°›</a:t>
            </a:fld>
            <a:r>
              <a:rPr lang="fr-FR" altLang="fr-FR" sz="1000" dirty="0" smtClean="0">
                <a:ea typeface="ＭＳ Ｐゴシック" charset="-128"/>
                <a:cs typeface="Arial" pitchFamily="34" charset="0"/>
              </a:rPr>
              <a:t>     /   22/09/2016</a:t>
            </a:r>
            <a:endParaRPr lang="fr-FR" altLang="fr-FR" sz="1000" dirty="0">
              <a:ea typeface="ＭＳ Ｐゴシック" charset="-128"/>
              <a:cs typeface="Arial" pitchFamily="34" charset="0"/>
            </a:endParaRPr>
          </a:p>
        </p:txBody>
      </p:sp>
    </p:spTree>
    <p:extLst>
      <p:ext uri="{BB962C8B-B14F-4D97-AF65-F5344CB8AC3E}">
        <p14:creationId xmlns:p14="http://schemas.microsoft.com/office/powerpoint/2010/main" xmlns="" val="323393104"/>
      </p:ext>
    </p:extLst>
  </p:cSld>
  <p:clrMap bg1="lt1" tx1="dk1" bg2="lt2" tx2="dk2" accent1="accent1" accent2="accent2" accent3="accent3" accent4="accent4" accent5="accent5" accent6="accent6" hlink="hlink" folHlink="folHlink"/>
  <p:sldLayoutIdLst>
    <p:sldLayoutId id="2147483675" r:id="rId1"/>
    <p:sldLayoutId id="2147483676" r:id="rId2"/>
  </p:sldLayoutIdLst>
  <p:timing>
    <p:tnLst>
      <p:par>
        <p:cTn id="1" dur="indefinite" restart="never" nodeType="tmRoot"/>
      </p:par>
    </p:tnLst>
  </p:timing>
  <p:hf sldNum="0" hdr="0" dt="0"/>
  <p:txStyles>
    <p:titleStyle>
      <a:lvl1pPr algn="l" rtl="0" eaLnBrk="0" fontAlgn="base" hangingPunct="0">
        <a:spcBef>
          <a:spcPct val="0"/>
        </a:spcBef>
        <a:spcAft>
          <a:spcPct val="0"/>
        </a:spcAft>
        <a:defRPr lang="en-US" sz="2000" b="1" kern="1200" dirty="0">
          <a:solidFill>
            <a:srgbClr val="009EE0"/>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000" b="1">
          <a:solidFill>
            <a:srgbClr val="009EE0"/>
          </a:solidFill>
          <a:latin typeface="Arial" pitchFamily="34" charset="0"/>
          <a:cs typeface="Arial" pitchFamily="34" charset="0"/>
        </a:defRPr>
      </a:lvl2pPr>
      <a:lvl3pPr algn="l" rtl="0" eaLnBrk="0" fontAlgn="base" hangingPunct="0">
        <a:spcBef>
          <a:spcPct val="0"/>
        </a:spcBef>
        <a:spcAft>
          <a:spcPct val="0"/>
        </a:spcAft>
        <a:defRPr sz="2000" b="1">
          <a:solidFill>
            <a:srgbClr val="009EE0"/>
          </a:solidFill>
          <a:latin typeface="Arial" pitchFamily="34" charset="0"/>
          <a:cs typeface="Arial" pitchFamily="34" charset="0"/>
        </a:defRPr>
      </a:lvl3pPr>
      <a:lvl4pPr algn="l" rtl="0" eaLnBrk="0" fontAlgn="base" hangingPunct="0">
        <a:spcBef>
          <a:spcPct val="0"/>
        </a:spcBef>
        <a:spcAft>
          <a:spcPct val="0"/>
        </a:spcAft>
        <a:defRPr sz="2000" b="1">
          <a:solidFill>
            <a:srgbClr val="009EE0"/>
          </a:solidFill>
          <a:latin typeface="Arial" pitchFamily="34" charset="0"/>
          <a:cs typeface="Arial" pitchFamily="34" charset="0"/>
        </a:defRPr>
      </a:lvl4pPr>
      <a:lvl5pPr algn="l" rtl="0" eaLnBrk="0" fontAlgn="base" hangingPunct="0">
        <a:spcBef>
          <a:spcPct val="0"/>
        </a:spcBef>
        <a:spcAft>
          <a:spcPct val="0"/>
        </a:spcAft>
        <a:defRPr sz="2000" b="1">
          <a:solidFill>
            <a:srgbClr val="009EE0"/>
          </a:solidFill>
          <a:latin typeface="Arial" pitchFamily="34" charset="0"/>
          <a:cs typeface="Arial" pitchFamily="34" charset="0"/>
        </a:defRPr>
      </a:lvl5pPr>
      <a:lvl6pPr marL="457200" algn="l" rtl="0" fontAlgn="base">
        <a:spcBef>
          <a:spcPct val="0"/>
        </a:spcBef>
        <a:spcAft>
          <a:spcPct val="0"/>
        </a:spcAft>
        <a:defRPr sz="2000" b="1">
          <a:solidFill>
            <a:srgbClr val="009EE0"/>
          </a:solidFill>
          <a:latin typeface="Arial" pitchFamily="34" charset="0"/>
          <a:cs typeface="Arial" pitchFamily="34" charset="0"/>
        </a:defRPr>
      </a:lvl6pPr>
      <a:lvl7pPr marL="914400" algn="l" rtl="0" fontAlgn="base">
        <a:spcBef>
          <a:spcPct val="0"/>
        </a:spcBef>
        <a:spcAft>
          <a:spcPct val="0"/>
        </a:spcAft>
        <a:defRPr sz="2000" b="1">
          <a:solidFill>
            <a:srgbClr val="009EE0"/>
          </a:solidFill>
          <a:latin typeface="Arial" pitchFamily="34" charset="0"/>
          <a:cs typeface="Arial" pitchFamily="34" charset="0"/>
        </a:defRPr>
      </a:lvl7pPr>
      <a:lvl8pPr marL="1371600" algn="l" rtl="0" fontAlgn="base">
        <a:spcBef>
          <a:spcPct val="0"/>
        </a:spcBef>
        <a:spcAft>
          <a:spcPct val="0"/>
        </a:spcAft>
        <a:defRPr sz="2000" b="1">
          <a:solidFill>
            <a:srgbClr val="009EE0"/>
          </a:solidFill>
          <a:latin typeface="Arial" pitchFamily="34" charset="0"/>
          <a:cs typeface="Arial" pitchFamily="34" charset="0"/>
        </a:defRPr>
      </a:lvl8pPr>
      <a:lvl9pPr marL="1828800" algn="l" rtl="0" fontAlgn="base">
        <a:spcBef>
          <a:spcPct val="0"/>
        </a:spcBef>
        <a:spcAft>
          <a:spcPct val="0"/>
        </a:spcAft>
        <a:defRPr sz="2000" b="1">
          <a:solidFill>
            <a:srgbClr val="009EE0"/>
          </a:solidFill>
          <a:latin typeface="Arial" pitchFamily="34" charset="0"/>
          <a:cs typeface="Arial" pitchFamily="34" charset="0"/>
        </a:defRPr>
      </a:lvl9pPr>
    </p:titleStyle>
    <p:bodyStyle>
      <a:lvl1pPr marL="228600" indent="-228600" algn="l" rtl="0" eaLnBrk="0" fontAlgn="base" hangingPunct="0">
        <a:spcBef>
          <a:spcPts val="600"/>
        </a:spcBef>
        <a:spcAft>
          <a:spcPct val="0"/>
        </a:spcAft>
        <a:buFont typeface="Arial" pitchFamily="34" charset="0"/>
        <a:buChar char="•"/>
        <a:defRPr lang="fr-FR" b="1" kern="1200">
          <a:solidFill>
            <a:srgbClr val="009EE0"/>
          </a:solidFill>
          <a:latin typeface="Arial" panose="020B0604020202020204" pitchFamily="34" charset="0"/>
          <a:ea typeface="+mn-ea"/>
          <a:cs typeface="Arial" panose="020B0604020202020204" pitchFamily="34" charset="0"/>
        </a:defRPr>
      </a:lvl1pPr>
      <a:lvl2pPr marL="685800" indent="-228600" algn="l" rtl="0" eaLnBrk="0" fontAlgn="base" hangingPunct="0">
        <a:spcBef>
          <a:spcPts val="600"/>
        </a:spcBef>
        <a:spcAft>
          <a:spcPct val="0"/>
        </a:spcAft>
        <a:buFont typeface="Arial" pitchFamily="34" charset="0"/>
        <a:buChar char="•"/>
        <a:defRPr lang="fr-FR" sz="1600" kern="1200">
          <a:solidFill>
            <a:srgbClr val="7F7F7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ts val="600"/>
        </a:spcBef>
        <a:spcAft>
          <a:spcPct val="0"/>
        </a:spcAft>
        <a:buFont typeface="Arial" pitchFamily="34" charset="0"/>
        <a:buChar char="•"/>
        <a:defRPr lang="fr-FR" sz="1400" kern="1200">
          <a:solidFill>
            <a:srgbClr val="000000"/>
          </a:solidFill>
          <a:latin typeface="Arial" panose="020B0604020202020204" pitchFamily="34" charset="0"/>
          <a:ea typeface="+mn-ea"/>
          <a:cs typeface="Arial" panose="020B0604020202020204" pitchFamily="34" charset="0"/>
        </a:defRPr>
      </a:lvl3pPr>
      <a:lvl4pPr marL="1600200" indent="-228600" algn="l" rtl="0" eaLnBrk="0" fontAlgn="base" hangingPunct="0">
        <a:spcBef>
          <a:spcPts val="600"/>
        </a:spcBef>
        <a:spcAft>
          <a:spcPct val="0"/>
        </a:spcAft>
        <a:buFont typeface="Arial" pitchFamily="34" charset="0"/>
        <a:buChar char="•"/>
        <a:defRPr lang="fr-FR" sz="1400" kern="1200">
          <a:solidFill>
            <a:srgbClr val="000000"/>
          </a:solidFill>
          <a:latin typeface="Arial" panose="020B0604020202020204" pitchFamily="34" charset="0"/>
          <a:ea typeface="+mn-ea"/>
          <a:cs typeface="Arial" panose="020B0604020202020204" pitchFamily="34" charset="0"/>
        </a:defRPr>
      </a:lvl4pPr>
      <a:lvl5pPr marL="2057400" indent="-228600" algn="l" rtl="0" eaLnBrk="0" fontAlgn="base" hangingPunct="0">
        <a:spcBef>
          <a:spcPts val="600"/>
        </a:spcBef>
        <a:spcAft>
          <a:spcPct val="0"/>
        </a:spcAft>
        <a:buFont typeface="Arial" pitchFamily="34" charset="0"/>
        <a:buChar char="•"/>
        <a:defRPr lang="en-US" sz="1400" kern="1200" dirty="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mailto:anne-sophie.rabillon@justice.fr" TargetMode="External"/><Relationship Id="rId13" Type="http://schemas.openxmlformats.org/officeDocument/2006/relationships/hyperlink" Target="mailto:estelle.deschard@areva.com" TargetMode="External"/><Relationship Id="rId3" Type="http://schemas.openxmlformats.org/officeDocument/2006/relationships/hyperlink" Target="mailto:eliane.grosheny@mbda-systems.com" TargetMode="External"/><Relationship Id="rId7" Type="http://schemas.openxmlformats.org/officeDocument/2006/relationships/hyperlink" Target="mailto:catherine.pelletier@stif.info" TargetMode="External"/><Relationship Id="rId12" Type="http://schemas.openxmlformats.org/officeDocument/2006/relationships/hyperlink" Target="mailto:sophie.lherm@lcl.fr" TargetMode="External"/><Relationship Id="rId2" Type="http://schemas.openxmlformats.org/officeDocument/2006/relationships/hyperlink" Target="mailto:FDELION@bouyguestelecom.fr" TargetMode="External"/><Relationship Id="rId1" Type="http://schemas.openxmlformats.org/officeDocument/2006/relationships/slideLayout" Target="../slideLayouts/slideLayout1.xml"/><Relationship Id="rId6" Type="http://schemas.openxmlformats.org/officeDocument/2006/relationships/hyperlink" Target="mailto:Aude.ZEILER@societedugrandparis.fr" TargetMode="External"/><Relationship Id="rId11" Type="http://schemas.openxmlformats.org/officeDocument/2006/relationships/hyperlink" Target="mailto:olivier.galanopoulo@lcl.fr" TargetMode="External"/><Relationship Id="rId5" Type="http://schemas.openxmlformats.org/officeDocument/2006/relationships/hyperlink" Target="mailto:cavincensdetapol@airfrance.fr" TargetMode="External"/><Relationship Id="rId10" Type="http://schemas.openxmlformats.org/officeDocument/2006/relationships/hyperlink" Target="mailto:marie-ange.nawrocki@sncf.fr" TargetMode="External"/><Relationship Id="rId4" Type="http://schemas.openxmlformats.org/officeDocument/2006/relationships/hyperlink" Target="mailto:gilles.rouyer@renault.com" TargetMode="External"/><Relationship Id="rId9" Type="http://schemas.openxmlformats.org/officeDocument/2006/relationships/hyperlink" Target="mailto:mailys.grego@justice.fr" TargetMode="External"/><Relationship Id="rId14" Type="http://schemas.openxmlformats.org/officeDocument/2006/relationships/hyperlink" Target="mailto:monique.rodde-amoros@asp-public.f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687478" y="836712"/>
            <a:ext cx="7772400" cy="147002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r>
              <a:rPr lang="fr-FR" dirty="0" smtClean="0"/>
              <a:t/>
            </a:r>
            <a:br>
              <a:rPr lang="fr-FR" dirty="0" smtClean="0"/>
            </a:br>
            <a:r>
              <a:rPr lang="fr-FR" dirty="0" smtClean="0"/>
              <a:t> </a:t>
            </a:r>
            <a:r>
              <a:rPr lang="fr-FR" b="1" dirty="0" smtClean="0"/>
              <a:t>Les Ateliers du CR2PA </a:t>
            </a:r>
            <a:endParaRPr lang="fr-FR" b="1" dirty="0"/>
          </a:p>
        </p:txBody>
      </p:sp>
      <p:sp>
        <p:nvSpPr>
          <p:cNvPr id="7" name="Titre 1"/>
          <p:cNvSpPr txBox="1">
            <a:spLocks/>
          </p:cNvSpPr>
          <p:nvPr/>
        </p:nvSpPr>
        <p:spPr>
          <a:xfrm>
            <a:off x="990278" y="1571724"/>
            <a:ext cx="7772400" cy="80158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r>
              <a:rPr lang="fr-FR" dirty="0" smtClean="0"/>
              <a:t/>
            </a:r>
            <a:br>
              <a:rPr lang="fr-FR" dirty="0" smtClean="0"/>
            </a:br>
            <a:r>
              <a:rPr lang="fr-FR" dirty="0" smtClean="0"/>
              <a:t> </a:t>
            </a:r>
            <a:r>
              <a:rPr lang="fr-FR" sz="2800" b="1" dirty="0" smtClean="0"/>
              <a:t>Audit du système d’archivage</a:t>
            </a:r>
            <a:endParaRPr lang="fr-FR" dirty="0"/>
          </a:p>
        </p:txBody>
      </p:sp>
      <p:sp>
        <p:nvSpPr>
          <p:cNvPr id="3" name="Rectangle 2"/>
          <p:cNvSpPr/>
          <p:nvPr/>
        </p:nvSpPr>
        <p:spPr>
          <a:xfrm>
            <a:off x="1787235" y="2931848"/>
            <a:ext cx="6311735" cy="923330"/>
          </a:xfrm>
          <a:prstGeom prst="rect">
            <a:avLst/>
          </a:prstGeom>
        </p:spPr>
        <p:txBody>
          <a:bodyPr wrap="square">
            <a:spAutoFit/>
          </a:bodyPr>
          <a:lstStyle/>
          <a:p>
            <a:endParaRPr lang="fr-FR" dirty="0"/>
          </a:p>
          <a:p>
            <a:r>
              <a:rPr lang="fr-FR" b="1" dirty="0" smtClean="0"/>
              <a:t>Atelier N°14 – 22 septembre 2016</a:t>
            </a:r>
            <a:endParaRPr lang="fr-FR" dirty="0"/>
          </a:p>
          <a:p>
            <a:r>
              <a:rPr lang="fr-FR" b="1" dirty="0" smtClean="0"/>
              <a:t>Chez DCNS</a:t>
            </a:r>
            <a:endParaRPr lang="fr-FR"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6093296"/>
            <a:ext cx="666750" cy="590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p:cNvSpPr/>
          <p:nvPr/>
        </p:nvSpPr>
        <p:spPr>
          <a:xfrm>
            <a:off x="2280078" y="6065405"/>
            <a:ext cx="5604290" cy="261610"/>
          </a:xfrm>
          <a:prstGeom prst="rect">
            <a:avLst/>
          </a:prstGeom>
        </p:spPr>
        <p:txBody>
          <a:bodyPr wrap="square">
            <a:spAutoFit/>
          </a:bodyPr>
          <a:lstStyle/>
          <a:p>
            <a:r>
              <a:rPr lang="fr-FR" sz="1100" dirty="0"/>
              <a:t>CR2PA - Atelier </a:t>
            </a:r>
            <a:r>
              <a:rPr lang="fr-FR" sz="1100" dirty="0" smtClean="0"/>
              <a:t>N°14 </a:t>
            </a:r>
            <a:r>
              <a:rPr lang="fr-FR" sz="1100" dirty="0"/>
              <a:t>-</a:t>
            </a:r>
            <a:r>
              <a:rPr lang="fr-FR" sz="1100" dirty="0" smtClean="0"/>
              <a:t>22 septembre 2016_DCNS – Delphine </a:t>
            </a:r>
            <a:r>
              <a:rPr lang="fr-FR" sz="1100" dirty="0" err="1" smtClean="0"/>
              <a:t>Mouchel</a:t>
            </a:r>
            <a:r>
              <a:rPr lang="fr-FR" sz="1100" dirty="0" smtClean="0"/>
              <a:t> </a:t>
            </a:r>
            <a:endParaRPr lang="fr-FR" sz="1100" dirty="0"/>
          </a:p>
        </p:txBody>
      </p:sp>
    </p:spTree>
    <p:extLst>
      <p:ext uri="{BB962C8B-B14F-4D97-AF65-F5344CB8AC3E}">
        <p14:creationId xmlns:p14="http://schemas.microsoft.com/office/powerpoint/2010/main" xmlns="" val="829519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p:txBody>
          <a:bodyPr/>
          <a:lstStyle/>
          <a:p>
            <a:pPr eaLnBrk="1" hangingPunct="1"/>
            <a:r>
              <a:rPr lang="fr-FR" altLang="fr-FR" smtClean="0"/>
              <a:t>Présence à l’international</a:t>
            </a:r>
          </a:p>
        </p:txBody>
      </p:sp>
      <p:pic>
        <p:nvPicPr>
          <p:cNvPr id="11267" name="Picture 3" descr="C:\Users\Laurence\Desktop\Sans titre-3.tif"/>
          <p:cNvPicPr>
            <a:picLocks noChangeAspect="1" noChangeArrowheads="1"/>
          </p:cNvPicPr>
          <p:nvPr/>
        </p:nvPicPr>
        <p:blipFill>
          <a:blip r:embed="rId2" cstate="print">
            <a:clrChange>
              <a:clrFrom>
                <a:srgbClr val="FFFFFF"/>
              </a:clrFrom>
              <a:clrTo>
                <a:srgbClr val="FFFFFF">
                  <a:alpha val="0"/>
                </a:srgbClr>
              </a:clrTo>
            </a:clrChange>
            <a:grayscl/>
            <a:extLst>
              <a:ext uri="{28A0092B-C50C-407E-A947-70E740481C1C}">
                <a14:useLocalDpi xmlns:a14="http://schemas.microsoft.com/office/drawing/2010/main" xmlns="" val="0"/>
              </a:ext>
            </a:extLst>
          </a:blip>
          <a:srcRect l="16463" t="26917" b="-72"/>
          <a:stretch>
            <a:fillRect/>
          </a:stretch>
        </p:blipFill>
        <p:spPr bwMode="auto">
          <a:xfrm>
            <a:off x="0" y="1390650"/>
            <a:ext cx="9144000" cy="515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1268" name="Rectangle 11"/>
          <p:cNvSpPr>
            <a:spLocks noChangeArrowheads="1"/>
          </p:cNvSpPr>
          <p:nvPr/>
        </p:nvSpPr>
        <p:spPr bwMode="auto">
          <a:xfrm>
            <a:off x="1265238" y="4930775"/>
            <a:ext cx="463550"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47725" eaLnBrk="0" hangingPunct="0">
              <a:spcBef>
                <a:spcPts val="600"/>
              </a:spcBef>
              <a:buFont typeface="Arial" pitchFamily="34" charset="0"/>
              <a:buChar char="•"/>
              <a:tabLst>
                <a:tab pos="2482850" algn="r"/>
              </a:tabLst>
              <a:defRPr b="1">
                <a:solidFill>
                  <a:srgbClr val="009EE0"/>
                </a:solidFill>
                <a:latin typeface="Arial" pitchFamily="34" charset="0"/>
                <a:cs typeface="Arial" pitchFamily="34" charset="0"/>
              </a:defRPr>
            </a:lvl1pPr>
            <a:lvl2pPr marL="742950" indent="-285750" defTabSz="847725" eaLnBrk="0" hangingPunct="0">
              <a:spcBef>
                <a:spcPts val="600"/>
              </a:spcBef>
              <a:buFont typeface="Arial" pitchFamily="34" charset="0"/>
              <a:buChar char="•"/>
              <a:tabLst>
                <a:tab pos="2482850" algn="r"/>
              </a:tabLst>
              <a:defRPr sz="1600">
                <a:solidFill>
                  <a:srgbClr val="7F7F7F"/>
                </a:solidFill>
                <a:latin typeface="Arial" pitchFamily="34" charset="0"/>
                <a:cs typeface="Arial" pitchFamily="34" charset="0"/>
              </a:defRPr>
            </a:lvl2pPr>
            <a:lvl3pPr marL="11430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3pPr>
            <a:lvl4pPr marL="16002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4pPr>
            <a:lvl5pPr marL="20574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5pPr>
            <a:lvl6pPr marL="25146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6pPr>
            <a:lvl7pPr marL="29718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7pPr>
            <a:lvl8pPr marL="34290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8pPr>
            <a:lvl9pPr marL="38862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9pPr>
          </a:lstStyle>
          <a:p>
            <a:pPr algn="r" eaLnBrk="1" hangingPunct="1">
              <a:spcBef>
                <a:spcPct val="0"/>
              </a:spcBef>
              <a:buFontTx/>
              <a:buNone/>
            </a:pPr>
            <a:r>
              <a:rPr lang="fr-FR" altLang="fr-FR" sz="1100">
                <a:solidFill>
                  <a:srgbClr val="000000"/>
                </a:solidFill>
              </a:rPr>
              <a:t>Brésil</a:t>
            </a:r>
            <a:endParaRPr lang="fr-FR" altLang="fr-FR" sz="1100" b="0">
              <a:solidFill>
                <a:srgbClr val="000000"/>
              </a:solidFill>
            </a:endParaRPr>
          </a:p>
        </p:txBody>
      </p:sp>
      <p:sp>
        <p:nvSpPr>
          <p:cNvPr id="11269" name="Rectangle 12"/>
          <p:cNvSpPr>
            <a:spLocks noChangeArrowheads="1"/>
          </p:cNvSpPr>
          <p:nvPr/>
        </p:nvSpPr>
        <p:spPr bwMode="auto">
          <a:xfrm>
            <a:off x="5581650" y="4340225"/>
            <a:ext cx="906463"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6" tIns="43638" rIns="87276" bIns="43638">
            <a:spAutoFit/>
          </a:bodyPr>
          <a:lstStyle>
            <a:lvl1pPr defTabSz="847725" eaLnBrk="0" hangingPunct="0">
              <a:spcBef>
                <a:spcPts val="600"/>
              </a:spcBef>
              <a:buFont typeface="Arial" pitchFamily="34" charset="0"/>
              <a:buChar char="•"/>
              <a:tabLst>
                <a:tab pos="2482850" algn="r"/>
              </a:tabLst>
              <a:defRPr b="1">
                <a:solidFill>
                  <a:srgbClr val="009EE0"/>
                </a:solidFill>
                <a:latin typeface="Arial" pitchFamily="34" charset="0"/>
                <a:cs typeface="Arial" pitchFamily="34" charset="0"/>
              </a:defRPr>
            </a:lvl1pPr>
            <a:lvl2pPr marL="742950" indent="-285750" defTabSz="847725" eaLnBrk="0" hangingPunct="0">
              <a:spcBef>
                <a:spcPts val="600"/>
              </a:spcBef>
              <a:buFont typeface="Arial" pitchFamily="34" charset="0"/>
              <a:buChar char="•"/>
              <a:tabLst>
                <a:tab pos="2482850" algn="r"/>
              </a:tabLst>
              <a:defRPr sz="1600">
                <a:solidFill>
                  <a:srgbClr val="7F7F7F"/>
                </a:solidFill>
                <a:latin typeface="Arial" pitchFamily="34" charset="0"/>
                <a:cs typeface="Arial" pitchFamily="34" charset="0"/>
              </a:defRPr>
            </a:lvl2pPr>
            <a:lvl3pPr marL="11430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3pPr>
            <a:lvl4pPr marL="16002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4pPr>
            <a:lvl5pPr marL="20574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5pPr>
            <a:lvl6pPr marL="25146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6pPr>
            <a:lvl7pPr marL="29718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7pPr>
            <a:lvl8pPr marL="34290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8pPr>
            <a:lvl9pPr marL="38862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9pPr>
          </a:lstStyle>
          <a:p>
            <a:pPr algn="r" eaLnBrk="1" hangingPunct="1">
              <a:spcBef>
                <a:spcPct val="0"/>
              </a:spcBef>
              <a:buFontTx/>
              <a:buNone/>
            </a:pPr>
            <a:r>
              <a:rPr lang="fr-FR" altLang="fr-FR" sz="1100">
                <a:solidFill>
                  <a:srgbClr val="000000"/>
                </a:solidFill>
              </a:rPr>
              <a:t>Singapour</a:t>
            </a:r>
            <a:endParaRPr lang="fr-FR" altLang="fr-FR" sz="1100" b="0">
              <a:solidFill>
                <a:srgbClr val="000000"/>
              </a:solidFill>
            </a:endParaRPr>
          </a:p>
        </p:txBody>
      </p:sp>
      <p:sp>
        <p:nvSpPr>
          <p:cNvPr id="11270" name="Rectangle 13"/>
          <p:cNvSpPr>
            <a:spLocks noChangeArrowheads="1"/>
          </p:cNvSpPr>
          <p:nvPr/>
        </p:nvSpPr>
        <p:spPr bwMode="auto">
          <a:xfrm>
            <a:off x="6545263" y="4122738"/>
            <a:ext cx="72707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6" tIns="43638" rIns="87276" bIns="43638">
            <a:spAutoFit/>
          </a:bodyPr>
          <a:lstStyle>
            <a:lvl1pPr defTabSz="847725" eaLnBrk="0" hangingPunct="0">
              <a:spcBef>
                <a:spcPts val="600"/>
              </a:spcBef>
              <a:buFont typeface="Arial" pitchFamily="34" charset="0"/>
              <a:buChar char="•"/>
              <a:tabLst>
                <a:tab pos="2482850" algn="r"/>
              </a:tabLst>
              <a:defRPr b="1">
                <a:solidFill>
                  <a:srgbClr val="009EE0"/>
                </a:solidFill>
                <a:latin typeface="Arial" pitchFamily="34" charset="0"/>
                <a:cs typeface="Arial" pitchFamily="34" charset="0"/>
              </a:defRPr>
            </a:lvl1pPr>
            <a:lvl2pPr marL="742950" indent="-285750" defTabSz="847725" eaLnBrk="0" hangingPunct="0">
              <a:spcBef>
                <a:spcPts val="600"/>
              </a:spcBef>
              <a:buFont typeface="Arial" pitchFamily="34" charset="0"/>
              <a:buChar char="•"/>
              <a:tabLst>
                <a:tab pos="2482850" algn="r"/>
              </a:tabLst>
              <a:defRPr sz="1600">
                <a:solidFill>
                  <a:srgbClr val="7F7F7F"/>
                </a:solidFill>
                <a:latin typeface="Arial" pitchFamily="34" charset="0"/>
                <a:cs typeface="Arial" pitchFamily="34" charset="0"/>
              </a:defRPr>
            </a:lvl2pPr>
            <a:lvl3pPr marL="11430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3pPr>
            <a:lvl4pPr marL="16002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4pPr>
            <a:lvl5pPr marL="20574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5pPr>
            <a:lvl6pPr marL="25146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6pPr>
            <a:lvl7pPr marL="29718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7pPr>
            <a:lvl8pPr marL="34290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8pPr>
            <a:lvl9pPr marL="38862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sz="1100">
                <a:solidFill>
                  <a:srgbClr val="000000"/>
                </a:solidFill>
              </a:rPr>
              <a:t>Malaisie</a:t>
            </a:r>
            <a:endParaRPr lang="fr-FR" altLang="fr-FR" sz="1100" b="0">
              <a:solidFill>
                <a:srgbClr val="000000"/>
              </a:solidFill>
            </a:endParaRPr>
          </a:p>
        </p:txBody>
      </p:sp>
      <p:sp>
        <p:nvSpPr>
          <p:cNvPr id="11271" name="Rectangle 14"/>
          <p:cNvSpPr>
            <a:spLocks noChangeArrowheads="1"/>
          </p:cNvSpPr>
          <p:nvPr/>
        </p:nvSpPr>
        <p:spPr bwMode="auto">
          <a:xfrm flipH="1">
            <a:off x="5789613" y="3854450"/>
            <a:ext cx="515937"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6" tIns="43638" rIns="87276" bIns="43638">
            <a:spAutoFit/>
          </a:bodyPr>
          <a:lstStyle>
            <a:lvl1pPr defTabSz="847725" eaLnBrk="0" hangingPunct="0">
              <a:spcBef>
                <a:spcPts val="600"/>
              </a:spcBef>
              <a:buFont typeface="Arial" pitchFamily="34" charset="0"/>
              <a:buChar char="•"/>
              <a:tabLst>
                <a:tab pos="2482850" algn="r"/>
              </a:tabLst>
              <a:defRPr b="1">
                <a:solidFill>
                  <a:srgbClr val="009EE0"/>
                </a:solidFill>
                <a:latin typeface="Arial" pitchFamily="34" charset="0"/>
                <a:cs typeface="Arial" pitchFamily="34" charset="0"/>
              </a:defRPr>
            </a:lvl1pPr>
            <a:lvl2pPr marL="742950" indent="-285750" defTabSz="847725" eaLnBrk="0" hangingPunct="0">
              <a:spcBef>
                <a:spcPts val="600"/>
              </a:spcBef>
              <a:buFont typeface="Arial" pitchFamily="34" charset="0"/>
              <a:buChar char="•"/>
              <a:tabLst>
                <a:tab pos="2482850" algn="r"/>
              </a:tabLst>
              <a:defRPr sz="1600">
                <a:solidFill>
                  <a:srgbClr val="7F7F7F"/>
                </a:solidFill>
                <a:latin typeface="Arial" pitchFamily="34" charset="0"/>
                <a:cs typeface="Arial" pitchFamily="34" charset="0"/>
              </a:defRPr>
            </a:lvl2pPr>
            <a:lvl3pPr marL="11430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3pPr>
            <a:lvl4pPr marL="16002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4pPr>
            <a:lvl5pPr marL="20574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5pPr>
            <a:lvl6pPr marL="25146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6pPr>
            <a:lvl7pPr marL="29718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7pPr>
            <a:lvl8pPr marL="34290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8pPr>
            <a:lvl9pPr marL="38862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sz="1100">
                <a:solidFill>
                  <a:srgbClr val="000000"/>
                </a:solidFill>
              </a:rPr>
              <a:t>Inde</a:t>
            </a:r>
          </a:p>
        </p:txBody>
      </p:sp>
      <p:sp>
        <p:nvSpPr>
          <p:cNvPr id="11272" name="Rectangle 15"/>
          <p:cNvSpPr>
            <a:spLocks noChangeArrowheads="1"/>
          </p:cNvSpPr>
          <p:nvPr/>
        </p:nvSpPr>
        <p:spPr bwMode="auto">
          <a:xfrm>
            <a:off x="4022725" y="3865563"/>
            <a:ext cx="142557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6" tIns="43638" rIns="87276" bIns="43638">
            <a:spAutoFit/>
          </a:bodyPr>
          <a:lstStyle>
            <a:lvl1pPr defTabSz="847725" eaLnBrk="0" hangingPunct="0">
              <a:spcBef>
                <a:spcPts val="600"/>
              </a:spcBef>
              <a:buFont typeface="Arial" pitchFamily="34" charset="0"/>
              <a:buChar char="•"/>
              <a:tabLst>
                <a:tab pos="2482850" algn="r"/>
              </a:tabLst>
              <a:defRPr b="1">
                <a:solidFill>
                  <a:srgbClr val="009EE0"/>
                </a:solidFill>
                <a:latin typeface="Arial" pitchFamily="34" charset="0"/>
                <a:cs typeface="Arial" pitchFamily="34" charset="0"/>
              </a:defRPr>
            </a:lvl1pPr>
            <a:lvl2pPr marL="742950" indent="-285750" defTabSz="847725" eaLnBrk="0" hangingPunct="0">
              <a:spcBef>
                <a:spcPts val="600"/>
              </a:spcBef>
              <a:buFont typeface="Arial" pitchFamily="34" charset="0"/>
              <a:buChar char="•"/>
              <a:tabLst>
                <a:tab pos="2482850" algn="r"/>
              </a:tabLst>
              <a:defRPr sz="1600">
                <a:solidFill>
                  <a:srgbClr val="7F7F7F"/>
                </a:solidFill>
                <a:latin typeface="Arial" pitchFamily="34" charset="0"/>
                <a:cs typeface="Arial" pitchFamily="34" charset="0"/>
              </a:defRPr>
            </a:lvl2pPr>
            <a:lvl3pPr marL="11430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3pPr>
            <a:lvl4pPr marL="16002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4pPr>
            <a:lvl5pPr marL="20574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5pPr>
            <a:lvl6pPr marL="25146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6pPr>
            <a:lvl7pPr marL="29718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7pPr>
            <a:lvl8pPr marL="34290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8pPr>
            <a:lvl9pPr marL="38862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9pPr>
          </a:lstStyle>
          <a:p>
            <a:pPr algn="r" eaLnBrk="1" hangingPunct="1">
              <a:spcBef>
                <a:spcPct val="0"/>
              </a:spcBef>
              <a:buFontTx/>
              <a:buNone/>
            </a:pPr>
            <a:r>
              <a:rPr lang="fr-FR" altLang="fr-FR" sz="1100">
                <a:solidFill>
                  <a:srgbClr val="000000"/>
                </a:solidFill>
              </a:rPr>
              <a:t>Arabie Saoudite</a:t>
            </a:r>
            <a:endParaRPr lang="fr-FR" altLang="fr-FR" sz="1100" b="0">
              <a:solidFill>
                <a:srgbClr val="000000"/>
              </a:solidFill>
            </a:endParaRPr>
          </a:p>
        </p:txBody>
      </p:sp>
      <p:sp>
        <p:nvSpPr>
          <p:cNvPr id="11273" name="Rectangle 16"/>
          <p:cNvSpPr>
            <a:spLocks noChangeArrowheads="1"/>
          </p:cNvSpPr>
          <p:nvPr/>
        </p:nvSpPr>
        <p:spPr bwMode="auto">
          <a:xfrm>
            <a:off x="946150" y="2751138"/>
            <a:ext cx="798513"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6" tIns="43638" rIns="87276" bIns="43638">
            <a:spAutoFit/>
          </a:bodyPr>
          <a:lstStyle>
            <a:lvl1pPr defTabSz="847725" eaLnBrk="0" hangingPunct="0">
              <a:spcBef>
                <a:spcPts val="600"/>
              </a:spcBef>
              <a:buFont typeface="Arial" pitchFamily="34" charset="0"/>
              <a:buChar char="•"/>
              <a:tabLst>
                <a:tab pos="2482850" algn="r"/>
              </a:tabLst>
              <a:defRPr b="1">
                <a:solidFill>
                  <a:srgbClr val="009EE0"/>
                </a:solidFill>
                <a:latin typeface="Arial" pitchFamily="34" charset="0"/>
                <a:cs typeface="Arial" pitchFamily="34" charset="0"/>
              </a:defRPr>
            </a:lvl1pPr>
            <a:lvl2pPr marL="742950" indent="-285750" defTabSz="847725" eaLnBrk="0" hangingPunct="0">
              <a:spcBef>
                <a:spcPts val="600"/>
              </a:spcBef>
              <a:buFont typeface="Arial" pitchFamily="34" charset="0"/>
              <a:buChar char="•"/>
              <a:tabLst>
                <a:tab pos="2482850" algn="r"/>
              </a:tabLst>
              <a:defRPr sz="1600">
                <a:solidFill>
                  <a:srgbClr val="7F7F7F"/>
                </a:solidFill>
                <a:latin typeface="Arial" pitchFamily="34" charset="0"/>
                <a:cs typeface="Arial" pitchFamily="34" charset="0"/>
              </a:defRPr>
            </a:lvl2pPr>
            <a:lvl3pPr marL="11430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3pPr>
            <a:lvl4pPr marL="16002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4pPr>
            <a:lvl5pPr marL="20574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5pPr>
            <a:lvl6pPr marL="25146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6pPr>
            <a:lvl7pPr marL="29718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7pPr>
            <a:lvl8pPr marL="34290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8pPr>
            <a:lvl9pPr marL="38862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sz="1100">
                <a:solidFill>
                  <a:srgbClr val="000000"/>
                </a:solidFill>
              </a:rPr>
              <a:t>Canada</a:t>
            </a:r>
            <a:endParaRPr lang="fr-FR" altLang="fr-FR" sz="1100" b="0">
              <a:solidFill>
                <a:srgbClr val="000000"/>
              </a:solidFill>
            </a:endParaRPr>
          </a:p>
        </p:txBody>
      </p:sp>
      <p:sp>
        <p:nvSpPr>
          <p:cNvPr id="11274" name="Rectangle 18"/>
          <p:cNvSpPr>
            <a:spLocks noChangeArrowheads="1"/>
          </p:cNvSpPr>
          <p:nvPr/>
        </p:nvSpPr>
        <p:spPr bwMode="auto">
          <a:xfrm>
            <a:off x="3509963" y="2773363"/>
            <a:ext cx="633412"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276" tIns="43638" rIns="87276" bIns="43638">
            <a:spAutoFit/>
          </a:bodyPr>
          <a:lstStyle>
            <a:lvl1pPr defTabSz="847725" eaLnBrk="0" hangingPunct="0">
              <a:spcBef>
                <a:spcPts val="600"/>
              </a:spcBef>
              <a:buFont typeface="Arial" pitchFamily="34" charset="0"/>
              <a:buChar char="•"/>
              <a:tabLst>
                <a:tab pos="2482850" algn="r"/>
              </a:tabLst>
              <a:defRPr b="1">
                <a:solidFill>
                  <a:srgbClr val="009EE0"/>
                </a:solidFill>
                <a:latin typeface="Arial" pitchFamily="34" charset="0"/>
                <a:cs typeface="Arial" pitchFamily="34" charset="0"/>
              </a:defRPr>
            </a:lvl1pPr>
            <a:lvl2pPr marL="742950" indent="-285750" defTabSz="847725" eaLnBrk="0" hangingPunct="0">
              <a:spcBef>
                <a:spcPts val="600"/>
              </a:spcBef>
              <a:buFont typeface="Arial" pitchFamily="34" charset="0"/>
              <a:buChar char="•"/>
              <a:tabLst>
                <a:tab pos="2482850" algn="r"/>
              </a:tabLst>
              <a:defRPr sz="1600">
                <a:solidFill>
                  <a:srgbClr val="7F7F7F"/>
                </a:solidFill>
                <a:latin typeface="Arial" pitchFamily="34" charset="0"/>
                <a:cs typeface="Arial" pitchFamily="34" charset="0"/>
              </a:defRPr>
            </a:lvl2pPr>
            <a:lvl3pPr marL="11430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3pPr>
            <a:lvl4pPr marL="16002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4pPr>
            <a:lvl5pPr marL="20574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5pPr>
            <a:lvl6pPr marL="25146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6pPr>
            <a:lvl7pPr marL="29718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7pPr>
            <a:lvl8pPr marL="34290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8pPr>
            <a:lvl9pPr marL="38862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sz="1100">
                <a:solidFill>
                  <a:srgbClr val="000000"/>
                </a:solidFill>
              </a:rPr>
              <a:t>France</a:t>
            </a:r>
          </a:p>
        </p:txBody>
      </p:sp>
      <p:sp>
        <p:nvSpPr>
          <p:cNvPr id="11275" name="Rectangle 21"/>
          <p:cNvSpPr>
            <a:spLocks noChangeArrowheads="1"/>
          </p:cNvSpPr>
          <p:nvPr/>
        </p:nvSpPr>
        <p:spPr bwMode="auto">
          <a:xfrm>
            <a:off x="2233613" y="2424113"/>
            <a:ext cx="735012"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6" tIns="43638" rIns="87276" bIns="43638">
            <a:spAutoFit/>
          </a:bodyPr>
          <a:lstStyle>
            <a:lvl1pPr defTabSz="847725" eaLnBrk="0" hangingPunct="0">
              <a:spcBef>
                <a:spcPts val="600"/>
              </a:spcBef>
              <a:buFont typeface="Arial" pitchFamily="34" charset="0"/>
              <a:buChar char="•"/>
              <a:tabLst>
                <a:tab pos="2482850" algn="r"/>
              </a:tabLst>
              <a:defRPr b="1">
                <a:solidFill>
                  <a:srgbClr val="009EE0"/>
                </a:solidFill>
                <a:latin typeface="Arial" pitchFamily="34" charset="0"/>
                <a:cs typeface="Arial" pitchFamily="34" charset="0"/>
              </a:defRPr>
            </a:lvl1pPr>
            <a:lvl2pPr marL="742950" indent="-285750" defTabSz="847725" eaLnBrk="0" hangingPunct="0">
              <a:spcBef>
                <a:spcPts val="600"/>
              </a:spcBef>
              <a:buFont typeface="Arial" pitchFamily="34" charset="0"/>
              <a:buChar char="•"/>
              <a:tabLst>
                <a:tab pos="2482850" algn="r"/>
              </a:tabLst>
              <a:defRPr sz="1600">
                <a:solidFill>
                  <a:srgbClr val="7F7F7F"/>
                </a:solidFill>
                <a:latin typeface="Arial" pitchFamily="34" charset="0"/>
                <a:cs typeface="Arial" pitchFamily="34" charset="0"/>
              </a:defRPr>
            </a:lvl2pPr>
            <a:lvl3pPr marL="11430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3pPr>
            <a:lvl4pPr marL="16002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4pPr>
            <a:lvl5pPr marL="20574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5pPr>
            <a:lvl6pPr marL="25146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6pPr>
            <a:lvl7pPr marL="29718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7pPr>
            <a:lvl8pPr marL="34290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8pPr>
            <a:lvl9pPr marL="38862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9pPr>
          </a:lstStyle>
          <a:p>
            <a:pPr algn="r" eaLnBrk="1" hangingPunct="1">
              <a:spcBef>
                <a:spcPct val="0"/>
              </a:spcBef>
              <a:buFontTx/>
              <a:buNone/>
            </a:pPr>
            <a:r>
              <a:rPr lang="fr-FR" altLang="fr-FR" sz="1100">
                <a:solidFill>
                  <a:srgbClr val="000000"/>
                </a:solidFill>
              </a:rPr>
              <a:t>Irlande</a:t>
            </a:r>
            <a:endParaRPr lang="fr-FR" altLang="fr-FR" sz="1100" b="0">
              <a:solidFill>
                <a:srgbClr val="000000"/>
              </a:solidFill>
            </a:endParaRPr>
          </a:p>
        </p:txBody>
      </p:sp>
      <p:sp>
        <p:nvSpPr>
          <p:cNvPr id="11276" name="Rectangle 28"/>
          <p:cNvSpPr>
            <a:spLocks noChangeArrowheads="1"/>
          </p:cNvSpPr>
          <p:nvPr/>
        </p:nvSpPr>
        <p:spPr bwMode="auto">
          <a:xfrm>
            <a:off x="7578725" y="5164138"/>
            <a:ext cx="849313"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6" tIns="43638" rIns="87276" bIns="43638">
            <a:spAutoFit/>
          </a:bodyPr>
          <a:lstStyle>
            <a:lvl1pPr defTabSz="847725" eaLnBrk="0" hangingPunct="0">
              <a:spcBef>
                <a:spcPts val="600"/>
              </a:spcBef>
              <a:buFont typeface="Arial" pitchFamily="34" charset="0"/>
              <a:buChar char="•"/>
              <a:tabLst>
                <a:tab pos="2482850" algn="r"/>
              </a:tabLst>
              <a:defRPr b="1">
                <a:solidFill>
                  <a:srgbClr val="009EE0"/>
                </a:solidFill>
                <a:latin typeface="Arial" pitchFamily="34" charset="0"/>
                <a:cs typeface="Arial" pitchFamily="34" charset="0"/>
              </a:defRPr>
            </a:lvl1pPr>
            <a:lvl2pPr marL="742950" indent="-285750" defTabSz="847725" eaLnBrk="0" hangingPunct="0">
              <a:spcBef>
                <a:spcPts val="600"/>
              </a:spcBef>
              <a:buFont typeface="Arial" pitchFamily="34" charset="0"/>
              <a:buChar char="•"/>
              <a:tabLst>
                <a:tab pos="2482850" algn="r"/>
              </a:tabLst>
              <a:defRPr sz="1600">
                <a:solidFill>
                  <a:srgbClr val="7F7F7F"/>
                </a:solidFill>
                <a:latin typeface="Arial" pitchFamily="34" charset="0"/>
                <a:cs typeface="Arial" pitchFamily="34" charset="0"/>
              </a:defRPr>
            </a:lvl2pPr>
            <a:lvl3pPr marL="11430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3pPr>
            <a:lvl4pPr marL="16002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4pPr>
            <a:lvl5pPr marL="20574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5pPr>
            <a:lvl6pPr marL="25146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6pPr>
            <a:lvl7pPr marL="29718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7pPr>
            <a:lvl8pPr marL="34290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8pPr>
            <a:lvl9pPr marL="38862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sz="1100">
                <a:solidFill>
                  <a:srgbClr val="000000"/>
                </a:solidFill>
              </a:rPr>
              <a:t>Australie</a:t>
            </a:r>
            <a:endParaRPr lang="fr-FR" altLang="fr-FR" sz="1100" b="0">
              <a:solidFill>
                <a:srgbClr val="000000"/>
              </a:solidFill>
            </a:endParaRPr>
          </a:p>
        </p:txBody>
      </p:sp>
      <p:sp>
        <p:nvSpPr>
          <p:cNvPr id="11277" name="Rectangle 40"/>
          <p:cNvSpPr>
            <a:spLocks noChangeArrowheads="1"/>
          </p:cNvSpPr>
          <p:nvPr/>
        </p:nvSpPr>
        <p:spPr bwMode="auto">
          <a:xfrm>
            <a:off x="519113" y="5435600"/>
            <a:ext cx="496887"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6" tIns="43638" rIns="87276" bIns="43638">
            <a:spAutoFit/>
          </a:bodyPr>
          <a:lstStyle>
            <a:lvl1pPr defTabSz="434975"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defTabSz="434975"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algn="r" eaLnBrk="1" hangingPunct="1">
              <a:spcBef>
                <a:spcPct val="0"/>
              </a:spcBef>
              <a:buFontTx/>
              <a:buNone/>
            </a:pPr>
            <a:r>
              <a:rPr lang="fr-FR" altLang="fr-FR" sz="1100">
                <a:solidFill>
                  <a:srgbClr val="000000"/>
                </a:solidFill>
              </a:rPr>
              <a:t>Chili</a:t>
            </a:r>
          </a:p>
        </p:txBody>
      </p:sp>
      <p:sp>
        <p:nvSpPr>
          <p:cNvPr id="16" name="Rectangle 128"/>
          <p:cNvSpPr>
            <a:spLocks noChangeAspect="1" noChangeArrowheads="1"/>
          </p:cNvSpPr>
          <p:nvPr/>
        </p:nvSpPr>
        <p:spPr bwMode="auto">
          <a:xfrm>
            <a:off x="2373313" y="2474913"/>
            <a:ext cx="0" cy="0"/>
          </a:xfrm>
          <a:prstGeom prst="rect">
            <a:avLst/>
          </a:prstGeom>
          <a:solidFill>
            <a:srgbClr val="EBF3F5"/>
          </a:solidFill>
          <a:ln w="3175">
            <a:solidFill>
              <a:schemeClr val="accent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fontAlgn="auto">
              <a:spcBef>
                <a:spcPts val="0"/>
              </a:spcBef>
              <a:spcAft>
                <a:spcPts val="0"/>
              </a:spcAft>
              <a:defRPr/>
            </a:pPr>
            <a:endParaRPr lang="fr-FR" sz="1100" i="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1279" name="Freeform 129"/>
          <p:cNvSpPr>
            <a:spLocks noChangeAspect="1"/>
          </p:cNvSpPr>
          <p:nvPr/>
        </p:nvSpPr>
        <p:spPr bwMode="auto">
          <a:xfrm>
            <a:off x="2368550" y="2481263"/>
            <a:ext cx="0" cy="9525"/>
          </a:xfrm>
          <a:custGeom>
            <a:avLst/>
            <a:gdLst>
              <a:gd name="T0" fmla="*/ 0 w 1"/>
              <a:gd name="T1" fmla="*/ 0 h 6"/>
              <a:gd name="T2" fmla="*/ 0 w 1"/>
              <a:gd name="T3" fmla="*/ 2147483647 h 6"/>
              <a:gd name="T4" fmla="*/ 0 w 1"/>
              <a:gd name="T5" fmla="*/ 2147483647 h 6"/>
              <a:gd name="T6" fmla="*/ 1 w 1"/>
              <a:gd name="T7" fmla="*/ 2147483647 h 6"/>
              <a:gd name="T8" fmla="*/ 1 w 1"/>
              <a:gd name="T9" fmla="*/ 2147483647 h 6"/>
              <a:gd name="T10" fmla="*/ 0 w 1"/>
              <a:gd name="T11" fmla="*/ 2147483647 h 6"/>
              <a:gd name="T12" fmla="*/ 0 w 1"/>
              <a:gd name="T13" fmla="*/ 2147483647 h 6"/>
              <a:gd name="T14" fmla="*/ 0 w 1"/>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6">
                <a:moveTo>
                  <a:pt x="0" y="0"/>
                </a:moveTo>
                <a:lnTo>
                  <a:pt x="0" y="2"/>
                </a:lnTo>
                <a:lnTo>
                  <a:pt x="0" y="4"/>
                </a:lnTo>
                <a:lnTo>
                  <a:pt x="1" y="4"/>
                </a:lnTo>
                <a:lnTo>
                  <a:pt x="1" y="6"/>
                </a:lnTo>
                <a:lnTo>
                  <a:pt x="0" y="6"/>
                </a:lnTo>
                <a:lnTo>
                  <a:pt x="0" y="2"/>
                </a:lnTo>
                <a:lnTo>
                  <a:pt x="0" y="0"/>
                </a:lnTo>
                <a:close/>
              </a:path>
            </a:pathLst>
          </a:custGeom>
          <a:solidFill>
            <a:srgbClr val="EBF3F5"/>
          </a:solidFill>
          <a:ln w="3175" cap="flat" cmpd="sng">
            <a:solidFill>
              <a:schemeClr val="accent1"/>
            </a:solidFill>
            <a:prstDash val="solid"/>
            <a:round/>
            <a:headEnd type="none" w="med" len="med"/>
            <a:tailEnd type="none" w="med" len="med"/>
          </a:ln>
        </p:spPr>
        <p:txBody>
          <a:bodyPr/>
          <a:lstStyle/>
          <a:p>
            <a:endParaRPr lang="fr-FR"/>
          </a:p>
        </p:txBody>
      </p:sp>
      <p:sp>
        <p:nvSpPr>
          <p:cNvPr id="18" name="Rectangle 132"/>
          <p:cNvSpPr>
            <a:spLocks noChangeAspect="1" noChangeArrowheads="1"/>
          </p:cNvSpPr>
          <p:nvPr/>
        </p:nvSpPr>
        <p:spPr bwMode="auto">
          <a:xfrm>
            <a:off x="2373313" y="2474913"/>
            <a:ext cx="0" cy="0"/>
          </a:xfrm>
          <a:prstGeom prst="rect">
            <a:avLst/>
          </a:prstGeom>
          <a:solidFill>
            <a:srgbClr val="EBF3F5"/>
          </a:solidFill>
          <a:ln w="3175">
            <a:solidFill>
              <a:schemeClr val="accent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fontAlgn="auto">
              <a:spcBef>
                <a:spcPts val="0"/>
              </a:spcBef>
              <a:spcAft>
                <a:spcPts val="0"/>
              </a:spcAft>
              <a:defRPr/>
            </a:pPr>
            <a:endParaRPr lang="fr-FR" sz="1100" i="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1281" name="Freeform 133"/>
          <p:cNvSpPr>
            <a:spLocks noChangeAspect="1"/>
          </p:cNvSpPr>
          <p:nvPr/>
        </p:nvSpPr>
        <p:spPr bwMode="auto">
          <a:xfrm>
            <a:off x="2368550" y="2481263"/>
            <a:ext cx="0" cy="9525"/>
          </a:xfrm>
          <a:custGeom>
            <a:avLst/>
            <a:gdLst>
              <a:gd name="T0" fmla="*/ 0 w 1"/>
              <a:gd name="T1" fmla="*/ 0 h 6"/>
              <a:gd name="T2" fmla="*/ 0 w 1"/>
              <a:gd name="T3" fmla="*/ 2147483647 h 6"/>
              <a:gd name="T4" fmla="*/ 0 w 1"/>
              <a:gd name="T5" fmla="*/ 2147483647 h 6"/>
              <a:gd name="T6" fmla="*/ 1 w 1"/>
              <a:gd name="T7" fmla="*/ 2147483647 h 6"/>
              <a:gd name="T8" fmla="*/ 1 w 1"/>
              <a:gd name="T9" fmla="*/ 2147483647 h 6"/>
              <a:gd name="T10" fmla="*/ 0 w 1"/>
              <a:gd name="T11" fmla="*/ 2147483647 h 6"/>
              <a:gd name="T12" fmla="*/ 0 w 1"/>
              <a:gd name="T13" fmla="*/ 2147483647 h 6"/>
              <a:gd name="T14" fmla="*/ 0 w 1"/>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6">
                <a:moveTo>
                  <a:pt x="0" y="0"/>
                </a:moveTo>
                <a:lnTo>
                  <a:pt x="0" y="2"/>
                </a:lnTo>
                <a:lnTo>
                  <a:pt x="0" y="4"/>
                </a:lnTo>
                <a:lnTo>
                  <a:pt x="1" y="4"/>
                </a:lnTo>
                <a:lnTo>
                  <a:pt x="1" y="6"/>
                </a:lnTo>
                <a:lnTo>
                  <a:pt x="0" y="6"/>
                </a:lnTo>
                <a:lnTo>
                  <a:pt x="0" y="2"/>
                </a:lnTo>
                <a:lnTo>
                  <a:pt x="0" y="0"/>
                </a:lnTo>
                <a:close/>
              </a:path>
            </a:pathLst>
          </a:custGeom>
          <a:solidFill>
            <a:srgbClr val="EBF3F5"/>
          </a:solidFill>
          <a:ln w="3175" cap="flat" cmpd="sng">
            <a:solidFill>
              <a:schemeClr val="accent1"/>
            </a:solidFill>
            <a:prstDash val="solid"/>
            <a:round/>
            <a:headEnd type="none" w="med" len="med"/>
            <a:tailEnd type="none" w="med" len="med"/>
          </a:ln>
        </p:spPr>
        <p:txBody>
          <a:bodyPr/>
          <a:lstStyle/>
          <a:p>
            <a:endParaRPr lang="fr-FR"/>
          </a:p>
        </p:txBody>
      </p:sp>
      <p:sp>
        <p:nvSpPr>
          <p:cNvPr id="11282" name="Freeform 134"/>
          <p:cNvSpPr>
            <a:spLocks noChangeAspect="1"/>
          </p:cNvSpPr>
          <p:nvPr/>
        </p:nvSpPr>
        <p:spPr bwMode="auto">
          <a:xfrm>
            <a:off x="2803525" y="2611438"/>
            <a:ext cx="19050" cy="17462"/>
          </a:xfrm>
          <a:custGeom>
            <a:avLst/>
            <a:gdLst>
              <a:gd name="T0" fmla="*/ 2147483647 w 11"/>
              <a:gd name="T1" fmla="*/ 2147483647 h 11"/>
              <a:gd name="T2" fmla="*/ 2147483647 w 11"/>
              <a:gd name="T3" fmla="*/ 2147483647 h 11"/>
              <a:gd name="T4" fmla="*/ 2147483647 w 11"/>
              <a:gd name="T5" fmla="*/ 2147483647 h 11"/>
              <a:gd name="T6" fmla="*/ 2147483647 w 11"/>
              <a:gd name="T7" fmla="*/ 0 h 11"/>
              <a:gd name="T8" fmla="*/ 2147483647 w 11"/>
              <a:gd name="T9" fmla="*/ 2147483647 h 11"/>
              <a:gd name="T10" fmla="*/ 2147483647 w 11"/>
              <a:gd name="T11" fmla="*/ 2147483647 h 11"/>
              <a:gd name="T12" fmla="*/ 2147483647 w 11"/>
              <a:gd name="T13" fmla="*/ 2147483647 h 11"/>
              <a:gd name="T14" fmla="*/ 0 w 11"/>
              <a:gd name="T15" fmla="*/ 2147483647 h 11"/>
              <a:gd name="T16" fmla="*/ 0 w 11"/>
              <a:gd name="T17" fmla="*/ 2147483647 h 11"/>
              <a:gd name="T18" fmla="*/ 2147483647 w 11"/>
              <a:gd name="T19" fmla="*/ 2147483647 h 11"/>
              <a:gd name="T20" fmla="*/ 2147483647 w 11"/>
              <a:gd name="T21" fmla="*/ 2147483647 h 11"/>
              <a:gd name="T22" fmla="*/ 2147483647 w 11"/>
              <a:gd name="T23" fmla="*/ 2147483647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11">
                <a:moveTo>
                  <a:pt x="3" y="5"/>
                </a:moveTo>
                <a:lnTo>
                  <a:pt x="7" y="3"/>
                </a:lnTo>
                <a:lnTo>
                  <a:pt x="9" y="2"/>
                </a:lnTo>
                <a:lnTo>
                  <a:pt x="11" y="0"/>
                </a:lnTo>
                <a:lnTo>
                  <a:pt x="11" y="2"/>
                </a:lnTo>
                <a:lnTo>
                  <a:pt x="5" y="5"/>
                </a:lnTo>
                <a:lnTo>
                  <a:pt x="2" y="11"/>
                </a:lnTo>
                <a:lnTo>
                  <a:pt x="0" y="11"/>
                </a:lnTo>
                <a:lnTo>
                  <a:pt x="0" y="9"/>
                </a:lnTo>
                <a:lnTo>
                  <a:pt x="2" y="7"/>
                </a:lnTo>
                <a:lnTo>
                  <a:pt x="3" y="7"/>
                </a:lnTo>
                <a:lnTo>
                  <a:pt x="3" y="5"/>
                </a:lnTo>
                <a:close/>
              </a:path>
            </a:pathLst>
          </a:custGeom>
          <a:solidFill>
            <a:srgbClr val="EBF3F5"/>
          </a:solidFill>
          <a:ln w="3175" cap="flat" cmpd="sng">
            <a:solidFill>
              <a:schemeClr val="accent1"/>
            </a:solidFill>
            <a:prstDash val="solid"/>
            <a:round/>
            <a:headEnd type="none" w="med" len="med"/>
            <a:tailEnd type="none" w="med" len="med"/>
          </a:ln>
        </p:spPr>
        <p:txBody>
          <a:bodyPr/>
          <a:lstStyle/>
          <a:p>
            <a:endParaRPr lang="fr-FR"/>
          </a:p>
        </p:txBody>
      </p:sp>
      <p:sp>
        <p:nvSpPr>
          <p:cNvPr id="11283" name="Freeform 240"/>
          <p:cNvSpPr>
            <a:spLocks noChangeAspect="1"/>
          </p:cNvSpPr>
          <p:nvPr/>
        </p:nvSpPr>
        <p:spPr bwMode="auto">
          <a:xfrm>
            <a:off x="2338388" y="2590800"/>
            <a:ext cx="0" cy="7938"/>
          </a:xfrm>
          <a:custGeom>
            <a:avLst/>
            <a:gdLst>
              <a:gd name="T0" fmla="*/ 2147483647 h 5"/>
              <a:gd name="T1" fmla="*/ 0 h 5"/>
              <a:gd name="T2" fmla="*/ 2147483647 h 5"/>
              <a:gd name="T3" fmla="*/ 2147483647 h 5"/>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5">
                <a:moveTo>
                  <a:pt x="0" y="1"/>
                </a:moveTo>
                <a:lnTo>
                  <a:pt x="0" y="0"/>
                </a:lnTo>
                <a:lnTo>
                  <a:pt x="0" y="5"/>
                </a:lnTo>
                <a:lnTo>
                  <a:pt x="0" y="1"/>
                </a:lnTo>
                <a:close/>
              </a:path>
            </a:pathLst>
          </a:custGeom>
          <a:solidFill>
            <a:srgbClr val="EBF3F5"/>
          </a:solidFill>
          <a:ln w="3175" cap="flat" cmpd="sng">
            <a:solidFill>
              <a:schemeClr val="accent1"/>
            </a:solidFill>
            <a:prstDash val="solid"/>
            <a:round/>
            <a:headEnd type="none" w="med" len="med"/>
            <a:tailEnd type="none" w="med" len="med"/>
          </a:ln>
        </p:spPr>
        <p:txBody>
          <a:bodyPr/>
          <a:lstStyle/>
          <a:p>
            <a:endParaRPr lang="fr-FR"/>
          </a:p>
        </p:txBody>
      </p:sp>
      <p:sp>
        <p:nvSpPr>
          <p:cNvPr id="11284" name="Freeform 241"/>
          <p:cNvSpPr>
            <a:spLocks noChangeAspect="1"/>
          </p:cNvSpPr>
          <p:nvPr/>
        </p:nvSpPr>
        <p:spPr bwMode="auto">
          <a:xfrm>
            <a:off x="2400300" y="2611438"/>
            <a:ext cx="1588" cy="9525"/>
          </a:xfrm>
          <a:custGeom>
            <a:avLst/>
            <a:gdLst>
              <a:gd name="T0" fmla="*/ 0 w 2"/>
              <a:gd name="T1" fmla="*/ 2147483647 h 5"/>
              <a:gd name="T2" fmla="*/ 0 w 2"/>
              <a:gd name="T3" fmla="*/ 2147483647 h 5"/>
              <a:gd name="T4" fmla="*/ 2147483647 w 2"/>
              <a:gd name="T5" fmla="*/ 0 h 5"/>
              <a:gd name="T6" fmla="*/ 2147483647 w 2"/>
              <a:gd name="T7" fmla="*/ 2147483647 h 5"/>
              <a:gd name="T8" fmla="*/ 0 w 2"/>
              <a:gd name="T9" fmla="*/ 214748364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5">
                <a:moveTo>
                  <a:pt x="0" y="5"/>
                </a:moveTo>
                <a:lnTo>
                  <a:pt x="0" y="3"/>
                </a:lnTo>
                <a:lnTo>
                  <a:pt x="2" y="0"/>
                </a:lnTo>
                <a:lnTo>
                  <a:pt x="2" y="3"/>
                </a:lnTo>
                <a:lnTo>
                  <a:pt x="0" y="5"/>
                </a:lnTo>
                <a:close/>
              </a:path>
            </a:pathLst>
          </a:custGeom>
          <a:solidFill>
            <a:srgbClr val="EBF3F5"/>
          </a:solidFill>
          <a:ln w="3175" cap="flat" cmpd="sng">
            <a:solidFill>
              <a:schemeClr val="accent1"/>
            </a:solidFill>
            <a:prstDash val="solid"/>
            <a:round/>
            <a:headEnd type="none" w="med" len="med"/>
            <a:tailEnd type="none" w="med" len="med"/>
          </a:ln>
        </p:spPr>
        <p:txBody>
          <a:bodyPr/>
          <a:lstStyle/>
          <a:p>
            <a:endParaRPr lang="fr-FR"/>
          </a:p>
        </p:txBody>
      </p:sp>
      <p:sp>
        <p:nvSpPr>
          <p:cNvPr id="11285" name="Freeform 242"/>
          <p:cNvSpPr>
            <a:spLocks noChangeAspect="1"/>
          </p:cNvSpPr>
          <p:nvPr/>
        </p:nvSpPr>
        <p:spPr bwMode="auto">
          <a:xfrm>
            <a:off x="2451100" y="2578100"/>
            <a:ext cx="6350" cy="14288"/>
          </a:xfrm>
          <a:custGeom>
            <a:avLst/>
            <a:gdLst>
              <a:gd name="T0" fmla="*/ 2147483647 w 4"/>
              <a:gd name="T1" fmla="*/ 2147483647 h 9"/>
              <a:gd name="T2" fmla="*/ 2147483647 w 4"/>
              <a:gd name="T3" fmla="*/ 2147483647 h 9"/>
              <a:gd name="T4" fmla="*/ 2147483647 w 4"/>
              <a:gd name="T5" fmla="*/ 2147483647 h 9"/>
              <a:gd name="T6" fmla="*/ 0 w 4"/>
              <a:gd name="T7" fmla="*/ 2147483647 h 9"/>
              <a:gd name="T8" fmla="*/ 0 w 4"/>
              <a:gd name="T9" fmla="*/ 2147483647 h 9"/>
              <a:gd name="T10" fmla="*/ 0 w 4"/>
              <a:gd name="T11" fmla="*/ 0 h 9"/>
              <a:gd name="T12" fmla="*/ 0 w 4"/>
              <a:gd name="T13" fmla="*/ 2147483647 h 9"/>
              <a:gd name="T14" fmla="*/ 2147483647 w 4"/>
              <a:gd name="T15" fmla="*/ 2147483647 h 9"/>
              <a:gd name="T16" fmla="*/ 2147483647 w 4"/>
              <a:gd name="T17" fmla="*/ 2147483647 h 9"/>
              <a:gd name="T18" fmla="*/ 2147483647 w 4"/>
              <a:gd name="T19" fmla="*/ 2147483647 h 9"/>
              <a:gd name="T20" fmla="*/ 2147483647 w 4"/>
              <a:gd name="T21" fmla="*/ 2147483647 h 9"/>
              <a:gd name="T22" fmla="*/ 2147483647 w 4"/>
              <a:gd name="T23" fmla="*/ 2147483647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9">
                <a:moveTo>
                  <a:pt x="4" y="9"/>
                </a:moveTo>
                <a:lnTo>
                  <a:pt x="2" y="9"/>
                </a:lnTo>
                <a:lnTo>
                  <a:pt x="2" y="8"/>
                </a:lnTo>
                <a:lnTo>
                  <a:pt x="0" y="4"/>
                </a:lnTo>
                <a:lnTo>
                  <a:pt x="0" y="2"/>
                </a:lnTo>
                <a:lnTo>
                  <a:pt x="0" y="0"/>
                </a:lnTo>
                <a:lnTo>
                  <a:pt x="0" y="2"/>
                </a:lnTo>
                <a:lnTo>
                  <a:pt x="2" y="2"/>
                </a:lnTo>
                <a:lnTo>
                  <a:pt x="2" y="6"/>
                </a:lnTo>
                <a:lnTo>
                  <a:pt x="4" y="6"/>
                </a:lnTo>
                <a:lnTo>
                  <a:pt x="4" y="8"/>
                </a:lnTo>
                <a:lnTo>
                  <a:pt x="4" y="9"/>
                </a:lnTo>
                <a:close/>
              </a:path>
            </a:pathLst>
          </a:custGeom>
          <a:solidFill>
            <a:srgbClr val="EBF3F5"/>
          </a:solidFill>
          <a:ln w="3175" cap="flat" cmpd="sng">
            <a:solidFill>
              <a:schemeClr val="accent1"/>
            </a:solidFill>
            <a:prstDash val="solid"/>
            <a:round/>
            <a:headEnd type="none" w="med" len="med"/>
            <a:tailEnd type="none" w="med" len="med"/>
          </a:ln>
        </p:spPr>
        <p:txBody>
          <a:bodyPr/>
          <a:lstStyle/>
          <a:p>
            <a:endParaRPr lang="fr-FR"/>
          </a:p>
        </p:txBody>
      </p:sp>
      <p:sp>
        <p:nvSpPr>
          <p:cNvPr id="11286" name="Freeform 243"/>
          <p:cNvSpPr>
            <a:spLocks noChangeAspect="1"/>
          </p:cNvSpPr>
          <p:nvPr/>
        </p:nvSpPr>
        <p:spPr bwMode="auto">
          <a:xfrm>
            <a:off x="2466975" y="2586038"/>
            <a:ext cx="7938" cy="12700"/>
          </a:xfrm>
          <a:custGeom>
            <a:avLst/>
            <a:gdLst>
              <a:gd name="T0" fmla="*/ 2147483647 w 4"/>
              <a:gd name="T1" fmla="*/ 2147483647 h 7"/>
              <a:gd name="T2" fmla="*/ 2147483647 w 4"/>
              <a:gd name="T3" fmla="*/ 0 h 7"/>
              <a:gd name="T4" fmla="*/ 2147483647 w 4"/>
              <a:gd name="T5" fmla="*/ 0 h 7"/>
              <a:gd name="T6" fmla="*/ 2147483647 w 4"/>
              <a:gd name="T7" fmla="*/ 2147483647 h 7"/>
              <a:gd name="T8" fmla="*/ 2147483647 w 4"/>
              <a:gd name="T9" fmla="*/ 2147483647 h 7"/>
              <a:gd name="T10" fmla="*/ 2147483647 w 4"/>
              <a:gd name="T11" fmla="*/ 2147483647 h 7"/>
              <a:gd name="T12" fmla="*/ 2147483647 w 4"/>
              <a:gd name="T13" fmla="*/ 2147483647 h 7"/>
              <a:gd name="T14" fmla="*/ 0 w 4"/>
              <a:gd name="T15" fmla="*/ 2147483647 h 7"/>
              <a:gd name="T16" fmla="*/ 0 w 4"/>
              <a:gd name="T17" fmla="*/ 2147483647 h 7"/>
              <a:gd name="T18" fmla="*/ 2147483647 w 4"/>
              <a:gd name="T19" fmla="*/ 214748364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7">
                <a:moveTo>
                  <a:pt x="2" y="3"/>
                </a:moveTo>
                <a:lnTo>
                  <a:pt x="2" y="0"/>
                </a:lnTo>
                <a:lnTo>
                  <a:pt x="4" y="0"/>
                </a:lnTo>
                <a:lnTo>
                  <a:pt x="4" y="2"/>
                </a:lnTo>
                <a:lnTo>
                  <a:pt x="4" y="3"/>
                </a:lnTo>
                <a:lnTo>
                  <a:pt x="4" y="7"/>
                </a:lnTo>
                <a:lnTo>
                  <a:pt x="2" y="7"/>
                </a:lnTo>
                <a:lnTo>
                  <a:pt x="0" y="7"/>
                </a:lnTo>
                <a:lnTo>
                  <a:pt x="0" y="5"/>
                </a:lnTo>
                <a:lnTo>
                  <a:pt x="2" y="3"/>
                </a:lnTo>
                <a:close/>
              </a:path>
            </a:pathLst>
          </a:custGeom>
          <a:solidFill>
            <a:srgbClr val="EBF3F5"/>
          </a:solidFill>
          <a:ln w="3175" cap="flat" cmpd="sng">
            <a:solidFill>
              <a:schemeClr val="accent1"/>
            </a:solidFill>
            <a:prstDash val="solid"/>
            <a:round/>
            <a:headEnd type="none" w="med" len="med"/>
            <a:tailEnd type="none" w="med" len="med"/>
          </a:ln>
        </p:spPr>
        <p:txBody>
          <a:bodyPr/>
          <a:lstStyle/>
          <a:p>
            <a:endParaRPr lang="fr-FR"/>
          </a:p>
        </p:txBody>
      </p:sp>
      <p:sp>
        <p:nvSpPr>
          <p:cNvPr id="11287" name="Freeform 244"/>
          <p:cNvSpPr>
            <a:spLocks noChangeAspect="1"/>
          </p:cNvSpPr>
          <p:nvPr/>
        </p:nvSpPr>
        <p:spPr bwMode="auto">
          <a:xfrm>
            <a:off x="2781300" y="2692400"/>
            <a:ext cx="4763" cy="9525"/>
          </a:xfrm>
          <a:custGeom>
            <a:avLst/>
            <a:gdLst>
              <a:gd name="T0" fmla="*/ 2147483647 w 4"/>
              <a:gd name="T1" fmla="*/ 0 h 6"/>
              <a:gd name="T2" fmla="*/ 2147483647 w 4"/>
              <a:gd name="T3" fmla="*/ 0 h 6"/>
              <a:gd name="T4" fmla="*/ 2147483647 w 4"/>
              <a:gd name="T5" fmla="*/ 2147483647 h 6"/>
              <a:gd name="T6" fmla="*/ 2147483647 w 4"/>
              <a:gd name="T7" fmla="*/ 2147483647 h 6"/>
              <a:gd name="T8" fmla="*/ 0 w 4"/>
              <a:gd name="T9" fmla="*/ 2147483647 h 6"/>
              <a:gd name="T10" fmla="*/ 0 w 4"/>
              <a:gd name="T11" fmla="*/ 2147483647 h 6"/>
              <a:gd name="T12" fmla="*/ 2147483647 w 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2" y="0"/>
                </a:moveTo>
                <a:lnTo>
                  <a:pt x="4" y="0"/>
                </a:lnTo>
                <a:lnTo>
                  <a:pt x="2" y="4"/>
                </a:lnTo>
                <a:lnTo>
                  <a:pt x="2" y="6"/>
                </a:lnTo>
                <a:lnTo>
                  <a:pt x="0" y="4"/>
                </a:lnTo>
                <a:lnTo>
                  <a:pt x="0" y="2"/>
                </a:lnTo>
                <a:lnTo>
                  <a:pt x="2" y="0"/>
                </a:lnTo>
                <a:close/>
              </a:path>
            </a:pathLst>
          </a:custGeom>
          <a:solidFill>
            <a:srgbClr val="EBF3F5"/>
          </a:solidFill>
          <a:ln w="3175" cap="flat" cmpd="sng">
            <a:solidFill>
              <a:schemeClr val="accent1"/>
            </a:solidFill>
            <a:prstDash val="solid"/>
            <a:round/>
            <a:headEnd type="none" w="med" len="med"/>
            <a:tailEnd type="none" w="med" len="med"/>
          </a:ln>
        </p:spPr>
        <p:txBody>
          <a:bodyPr/>
          <a:lstStyle/>
          <a:p>
            <a:endParaRPr lang="fr-FR"/>
          </a:p>
        </p:txBody>
      </p:sp>
      <p:sp>
        <p:nvSpPr>
          <p:cNvPr id="11288" name="Freeform 246"/>
          <p:cNvSpPr>
            <a:spLocks noChangeAspect="1"/>
          </p:cNvSpPr>
          <p:nvPr/>
        </p:nvSpPr>
        <p:spPr bwMode="auto">
          <a:xfrm>
            <a:off x="2338388" y="2590800"/>
            <a:ext cx="0" cy="7938"/>
          </a:xfrm>
          <a:custGeom>
            <a:avLst/>
            <a:gdLst>
              <a:gd name="T0" fmla="*/ 2147483647 h 5"/>
              <a:gd name="T1" fmla="*/ 0 h 5"/>
              <a:gd name="T2" fmla="*/ 2147483647 h 5"/>
              <a:gd name="T3" fmla="*/ 2147483647 h 5"/>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5">
                <a:moveTo>
                  <a:pt x="0" y="1"/>
                </a:moveTo>
                <a:lnTo>
                  <a:pt x="0" y="0"/>
                </a:lnTo>
                <a:lnTo>
                  <a:pt x="0" y="5"/>
                </a:lnTo>
                <a:lnTo>
                  <a:pt x="0" y="1"/>
                </a:lnTo>
                <a:close/>
              </a:path>
            </a:pathLst>
          </a:custGeom>
          <a:solidFill>
            <a:srgbClr val="EBF3F5"/>
          </a:solidFill>
          <a:ln w="3175" cap="flat" cmpd="sng">
            <a:solidFill>
              <a:schemeClr val="accent1"/>
            </a:solidFill>
            <a:prstDash val="solid"/>
            <a:round/>
            <a:headEnd type="none" w="med" len="med"/>
            <a:tailEnd type="none" w="med" len="med"/>
          </a:ln>
        </p:spPr>
        <p:txBody>
          <a:bodyPr/>
          <a:lstStyle/>
          <a:p>
            <a:endParaRPr lang="fr-FR"/>
          </a:p>
        </p:txBody>
      </p:sp>
      <p:sp>
        <p:nvSpPr>
          <p:cNvPr id="27" name="Rectangle 440"/>
          <p:cNvSpPr>
            <a:spLocks noChangeAspect="1" noChangeArrowheads="1"/>
          </p:cNvSpPr>
          <p:nvPr/>
        </p:nvSpPr>
        <p:spPr bwMode="auto">
          <a:xfrm>
            <a:off x="2373313" y="2473325"/>
            <a:ext cx="0" cy="0"/>
          </a:xfrm>
          <a:prstGeom prst="rect">
            <a:avLst/>
          </a:prstGeom>
          <a:solidFill>
            <a:srgbClr val="EBF3F5"/>
          </a:solidFill>
          <a:ln w="3175">
            <a:solidFill>
              <a:schemeClr val="accent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fontAlgn="auto">
              <a:spcBef>
                <a:spcPts val="0"/>
              </a:spcBef>
              <a:spcAft>
                <a:spcPts val="0"/>
              </a:spcAft>
              <a:defRPr/>
            </a:pPr>
            <a:endParaRPr lang="fr-FR" sz="1100" i="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1290" name="Freeform 441"/>
          <p:cNvSpPr>
            <a:spLocks noChangeAspect="1"/>
          </p:cNvSpPr>
          <p:nvPr/>
        </p:nvSpPr>
        <p:spPr bwMode="auto">
          <a:xfrm>
            <a:off x="2368550" y="2481263"/>
            <a:ext cx="0" cy="9525"/>
          </a:xfrm>
          <a:custGeom>
            <a:avLst/>
            <a:gdLst>
              <a:gd name="T0" fmla="*/ 0 w 1"/>
              <a:gd name="T1" fmla="*/ 0 h 6"/>
              <a:gd name="T2" fmla="*/ 0 w 1"/>
              <a:gd name="T3" fmla="*/ 2147483647 h 6"/>
              <a:gd name="T4" fmla="*/ 0 w 1"/>
              <a:gd name="T5" fmla="*/ 2147483647 h 6"/>
              <a:gd name="T6" fmla="*/ 1 w 1"/>
              <a:gd name="T7" fmla="*/ 2147483647 h 6"/>
              <a:gd name="T8" fmla="*/ 1 w 1"/>
              <a:gd name="T9" fmla="*/ 2147483647 h 6"/>
              <a:gd name="T10" fmla="*/ 0 w 1"/>
              <a:gd name="T11" fmla="*/ 2147483647 h 6"/>
              <a:gd name="T12" fmla="*/ 0 w 1"/>
              <a:gd name="T13" fmla="*/ 2147483647 h 6"/>
              <a:gd name="T14" fmla="*/ 0 w 1"/>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6">
                <a:moveTo>
                  <a:pt x="0" y="0"/>
                </a:moveTo>
                <a:lnTo>
                  <a:pt x="0" y="2"/>
                </a:lnTo>
                <a:lnTo>
                  <a:pt x="0" y="4"/>
                </a:lnTo>
                <a:lnTo>
                  <a:pt x="1" y="4"/>
                </a:lnTo>
                <a:lnTo>
                  <a:pt x="1" y="6"/>
                </a:lnTo>
                <a:lnTo>
                  <a:pt x="0" y="6"/>
                </a:lnTo>
                <a:lnTo>
                  <a:pt x="0" y="2"/>
                </a:lnTo>
                <a:lnTo>
                  <a:pt x="0" y="0"/>
                </a:lnTo>
                <a:close/>
              </a:path>
            </a:pathLst>
          </a:custGeom>
          <a:solidFill>
            <a:srgbClr val="EBF3F5"/>
          </a:solidFill>
          <a:ln w="3175" cap="flat" cmpd="sng">
            <a:solidFill>
              <a:schemeClr val="accent1"/>
            </a:solidFill>
            <a:prstDash val="solid"/>
            <a:round/>
            <a:headEnd type="none" w="med" len="med"/>
            <a:tailEnd type="none" w="med" len="med"/>
          </a:ln>
        </p:spPr>
        <p:txBody>
          <a:bodyPr/>
          <a:lstStyle/>
          <a:p>
            <a:endParaRPr lang="fr-FR"/>
          </a:p>
        </p:txBody>
      </p:sp>
      <p:sp>
        <p:nvSpPr>
          <p:cNvPr id="29" name="Rectangle 444"/>
          <p:cNvSpPr>
            <a:spLocks noChangeAspect="1" noChangeArrowheads="1"/>
          </p:cNvSpPr>
          <p:nvPr/>
        </p:nvSpPr>
        <p:spPr bwMode="auto">
          <a:xfrm>
            <a:off x="2373313" y="2473325"/>
            <a:ext cx="0" cy="0"/>
          </a:xfrm>
          <a:prstGeom prst="rect">
            <a:avLst/>
          </a:prstGeom>
          <a:solidFill>
            <a:srgbClr val="EBF3F5"/>
          </a:solidFill>
          <a:ln w="3175">
            <a:solidFill>
              <a:schemeClr val="accent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fontAlgn="auto">
              <a:spcBef>
                <a:spcPts val="0"/>
              </a:spcBef>
              <a:spcAft>
                <a:spcPts val="0"/>
              </a:spcAft>
              <a:defRPr/>
            </a:pPr>
            <a:endParaRPr lang="fr-FR" sz="1100" i="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1292" name="Freeform 445"/>
          <p:cNvSpPr>
            <a:spLocks noChangeAspect="1"/>
          </p:cNvSpPr>
          <p:nvPr/>
        </p:nvSpPr>
        <p:spPr bwMode="auto">
          <a:xfrm>
            <a:off x="2368550" y="2481263"/>
            <a:ext cx="0" cy="9525"/>
          </a:xfrm>
          <a:custGeom>
            <a:avLst/>
            <a:gdLst>
              <a:gd name="T0" fmla="*/ 0 w 1"/>
              <a:gd name="T1" fmla="*/ 0 h 6"/>
              <a:gd name="T2" fmla="*/ 0 w 1"/>
              <a:gd name="T3" fmla="*/ 2147483647 h 6"/>
              <a:gd name="T4" fmla="*/ 0 w 1"/>
              <a:gd name="T5" fmla="*/ 2147483647 h 6"/>
              <a:gd name="T6" fmla="*/ 1 w 1"/>
              <a:gd name="T7" fmla="*/ 2147483647 h 6"/>
              <a:gd name="T8" fmla="*/ 1 w 1"/>
              <a:gd name="T9" fmla="*/ 2147483647 h 6"/>
              <a:gd name="T10" fmla="*/ 0 w 1"/>
              <a:gd name="T11" fmla="*/ 2147483647 h 6"/>
              <a:gd name="T12" fmla="*/ 0 w 1"/>
              <a:gd name="T13" fmla="*/ 2147483647 h 6"/>
              <a:gd name="T14" fmla="*/ 0 w 1"/>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6">
                <a:moveTo>
                  <a:pt x="0" y="0"/>
                </a:moveTo>
                <a:lnTo>
                  <a:pt x="0" y="2"/>
                </a:lnTo>
                <a:lnTo>
                  <a:pt x="0" y="4"/>
                </a:lnTo>
                <a:lnTo>
                  <a:pt x="1" y="4"/>
                </a:lnTo>
                <a:lnTo>
                  <a:pt x="1" y="6"/>
                </a:lnTo>
                <a:lnTo>
                  <a:pt x="0" y="6"/>
                </a:lnTo>
                <a:lnTo>
                  <a:pt x="0" y="2"/>
                </a:lnTo>
                <a:lnTo>
                  <a:pt x="0" y="0"/>
                </a:lnTo>
                <a:close/>
              </a:path>
            </a:pathLst>
          </a:custGeom>
          <a:solidFill>
            <a:srgbClr val="EBF3F5"/>
          </a:solidFill>
          <a:ln w="3175" cap="flat" cmpd="sng">
            <a:solidFill>
              <a:schemeClr val="accent1"/>
            </a:solidFill>
            <a:prstDash val="solid"/>
            <a:round/>
            <a:headEnd type="none" w="med" len="med"/>
            <a:tailEnd type="none" w="med" len="med"/>
          </a:ln>
        </p:spPr>
        <p:txBody>
          <a:bodyPr/>
          <a:lstStyle/>
          <a:p>
            <a:endParaRPr lang="fr-FR"/>
          </a:p>
        </p:txBody>
      </p:sp>
      <p:sp>
        <p:nvSpPr>
          <p:cNvPr id="11293" name="Rectangle 12"/>
          <p:cNvSpPr>
            <a:spLocks noChangeArrowheads="1"/>
          </p:cNvSpPr>
          <p:nvPr/>
        </p:nvSpPr>
        <p:spPr bwMode="auto">
          <a:xfrm>
            <a:off x="7138988" y="4537075"/>
            <a:ext cx="1331912"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6" tIns="43638" rIns="87276" bIns="43638">
            <a:spAutoFit/>
          </a:bodyPr>
          <a:lstStyle>
            <a:lvl1pPr defTabSz="847725" eaLnBrk="0" hangingPunct="0">
              <a:spcBef>
                <a:spcPts val="600"/>
              </a:spcBef>
              <a:buFont typeface="Arial" pitchFamily="34" charset="0"/>
              <a:buChar char="•"/>
              <a:tabLst>
                <a:tab pos="2482850" algn="r"/>
              </a:tabLst>
              <a:defRPr b="1">
                <a:solidFill>
                  <a:srgbClr val="009EE0"/>
                </a:solidFill>
                <a:latin typeface="Arial" pitchFamily="34" charset="0"/>
                <a:cs typeface="Arial" pitchFamily="34" charset="0"/>
              </a:defRPr>
            </a:lvl1pPr>
            <a:lvl2pPr marL="742950" indent="-285750" defTabSz="847725" eaLnBrk="0" hangingPunct="0">
              <a:spcBef>
                <a:spcPts val="600"/>
              </a:spcBef>
              <a:buFont typeface="Arial" pitchFamily="34" charset="0"/>
              <a:buChar char="•"/>
              <a:tabLst>
                <a:tab pos="2482850" algn="r"/>
              </a:tabLst>
              <a:defRPr sz="1600">
                <a:solidFill>
                  <a:srgbClr val="7F7F7F"/>
                </a:solidFill>
                <a:latin typeface="Arial" pitchFamily="34" charset="0"/>
                <a:cs typeface="Arial" pitchFamily="34" charset="0"/>
              </a:defRPr>
            </a:lvl2pPr>
            <a:lvl3pPr marL="11430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3pPr>
            <a:lvl4pPr marL="16002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4pPr>
            <a:lvl5pPr marL="20574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5pPr>
            <a:lvl6pPr marL="25146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6pPr>
            <a:lvl7pPr marL="29718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7pPr>
            <a:lvl8pPr marL="34290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8pPr>
            <a:lvl9pPr marL="38862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sz="1100">
                <a:solidFill>
                  <a:srgbClr val="000000"/>
                </a:solidFill>
              </a:rPr>
              <a:t>Indonésie</a:t>
            </a:r>
            <a:endParaRPr lang="fr-FR" altLang="fr-FR" sz="1100" b="0">
              <a:solidFill>
                <a:srgbClr val="000000"/>
              </a:solidFill>
            </a:endParaRPr>
          </a:p>
        </p:txBody>
      </p:sp>
      <p:sp>
        <p:nvSpPr>
          <p:cNvPr id="11294" name="Rectangle 18"/>
          <p:cNvSpPr>
            <a:spLocks noChangeArrowheads="1"/>
          </p:cNvSpPr>
          <p:nvPr/>
        </p:nvSpPr>
        <p:spPr bwMode="auto">
          <a:xfrm>
            <a:off x="4002088" y="3084513"/>
            <a:ext cx="569912"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276" tIns="43638" rIns="87276" bIns="43638">
            <a:spAutoFit/>
          </a:bodyPr>
          <a:lstStyle>
            <a:lvl1pPr defTabSz="847725" eaLnBrk="0" hangingPunct="0">
              <a:spcBef>
                <a:spcPts val="600"/>
              </a:spcBef>
              <a:buFont typeface="Arial" pitchFamily="34" charset="0"/>
              <a:buChar char="•"/>
              <a:tabLst>
                <a:tab pos="2482850" algn="r"/>
              </a:tabLst>
              <a:defRPr b="1">
                <a:solidFill>
                  <a:srgbClr val="009EE0"/>
                </a:solidFill>
                <a:latin typeface="Arial" pitchFamily="34" charset="0"/>
                <a:cs typeface="Arial" pitchFamily="34" charset="0"/>
              </a:defRPr>
            </a:lvl1pPr>
            <a:lvl2pPr marL="742950" indent="-285750" defTabSz="847725" eaLnBrk="0" hangingPunct="0">
              <a:spcBef>
                <a:spcPts val="600"/>
              </a:spcBef>
              <a:buFont typeface="Arial" pitchFamily="34" charset="0"/>
              <a:buChar char="•"/>
              <a:tabLst>
                <a:tab pos="2482850" algn="r"/>
              </a:tabLst>
              <a:defRPr sz="1600">
                <a:solidFill>
                  <a:srgbClr val="7F7F7F"/>
                </a:solidFill>
                <a:latin typeface="Arial" pitchFamily="34" charset="0"/>
                <a:cs typeface="Arial" pitchFamily="34" charset="0"/>
              </a:defRPr>
            </a:lvl2pPr>
            <a:lvl3pPr marL="11430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3pPr>
            <a:lvl4pPr marL="16002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4pPr>
            <a:lvl5pPr marL="20574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5pPr>
            <a:lvl6pPr marL="25146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6pPr>
            <a:lvl7pPr marL="29718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7pPr>
            <a:lvl8pPr marL="34290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8pPr>
            <a:lvl9pPr marL="38862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sz="1100">
                <a:solidFill>
                  <a:srgbClr val="000000"/>
                </a:solidFill>
              </a:rPr>
              <a:t>Grèce</a:t>
            </a:r>
          </a:p>
        </p:txBody>
      </p:sp>
      <p:sp>
        <p:nvSpPr>
          <p:cNvPr id="11295" name="Rectangle 18"/>
          <p:cNvSpPr>
            <a:spLocks noChangeArrowheads="1"/>
          </p:cNvSpPr>
          <p:nvPr/>
        </p:nvSpPr>
        <p:spPr bwMode="auto">
          <a:xfrm>
            <a:off x="4981575" y="3635375"/>
            <a:ext cx="471488"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276" tIns="43638" rIns="87276" bIns="43638">
            <a:spAutoFit/>
          </a:bodyPr>
          <a:lstStyle>
            <a:lvl1pPr defTabSz="847725" eaLnBrk="0" hangingPunct="0">
              <a:spcBef>
                <a:spcPts val="600"/>
              </a:spcBef>
              <a:buFont typeface="Arial" pitchFamily="34" charset="0"/>
              <a:buChar char="•"/>
              <a:tabLst>
                <a:tab pos="2482850" algn="r"/>
              </a:tabLst>
              <a:defRPr b="1">
                <a:solidFill>
                  <a:srgbClr val="009EE0"/>
                </a:solidFill>
                <a:latin typeface="Arial" pitchFamily="34" charset="0"/>
                <a:cs typeface="Arial" pitchFamily="34" charset="0"/>
              </a:defRPr>
            </a:lvl1pPr>
            <a:lvl2pPr marL="742950" indent="-285750" defTabSz="847725" eaLnBrk="0" hangingPunct="0">
              <a:spcBef>
                <a:spcPts val="600"/>
              </a:spcBef>
              <a:buFont typeface="Arial" pitchFamily="34" charset="0"/>
              <a:buChar char="•"/>
              <a:tabLst>
                <a:tab pos="2482850" algn="r"/>
              </a:tabLst>
              <a:defRPr sz="1600">
                <a:solidFill>
                  <a:srgbClr val="7F7F7F"/>
                </a:solidFill>
                <a:latin typeface="Arial" pitchFamily="34" charset="0"/>
                <a:cs typeface="Arial" pitchFamily="34" charset="0"/>
              </a:defRPr>
            </a:lvl2pPr>
            <a:lvl3pPr marL="11430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3pPr>
            <a:lvl4pPr marL="16002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4pPr>
            <a:lvl5pPr marL="20574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5pPr>
            <a:lvl6pPr marL="25146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6pPr>
            <a:lvl7pPr marL="29718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7pPr>
            <a:lvl8pPr marL="34290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8pPr>
            <a:lvl9pPr marL="38862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sz="1100">
                <a:solidFill>
                  <a:srgbClr val="000000"/>
                </a:solidFill>
              </a:rPr>
              <a:t>EAU</a:t>
            </a:r>
            <a:endParaRPr lang="fr-FR" altLang="fr-FR" sz="1100" b="0">
              <a:solidFill>
                <a:srgbClr val="000000"/>
              </a:solidFill>
            </a:endParaRPr>
          </a:p>
        </p:txBody>
      </p:sp>
      <p:sp>
        <p:nvSpPr>
          <p:cNvPr id="11296" name="Rectangle 18"/>
          <p:cNvSpPr>
            <a:spLocks noChangeArrowheads="1"/>
          </p:cNvSpPr>
          <p:nvPr/>
        </p:nvSpPr>
        <p:spPr bwMode="auto">
          <a:xfrm>
            <a:off x="5468938" y="3424238"/>
            <a:ext cx="7493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276" tIns="43638" rIns="87276" bIns="43638">
            <a:spAutoFit/>
          </a:bodyPr>
          <a:lstStyle>
            <a:lvl1pPr defTabSz="847725" eaLnBrk="0" hangingPunct="0">
              <a:spcBef>
                <a:spcPts val="600"/>
              </a:spcBef>
              <a:buFont typeface="Arial" pitchFamily="34" charset="0"/>
              <a:buChar char="•"/>
              <a:tabLst>
                <a:tab pos="2482850" algn="r"/>
              </a:tabLst>
              <a:defRPr b="1">
                <a:solidFill>
                  <a:srgbClr val="009EE0"/>
                </a:solidFill>
                <a:latin typeface="Arial" pitchFamily="34" charset="0"/>
                <a:cs typeface="Arial" pitchFamily="34" charset="0"/>
              </a:defRPr>
            </a:lvl1pPr>
            <a:lvl2pPr marL="742950" indent="-285750" defTabSz="847725" eaLnBrk="0" hangingPunct="0">
              <a:spcBef>
                <a:spcPts val="600"/>
              </a:spcBef>
              <a:buFont typeface="Arial" pitchFamily="34" charset="0"/>
              <a:buChar char="•"/>
              <a:tabLst>
                <a:tab pos="2482850" algn="r"/>
              </a:tabLst>
              <a:defRPr sz="1600">
                <a:solidFill>
                  <a:srgbClr val="7F7F7F"/>
                </a:solidFill>
                <a:latin typeface="Arial" pitchFamily="34" charset="0"/>
                <a:cs typeface="Arial" pitchFamily="34" charset="0"/>
              </a:defRPr>
            </a:lvl2pPr>
            <a:lvl3pPr marL="11430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3pPr>
            <a:lvl4pPr marL="16002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4pPr>
            <a:lvl5pPr marL="20574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5pPr>
            <a:lvl6pPr marL="25146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6pPr>
            <a:lvl7pPr marL="29718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7pPr>
            <a:lvl8pPr marL="34290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8pPr>
            <a:lvl9pPr marL="38862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sz="1100">
                <a:solidFill>
                  <a:srgbClr val="000000"/>
                </a:solidFill>
              </a:rPr>
              <a:t>Pakistan</a:t>
            </a:r>
          </a:p>
        </p:txBody>
      </p:sp>
      <p:sp>
        <p:nvSpPr>
          <p:cNvPr id="35" name="Ellipse 34"/>
          <p:cNvSpPr/>
          <p:nvPr/>
        </p:nvSpPr>
        <p:spPr>
          <a:xfrm>
            <a:off x="3673475" y="5807075"/>
            <a:ext cx="288925" cy="288925"/>
          </a:xfrm>
          <a:prstGeom prst="ellipse">
            <a:avLst/>
          </a:prstGeom>
          <a:solidFill>
            <a:srgbClr val="009EE0"/>
          </a:solidFill>
          <a:ln>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6" name="Ellipse 35"/>
          <p:cNvSpPr/>
          <p:nvPr/>
        </p:nvSpPr>
        <p:spPr>
          <a:xfrm>
            <a:off x="4662488" y="5873750"/>
            <a:ext cx="152400" cy="153988"/>
          </a:xfrm>
          <a:prstGeom prst="ellipse">
            <a:avLst/>
          </a:prstGeom>
          <a:solidFill>
            <a:srgbClr val="0E3D67"/>
          </a:solidFill>
          <a:ln>
            <a:solidFill>
              <a:srgbClr val="0E3D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299" name="Rectangle 14"/>
          <p:cNvSpPr>
            <a:spLocks noChangeArrowheads="1"/>
          </p:cNvSpPr>
          <p:nvPr/>
        </p:nvSpPr>
        <p:spPr bwMode="auto">
          <a:xfrm flipH="1">
            <a:off x="4846638" y="5815013"/>
            <a:ext cx="2527300" cy="26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6" tIns="43638" rIns="87276" bIns="43638">
            <a:spAutoFit/>
          </a:bodyPr>
          <a:lstStyle>
            <a:lvl1pPr defTabSz="847725" eaLnBrk="0" hangingPunct="0">
              <a:spcBef>
                <a:spcPts val="600"/>
              </a:spcBef>
              <a:buFont typeface="Arial" pitchFamily="34" charset="0"/>
              <a:buChar char="•"/>
              <a:tabLst>
                <a:tab pos="2482850" algn="r"/>
              </a:tabLst>
              <a:defRPr b="1">
                <a:solidFill>
                  <a:srgbClr val="009EE0"/>
                </a:solidFill>
                <a:latin typeface="Arial" pitchFamily="34" charset="0"/>
                <a:cs typeface="Arial" pitchFamily="34" charset="0"/>
              </a:defRPr>
            </a:lvl1pPr>
            <a:lvl2pPr marL="742950" indent="-285750" defTabSz="847725" eaLnBrk="0" hangingPunct="0">
              <a:spcBef>
                <a:spcPts val="600"/>
              </a:spcBef>
              <a:buFont typeface="Arial" pitchFamily="34" charset="0"/>
              <a:buChar char="•"/>
              <a:tabLst>
                <a:tab pos="2482850" algn="r"/>
              </a:tabLst>
              <a:defRPr sz="1600">
                <a:solidFill>
                  <a:srgbClr val="7F7F7F"/>
                </a:solidFill>
                <a:latin typeface="Arial" pitchFamily="34" charset="0"/>
                <a:cs typeface="Arial" pitchFamily="34" charset="0"/>
              </a:defRPr>
            </a:lvl2pPr>
            <a:lvl3pPr marL="11430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3pPr>
            <a:lvl4pPr marL="16002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4pPr>
            <a:lvl5pPr marL="20574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5pPr>
            <a:lvl6pPr marL="25146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6pPr>
            <a:lvl7pPr marL="29718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7pPr>
            <a:lvl8pPr marL="34290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8pPr>
            <a:lvl9pPr marL="38862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sz="1200" b="0">
                <a:solidFill>
                  <a:srgbClr val="7F7F7F"/>
                </a:solidFill>
              </a:rPr>
              <a:t>Bureaux de représentation</a:t>
            </a:r>
          </a:p>
        </p:txBody>
      </p:sp>
      <p:sp>
        <p:nvSpPr>
          <p:cNvPr id="11300" name="Rectangle 14"/>
          <p:cNvSpPr>
            <a:spLocks noChangeArrowheads="1"/>
          </p:cNvSpPr>
          <p:nvPr/>
        </p:nvSpPr>
        <p:spPr bwMode="auto">
          <a:xfrm flipH="1">
            <a:off x="3954463" y="5815013"/>
            <a:ext cx="2527300" cy="26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6" tIns="43638" rIns="87276" bIns="43638">
            <a:spAutoFit/>
          </a:bodyPr>
          <a:lstStyle>
            <a:lvl1pPr defTabSz="847725" eaLnBrk="0" hangingPunct="0">
              <a:spcBef>
                <a:spcPts val="600"/>
              </a:spcBef>
              <a:buFont typeface="Arial" pitchFamily="34" charset="0"/>
              <a:buChar char="•"/>
              <a:tabLst>
                <a:tab pos="2482850" algn="r"/>
              </a:tabLst>
              <a:defRPr b="1">
                <a:solidFill>
                  <a:srgbClr val="009EE0"/>
                </a:solidFill>
                <a:latin typeface="Arial" pitchFamily="34" charset="0"/>
                <a:cs typeface="Arial" pitchFamily="34" charset="0"/>
              </a:defRPr>
            </a:lvl1pPr>
            <a:lvl2pPr marL="742950" indent="-285750" defTabSz="847725" eaLnBrk="0" hangingPunct="0">
              <a:spcBef>
                <a:spcPts val="600"/>
              </a:spcBef>
              <a:buFont typeface="Arial" pitchFamily="34" charset="0"/>
              <a:buChar char="•"/>
              <a:tabLst>
                <a:tab pos="2482850" algn="r"/>
              </a:tabLst>
              <a:defRPr sz="1600">
                <a:solidFill>
                  <a:srgbClr val="7F7F7F"/>
                </a:solidFill>
                <a:latin typeface="Arial" pitchFamily="34" charset="0"/>
                <a:cs typeface="Arial" pitchFamily="34" charset="0"/>
              </a:defRPr>
            </a:lvl2pPr>
            <a:lvl3pPr marL="11430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3pPr>
            <a:lvl4pPr marL="16002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4pPr>
            <a:lvl5pPr marL="20574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5pPr>
            <a:lvl6pPr marL="25146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6pPr>
            <a:lvl7pPr marL="29718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7pPr>
            <a:lvl8pPr marL="34290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8pPr>
            <a:lvl9pPr marL="38862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sz="1200" b="0">
                <a:solidFill>
                  <a:srgbClr val="7F7F7F"/>
                </a:solidFill>
              </a:rPr>
              <a:t>Filiales </a:t>
            </a:r>
          </a:p>
        </p:txBody>
      </p:sp>
      <p:sp>
        <p:nvSpPr>
          <p:cNvPr id="39" name="Ellipse 38"/>
          <p:cNvSpPr/>
          <p:nvPr/>
        </p:nvSpPr>
        <p:spPr>
          <a:xfrm>
            <a:off x="2932113" y="2413000"/>
            <a:ext cx="288925" cy="288925"/>
          </a:xfrm>
          <a:prstGeom prst="ellipse">
            <a:avLst/>
          </a:prstGeom>
          <a:solidFill>
            <a:srgbClr val="009EE0"/>
          </a:solidFill>
          <a:ln>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100" b="1" dirty="0">
              <a:solidFill>
                <a:srgbClr val="000000"/>
              </a:solidFill>
              <a:latin typeface="Arial" panose="020B0604020202020204" pitchFamily="34" charset="0"/>
              <a:cs typeface="Arial" panose="020B0604020202020204" pitchFamily="34" charset="0"/>
            </a:endParaRPr>
          </a:p>
        </p:txBody>
      </p:sp>
      <p:sp>
        <p:nvSpPr>
          <p:cNvPr id="40" name="Ellipse 39"/>
          <p:cNvSpPr/>
          <p:nvPr/>
        </p:nvSpPr>
        <p:spPr>
          <a:xfrm>
            <a:off x="3268663" y="2771775"/>
            <a:ext cx="288925" cy="288925"/>
          </a:xfrm>
          <a:prstGeom prst="ellipse">
            <a:avLst/>
          </a:prstGeom>
          <a:solidFill>
            <a:srgbClr val="009EE0"/>
          </a:solidFill>
          <a:ln>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100" b="1" dirty="0">
              <a:solidFill>
                <a:srgbClr val="000000"/>
              </a:solidFill>
              <a:latin typeface="Arial" panose="020B0604020202020204" pitchFamily="34" charset="0"/>
              <a:cs typeface="Arial" panose="020B0604020202020204" pitchFamily="34" charset="0"/>
            </a:endParaRPr>
          </a:p>
        </p:txBody>
      </p:sp>
      <p:sp>
        <p:nvSpPr>
          <p:cNvPr id="41" name="Ellipse 40"/>
          <p:cNvSpPr/>
          <p:nvPr/>
        </p:nvSpPr>
        <p:spPr>
          <a:xfrm>
            <a:off x="987425" y="5426075"/>
            <a:ext cx="288925" cy="288925"/>
          </a:xfrm>
          <a:prstGeom prst="ellipse">
            <a:avLst/>
          </a:prstGeom>
          <a:solidFill>
            <a:srgbClr val="009EE0"/>
          </a:solidFill>
          <a:ln>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b="1" dirty="0">
              <a:latin typeface="Arial Narrow" panose="020B0606020202030204" pitchFamily="34" charset="0"/>
            </a:endParaRPr>
          </a:p>
        </p:txBody>
      </p:sp>
      <p:sp>
        <p:nvSpPr>
          <p:cNvPr id="43" name="Ellipse 42"/>
          <p:cNvSpPr/>
          <p:nvPr/>
        </p:nvSpPr>
        <p:spPr>
          <a:xfrm>
            <a:off x="709613" y="2740025"/>
            <a:ext cx="288925" cy="288925"/>
          </a:xfrm>
          <a:prstGeom prst="ellipse">
            <a:avLst/>
          </a:prstGeom>
          <a:solidFill>
            <a:srgbClr val="009EE0"/>
          </a:solidFill>
          <a:ln>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100" b="1" dirty="0">
              <a:solidFill>
                <a:srgbClr val="000000"/>
              </a:solidFill>
              <a:latin typeface="Arial" panose="020B0604020202020204" pitchFamily="34" charset="0"/>
              <a:cs typeface="Arial" panose="020B0604020202020204" pitchFamily="34" charset="0"/>
            </a:endParaRPr>
          </a:p>
        </p:txBody>
      </p:sp>
      <p:sp>
        <p:nvSpPr>
          <p:cNvPr id="44" name="Ellipse 43"/>
          <p:cNvSpPr/>
          <p:nvPr/>
        </p:nvSpPr>
        <p:spPr>
          <a:xfrm>
            <a:off x="773113" y="2862263"/>
            <a:ext cx="153987" cy="153987"/>
          </a:xfrm>
          <a:prstGeom prst="ellipse">
            <a:avLst/>
          </a:prstGeom>
          <a:solidFill>
            <a:srgbClr val="0E3D67"/>
          </a:solidFill>
          <a:ln>
            <a:solidFill>
              <a:srgbClr val="0E3D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100">
              <a:solidFill>
                <a:srgbClr val="000000"/>
              </a:solidFill>
              <a:latin typeface="Arial" panose="020B0604020202020204" pitchFamily="34" charset="0"/>
              <a:cs typeface="Arial" panose="020B0604020202020204" pitchFamily="34" charset="0"/>
            </a:endParaRPr>
          </a:p>
        </p:txBody>
      </p:sp>
      <p:sp>
        <p:nvSpPr>
          <p:cNvPr id="45" name="Ellipse 44"/>
          <p:cNvSpPr/>
          <p:nvPr/>
        </p:nvSpPr>
        <p:spPr>
          <a:xfrm>
            <a:off x="3900488" y="3138488"/>
            <a:ext cx="153987" cy="152400"/>
          </a:xfrm>
          <a:prstGeom prst="ellipse">
            <a:avLst/>
          </a:prstGeom>
          <a:solidFill>
            <a:srgbClr val="0E3D67"/>
          </a:solidFill>
          <a:ln>
            <a:solidFill>
              <a:srgbClr val="0E3D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100">
              <a:solidFill>
                <a:srgbClr val="000000"/>
              </a:solidFill>
              <a:latin typeface="Arial" panose="020B0604020202020204" pitchFamily="34" charset="0"/>
              <a:cs typeface="Arial" panose="020B0604020202020204" pitchFamily="34" charset="0"/>
            </a:endParaRPr>
          </a:p>
        </p:txBody>
      </p:sp>
      <p:sp>
        <p:nvSpPr>
          <p:cNvPr id="46" name="Ellipse 45"/>
          <p:cNvSpPr/>
          <p:nvPr/>
        </p:nvSpPr>
        <p:spPr>
          <a:xfrm>
            <a:off x="5370513" y="3471863"/>
            <a:ext cx="153987" cy="152400"/>
          </a:xfrm>
          <a:prstGeom prst="ellipse">
            <a:avLst/>
          </a:prstGeom>
          <a:solidFill>
            <a:srgbClr val="0E3D67"/>
          </a:solidFill>
          <a:ln>
            <a:solidFill>
              <a:srgbClr val="0E3D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100">
              <a:solidFill>
                <a:srgbClr val="000000"/>
              </a:solidFill>
              <a:latin typeface="Arial" panose="020B0604020202020204" pitchFamily="34" charset="0"/>
              <a:cs typeface="Arial" panose="020B0604020202020204" pitchFamily="34" charset="0"/>
            </a:endParaRPr>
          </a:p>
        </p:txBody>
      </p:sp>
      <p:sp>
        <p:nvSpPr>
          <p:cNvPr id="47" name="Ellipse 46"/>
          <p:cNvSpPr/>
          <p:nvPr/>
        </p:nvSpPr>
        <p:spPr>
          <a:xfrm>
            <a:off x="4487863" y="3617913"/>
            <a:ext cx="288925" cy="288925"/>
          </a:xfrm>
          <a:prstGeom prst="ellipse">
            <a:avLst/>
          </a:prstGeom>
          <a:solidFill>
            <a:srgbClr val="009EE0"/>
          </a:solidFill>
          <a:ln>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100" b="1" dirty="0">
              <a:solidFill>
                <a:srgbClr val="000000"/>
              </a:solidFill>
              <a:latin typeface="Arial" panose="020B0604020202020204" pitchFamily="34" charset="0"/>
              <a:cs typeface="Arial" panose="020B0604020202020204" pitchFamily="34" charset="0"/>
            </a:endParaRPr>
          </a:p>
        </p:txBody>
      </p:sp>
      <p:sp>
        <p:nvSpPr>
          <p:cNvPr id="48" name="Ellipse 47"/>
          <p:cNvSpPr/>
          <p:nvPr/>
        </p:nvSpPr>
        <p:spPr>
          <a:xfrm>
            <a:off x="4556125" y="3738563"/>
            <a:ext cx="153988" cy="153987"/>
          </a:xfrm>
          <a:prstGeom prst="ellipse">
            <a:avLst/>
          </a:prstGeom>
          <a:solidFill>
            <a:srgbClr val="0E3D67"/>
          </a:solidFill>
          <a:ln>
            <a:solidFill>
              <a:srgbClr val="0E3D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100">
              <a:solidFill>
                <a:srgbClr val="000000"/>
              </a:solidFill>
              <a:latin typeface="Arial" panose="020B0604020202020204" pitchFamily="34" charset="0"/>
              <a:cs typeface="Arial" panose="020B0604020202020204" pitchFamily="34" charset="0"/>
            </a:endParaRPr>
          </a:p>
        </p:txBody>
      </p:sp>
      <p:sp>
        <p:nvSpPr>
          <p:cNvPr id="49" name="Ellipse 48"/>
          <p:cNvSpPr/>
          <p:nvPr/>
        </p:nvSpPr>
        <p:spPr>
          <a:xfrm>
            <a:off x="7319963" y="5160963"/>
            <a:ext cx="288925" cy="288925"/>
          </a:xfrm>
          <a:prstGeom prst="ellipse">
            <a:avLst/>
          </a:prstGeom>
          <a:solidFill>
            <a:srgbClr val="009EE0"/>
          </a:solidFill>
          <a:ln>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100" b="1" dirty="0">
              <a:solidFill>
                <a:srgbClr val="000000"/>
              </a:solidFill>
              <a:latin typeface="Arial" panose="020B0604020202020204" pitchFamily="34" charset="0"/>
              <a:cs typeface="Arial" panose="020B0604020202020204" pitchFamily="34" charset="0"/>
            </a:endParaRPr>
          </a:p>
        </p:txBody>
      </p:sp>
      <p:sp>
        <p:nvSpPr>
          <p:cNvPr id="50" name="Ellipse 49"/>
          <p:cNvSpPr/>
          <p:nvPr/>
        </p:nvSpPr>
        <p:spPr>
          <a:xfrm>
            <a:off x="7389813" y="5284788"/>
            <a:ext cx="152400" cy="152400"/>
          </a:xfrm>
          <a:prstGeom prst="ellipse">
            <a:avLst/>
          </a:prstGeom>
          <a:solidFill>
            <a:srgbClr val="0E3D67"/>
          </a:solidFill>
          <a:ln>
            <a:solidFill>
              <a:srgbClr val="0E3D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100">
              <a:solidFill>
                <a:srgbClr val="000000"/>
              </a:solidFill>
              <a:latin typeface="Arial" panose="020B0604020202020204" pitchFamily="34" charset="0"/>
              <a:cs typeface="Arial" panose="020B0604020202020204" pitchFamily="34" charset="0"/>
            </a:endParaRPr>
          </a:p>
        </p:txBody>
      </p:sp>
      <p:sp>
        <p:nvSpPr>
          <p:cNvPr id="51" name="Ellipse 50"/>
          <p:cNvSpPr/>
          <p:nvPr/>
        </p:nvSpPr>
        <p:spPr>
          <a:xfrm>
            <a:off x="7029450" y="4595813"/>
            <a:ext cx="152400" cy="152400"/>
          </a:xfrm>
          <a:prstGeom prst="ellipse">
            <a:avLst/>
          </a:prstGeom>
          <a:solidFill>
            <a:srgbClr val="0E3D67"/>
          </a:solidFill>
          <a:ln>
            <a:solidFill>
              <a:srgbClr val="0E3D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100">
              <a:solidFill>
                <a:srgbClr val="000000"/>
              </a:solidFill>
              <a:latin typeface="Arial" panose="020B0604020202020204" pitchFamily="34" charset="0"/>
              <a:cs typeface="Arial" panose="020B0604020202020204" pitchFamily="34" charset="0"/>
            </a:endParaRPr>
          </a:p>
        </p:txBody>
      </p:sp>
      <p:sp>
        <p:nvSpPr>
          <p:cNvPr id="52" name="Ellipse 51"/>
          <p:cNvSpPr/>
          <p:nvPr/>
        </p:nvSpPr>
        <p:spPr>
          <a:xfrm>
            <a:off x="4876800" y="3690938"/>
            <a:ext cx="153988" cy="152400"/>
          </a:xfrm>
          <a:prstGeom prst="ellipse">
            <a:avLst/>
          </a:prstGeom>
          <a:solidFill>
            <a:srgbClr val="0E3D67"/>
          </a:solidFill>
          <a:ln>
            <a:solidFill>
              <a:srgbClr val="0E3D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100">
              <a:solidFill>
                <a:srgbClr val="000000"/>
              </a:solidFill>
              <a:latin typeface="Arial" panose="020B0604020202020204" pitchFamily="34" charset="0"/>
              <a:cs typeface="Arial" panose="020B0604020202020204" pitchFamily="34" charset="0"/>
            </a:endParaRPr>
          </a:p>
        </p:txBody>
      </p:sp>
      <p:sp>
        <p:nvSpPr>
          <p:cNvPr id="53" name="Ellipse 52"/>
          <p:cNvSpPr/>
          <p:nvPr/>
        </p:nvSpPr>
        <p:spPr>
          <a:xfrm>
            <a:off x="5540375" y="3848100"/>
            <a:ext cx="288925" cy="288925"/>
          </a:xfrm>
          <a:prstGeom prst="ellipse">
            <a:avLst/>
          </a:prstGeom>
          <a:solidFill>
            <a:srgbClr val="009EE0"/>
          </a:solidFill>
          <a:ln>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100" b="1" dirty="0">
              <a:solidFill>
                <a:srgbClr val="000000"/>
              </a:solidFill>
              <a:latin typeface="Arial" panose="020B0604020202020204" pitchFamily="34" charset="0"/>
              <a:cs typeface="Arial" panose="020B0604020202020204" pitchFamily="34" charset="0"/>
            </a:endParaRPr>
          </a:p>
        </p:txBody>
      </p:sp>
      <p:sp>
        <p:nvSpPr>
          <p:cNvPr id="54" name="Ellipse 53"/>
          <p:cNvSpPr/>
          <p:nvPr/>
        </p:nvSpPr>
        <p:spPr>
          <a:xfrm>
            <a:off x="5610225" y="3970338"/>
            <a:ext cx="153988" cy="153987"/>
          </a:xfrm>
          <a:prstGeom prst="ellipse">
            <a:avLst/>
          </a:prstGeom>
          <a:solidFill>
            <a:srgbClr val="0E3D67"/>
          </a:solidFill>
          <a:ln>
            <a:solidFill>
              <a:srgbClr val="0E3D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100">
              <a:solidFill>
                <a:srgbClr val="000000"/>
              </a:solidFill>
              <a:latin typeface="Arial" panose="020B0604020202020204" pitchFamily="34" charset="0"/>
              <a:cs typeface="Arial" panose="020B0604020202020204" pitchFamily="34" charset="0"/>
            </a:endParaRPr>
          </a:p>
        </p:txBody>
      </p:sp>
      <p:sp>
        <p:nvSpPr>
          <p:cNvPr id="55" name="Ellipse 54"/>
          <p:cNvSpPr/>
          <p:nvPr/>
        </p:nvSpPr>
        <p:spPr>
          <a:xfrm>
            <a:off x="6303963" y="4117975"/>
            <a:ext cx="288925" cy="288925"/>
          </a:xfrm>
          <a:prstGeom prst="ellipse">
            <a:avLst/>
          </a:prstGeom>
          <a:solidFill>
            <a:srgbClr val="009EE0"/>
          </a:solidFill>
          <a:ln>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100" b="1" dirty="0">
              <a:solidFill>
                <a:srgbClr val="000000"/>
              </a:solidFill>
              <a:latin typeface="Arial" panose="020B0604020202020204" pitchFamily="34" charset="0"/>
              <a:cs typeface="Arial" panose="020B0604020202020204" pitchFamily="34" charset="0"/>
            </a:endParaRPr>
          </a:p>
        </p:txBody>
      </p:sp>
      <p:sp>
        <p:nvSpPr>
          <p:cNvPr id="56" name="Ellipse 55"/>
          <p:cNvSpPr/>
          <p:nvPr/>
        </p:nvSpPr>
        <p:spPr>
          <a:xfrm>
            <a:off x="6380163" y="4240213"/>
            <a:ext cx="152400" cy="153987"/>
          </a:xfrm>
          <a:prstGeom prst="ellipse">
            <a:avLst/>
          </a:prstGeom>
          <a:solidFill>
            <a:srgbClr val="0E3D67"/>
          </a:solidFill>
          <a:ln>
            <a:solidFill>
              <a:srgbClr val="0E3D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100">
              <a:solidFill>
                <a:srgbClr val="000000"/>
              </a:solidFill>
              <a:latin typeface="Arial" panose="020B0604020202020204" pitchFamily="34" charset="0"/>
              <a:cs typeface="Arial" panose="020B0604020202020204" pitchFamily="34" charset="0"/>
            </a:endParaRPr>
          </a:p>
        </p:txBody>
      </p:sp>
      <p:sp>
        <p:nvSpPr>
          <p:cNvPr id="57" name="Ellipse 56"/>
          <p:cNvSpPr/>
          <p:nvPr/>
        </p:nvSpPr>
        <p:spPr>
          <a:xfrm>
            <a:off x="6443663" y="4392613"/>
            <a:ext cx="152400" cy="152400"/>
          </a:xfrm>
          <a:prstGeom prst="ellipse">
            <a:avLst/>
          </a:prstGeom>
          <a:solidFill>
            <a:srgbClr val="0E3D67"/>
          </a:solidFill>
          <a:ln>
            <a:solidFill>
              <a:srgbClr val="0E3D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100">
              <a:solidFill>
                <a:srgbClr val="000000"/>
              </a:solidFill>
              <a:latin typeface="Arial" panose="020B0604020202020204" pitchFamily="34" charset="0"/>
              <a:cs typeface="Arial" panose="020B0604020202020204" pitchFamily="34" charset="0"/>
            </a:endParaRPr>
          </a:p>
        </p:txBody>
      </p:sp>
      <p:sp>
        <p:nvSpPr>
          <p:cNvPr id="58" name="Ellipse 57"/>
          <p:cNvSpPr/>
          <p:nvPr/>
        </p:nvSpPr>
        <p:spPr>
          <a:xfrm>
            <a:off x="1766888" y="4879975"/>
            <a:ext cx="288925" cy="288925"/>
          </a:xfrm>
          <a:prstGeom prst="ellipse">
            <a:avLst/>
          </a:prstGeom>
          <a:solidFill>
            <a:srgbClr val="009EE0"/>
          </a:solidFill>
          <a:ln>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100" b="1" dirty="0">
              <a:solidFill>
                <a:srgbClr val="000000"/>
              </a:solidFill>
              <a:latin typeface="Arial" panose="020B0604020202020204" pitchFamily="34" charset="0"/>
              <a:cs typeface="Arial" panose="020B0604020202020204" pitchFamily="34" charset="0"/>
            </a:endParaRPr>
          </a:p>
        </p:txBody>
      </p:sp>
      <p:sp>
        <p:nvSpPr>
          <p:cNvPr id="59" name="Ellipse 58"/>
          <p:cNvSpPr/>
          <p:nvPr/>
        </p:nvSpPr>
        <p:spPr>
          <a:xfrm>
            <a:off x="1836738" y="4995863"/>
            <a:ext cx="153987" cy="153987"/>
          </a:xfrm>
          <a:prstGeom prst="ellipse">
            <a:avLst/>
          </a:prstGeom>
          <a:solidFill>
            <a:srgbClr val="0E3D67"/>
          </a:solidFill>
          <a:ln>
            <a:solidFill>
              <a:srgbClr val="0E3D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100">
              <a:solidFill>
                <a:srgbClr val="000000"/>
              </a:solidFill>
              <a:latin typeface="Arial" panose="020B0604020202020204" pitchFamily="34" charset="0"/>
              <a:cs typeface="Arial" panose="020B0604020202020204" pitchFamily="34" charset="0"/>
            </a:endParaRPr>
          </a:p>
        </p:txBody>
      </p:sp>
      <p:sp>
        <p:nvSpPr>
          <p:cNvPr id="60" name="Ellipse 59"/>
          <p:cNvSpPr/>
          <p:nvPr/>
        </p:nvSpPr>
        <p:spPr>
          <a:xfrm>
            <a:off x="3497263" y="2041525"/>
            <a:ext cx="153987" cy="153988"/>
          </a:xfrm>
          <a:prstGeom prst="ellipse">
            <a:avLst/>
          </a:prstGeom>
          <a:solidFill>
            <a:srgbClr val="0E3D67"/>
          </a:solidFill>
          <a:ln>
            <a:solidFill>
              <a:srgbClr val="0E3D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100">
              <a:solidFill>
                <a:srgbClr val="000000"/>
              </a:solidFill>
              <a:latin typeface="Arial" panose="020B0604020202020204" pitchFamily="34" charset="0"/>
              <a:cs typeface="Arial" panose="020B0604020202020204" pitchFamily="34" charset="0"/>
            </a:endParaRPr>
          </a:p>
        </p:txBody>
      </p:sp>
      <p:sp>
        <p:nvSpPr>
          <p:cNvPr id="62" name="Ellipse 61"/>
          <p:cNvSpPr/>
          <p:nvPr/>
        </p:nvSpPr>
        <p:spPr>
          <a:xfrm>
            <a:off x="4071938" y="3513138"/>
            <a:ext cx="288925" cy="288925"/>
          </a:xfrm>
          <a:prstGeom prst="ellipse">
            <a:avLst/>
          </a:prstGeom>
          <a:solidFill>
            <a:srgbClr val="009EE0"/>
          </a:solidFill>
          <a:ln>
            <a:solidFill>
              <a:srgbClr val="009E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100" b="1">
              <a:solidFill>
                <a:srgbClr val="000000"/>
              </a:solidFill>
              <a:latin typeface="Arial" panose="020B0604020202020204" pitchFamily="34" charset="0"/>
              <a:cs typeface="Arial" panose="020B0604020202020204" pitchFamily="34" charset="0"/>
            </a:endParaRPr>
          </a:p>
        </p:txBody>
      </p:sp>
      <p:sp>
        <p:nvSpPr>
          <p:cNvPr id="11323" name="Rectangle 18"/>
          <p:cNvSpPr>
            <a:spLocks noChangeArrowheads="1"/>
          </p:cNvSpPr>
          <p:nvPr/>
        </p:nvSpPr>
        <p:spPr bwMode="auto">
          <a:xfrm>
            <a:off x="3471863" y="3521075"/>
            <a:ext cx="64135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276" tIns="43638" rIns="87276" bIns="43638">
            <a:spAutoFit/>
          </a:bodyPr>
          <a:lstStyle>
            <a:lvl1pPr defTabSz="847725" eaLnBrk="0" hangingPunct="0">
              <a:spcBef>
                <a:spcPts val="600"/>
              </a:spcBef>
              <a:buFont typeface="Arial" pitchFamily="34" charset="0"/>
              <a:buChar char="•"/>
              <a:tabLst>
                <a:tab pos="2482850" algn="r"/>
              </a:tabLst>
              <a:defRPr b="1">
                <a:solidFill>
                  <a:srgbClr val="009EE0"/>
                </a:solidFill>
                <a:latin typeface="Arial" pitchFamily="34" charset="0"/>
                <a:cs typeface="Arial" pitchFamily="34" charset="0"/>
              </a:defRPr>
            </a:lvl1pPr>
            <a:lvl2pPr marL="742950" indent="-285750" defTabSz="847725" eaLnBrk="0" hangingPunct="0">
              <a:spcBef>
                <a:spcPts val="600"/>
              </a:spcBef>
              <a:buFont typeface="Arial" pitchFamily="34" charset="0"/>
              <a:buChar char="•"/>
              <a:tabLst>
                <a:tab pos="2482850" algn="r"/>
              </a:tabLst>
              <a:defRPr sz="1600">
                <a:solidFill>
                  <a:srgbClr val="7F7F7F"/>
                </a:solidFill>
                <a:latin typeface="Arial" pitchFamily="34" charset="0"/>
                <a:cs typeface="Arial" pitchFamily="34" charset="0"/>
              </a:defRPr>
            </a:lvl2pPr>
            <a:lvl3pPr marL="11430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3pPr>
            <a:lvl4pPr marL="16002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4pPr>
            <a:lvl5pPr marL="20574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5pPr>
            <a:lvl6pPr marL="25146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6pPr>
            <a:lvl7pPr marL="29718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7pPr>
            <a:lvl8pPr marL="34290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8pPr>
            <a:lvl9pPr marL="38862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sz="1100">
                <a:solidFill>
                  <a:srgbClr val="000000"/>
                </a:solidFill>
              </a:rPr>
              <a:t>Egypte</a:t>
            </a:r>
          </a:p>
        </p:txBody>
      </p:sp>
      <p:sp>
        <p:nvSpPr>
          <p:cNvPr id="11324" name="ZoneTexte 37"/>
          <p:cNvSpPr txBox="1">
            <a:spLocks noChangeArrowheads="1"/>
          </p:cNvSpPr>
          <p:nvPr/>
        </p:nvSpPr>
        <p:spPr bwMode="auto">
          <a:xfrm rot="-5400000">
            <a:off x="-2937669" y="3702844"/>
            <a:ext cx="6040437" cy="180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6" tIns="43638" rIns="87276" bIns="43638">
            <a:spAutoFit/>
          </a:bodyPr>
          <a:lstStyle>
            <a:lvl1pPr defTabSz="434975"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defTabSz="434975"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sz="600" b="0">
                <a:solidFill>
                  <a:srgbClr val="7F7F7F"/>
                </a:solidFill>
                <a:latin typeface="Arial Narrow" pitchFamily="34" charset="0"/>
                <a:ea typeface="ＭＳ Ｐゴシック"/>
                <a:cs typeface="ＭＳ Ｐゴシック"/>
              </a:rPr>
              <a:t>© DCNS June 2015 – all rights  reserved / todos los derechos reservados / tous droits réservés – Crédits photos : DCNS, Marine nationale</a:t>
            </a:r>
          </a:p>
        </p:txBody>
      </p:sp>
      <p:sp>
        <p:nvSpPr>
          <p:cNvPr id="11325" name="Rectangle 2"/>
          <p:cNvSpPr txBox="1">
            <a:spLocks noChangeArrowheads="1"/>
          </p:cNvSpPr>
          <p:nvPr/>
        </p:nvSpPr>
        <p:spPr bwMode="auto">
          <a:xfrm>
            <a:off x="179388" y="1022350"/>
            <a:ext cx="8229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b="0">
                <a:solidFill>
                  <a:srgbClr val="7F7F7F"/>
                </a:solidFill>
              </a:rPr>
              <a:t>Nous implanter durablement à proximité de nos clients.</a:t>
            </a:r>
          </a:p>
        </p:txBody>
      </p:sp>
      <p:pic>
        <p:nvPicPr>
          <p:cNvPr id="11326" name="Image 8" descr="LogoDCNS.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1925" y="6443663"/>
            <a:ext cx="11874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27" name="Rectangle 18"/>
          <p:cNvSpPr>
            <a:spLocks noChangeArrowheads="1"/>
          </p:cNvSpPr>
          <p:nvPr/>
        </p:nvSpPr>
        <p:spPr bwMode="auto">
          <a:xfrm>
            <a:off x="3603625" y="1990725"/>
            <a:ext cx="735013"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276" tIns="43638" rIns="87276" bIns="43638">
            <a:spAutoFit/>
          </a:bodyPr>
          <a:lstStyle>
            <a:lvl1pPr defTabSz="847725" eaLnBrk="0" hangingPunct="0">
              <a:spcBef>
                <a:spcPts val="600"/>
              </a:spcBef>
              <a:buFont typeface="Arial" pitchFamily="34" charset="0"/>
              <a:buChar char="•"/>
              <a:tabLst>
                <a:tab pos="2482850" algn="r"/>
              </a:tabLst>
              <a:defRPr b="1">
                <a:solidFill>
                  <a:srgbClr val="009EE0"/>
                </a:solidFill>
                <a:latin typeface="Arial" pitchFamily="34" charset="0"/>
                <a:cs typeface="Arial" pitchFamily="34" charset="0"/>
              </a:defRPr>
            </a:lvl1pPr>
            <a:lvl2pPr marL="742950" indent="-285750" defTabSz="847725" eaLnBrk="0" hangingPunct="0">
              <a:spcBef>
                <a:spcPts val="600"/>
              </a:spcBef>
              <a:buFont typeface="Arial" pitchFamily="34" charset="0"/>
              <a:buChar char="•"/>
              <a:tabLst>
                <a:tab pos="2482850" algn="r"/>
              </a:tabLst>
              <a:defRPr sz="1600">
                <a:solidFill>
                  <a:srgbClr val="7F7F7F"/>
                </a:solidFill>
                <a:latin typeface="Arial" pitchFamily="34" charset="0"/>
                <a:cs typeface="Arial" pitchFamily="34" charset="0"/>
              </a:defRPr>
            </a:lvl2pPr>
            <a:lvl3pPr marL="11430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3pPr>
            <a:lvl4pPr marL="16002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4pPr>
            <a:lvl5pPr marL="20574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5pPr>
            <a:lvl6pPr marL="25146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6pPr>
            <a:lvl7pPr marL="29718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7pPr>
            <a:lvl8pPr marL="34290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8pPr>
            <a:lvl9pPr marL="38862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sz="1100">
                <a:solidFill>
                  <a:srgbClr val="000000"/>
                </a:solidFill>
              </a:rPr>
              <a:t>Norvège</a:t>
            </a:r>
          </a:p>
        </p:txBody>
      </p:sp>
      <p:sp>
        <p:nvSpPr>
          <p:cNvPr id="2" name="Ellipse 44"/>
          <p:cNvSpPr/>
          <p:nvPr/>
        </p:nvSpPr>
        <p:spPr>
          <a:xfrm>
            <a:off x="3841750" y="2587625"/>
            <a:ext cx="153988" cy="152400"/>
          </a:xfrm>
          <a:prstGeom prst="ellipse">
            <a:avLst/>
          </a:prstGeom>
          <a:solidFill>
            <a:srgbClr val="0E3D67"/>
          </a:solidFill>
          <a:ln>
            <a:solidFill>
              <a:srgbClr val="0E3D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100">
              <a:solidFill>
                <a:srgbClr val="000000"/>
              </a:solidFill>
              <a:latin typeface="Arial" panose="020B0604020202020204" pitchFamily="34" charset="0"/>
              <a:cs typeface="Arial" panose="020B0604020202020204" pitchFamily="34" charset="0"/>
            </a:endParaRPr>
          </a:p>
        </p:txBody>
      </p:sp>
      <p:sp>
        <p:nvSpPr>
          <p:cNvPr id="11330" name="Rectangle 18"/>
          <p:cNvSpPr>
            <a:spLocks noChangeArrowheads="1"/>
          </p:cNvSpPr>
          <p:nvPr/>
        </p:nvSpPr>
        <p:spPr bwMode="auto">
          <a:xfrm>
            <a:off x="3949700" y="2538413"/>
            <a:ext cx="72707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276" tIns="43638" rIns="87276" bIns="43638">
            <a:spAutoFit/>
          </a:bodyPr>
          <a:lstStyle>
            <a:lvl1pPr defTabSz="847725" eaLnBrk="0" hangingPunct="0">
              <a:spcBef>
                <a:spcPts val="600"/>
              </a:spcBef>
              <a:buFont typeface="Arial" pitchFamily="34" charset="0"/>
              <a:buChar char="•"/>
              <a:tabLst>
                <a:tab pos="2482850" algn="r"/>
              </a:tabLst>
              <a:defRPr b="1">
                <a:solidFill>
                  <a:srgbClr val="009EE0"/>
                </a:solidFill>
                <a:latin typeface="Arial" pitchFamily="34" charset="0"/>
                <a:cs typeface="Arial" pitchFamily="34" charset="0"/>
              </a:defRPr>
            </a:lvl1pPr>
            <a:lvl2pPr marL="742950" indent="-285750" defTabSz="847725" eaLnBrk="0" hangingPunct="0">
              <a:spcBef>
                <a:spcPts val="600"/>
              </a:spcBef>
              <a:buFont typeface="Arial" pitchFamily="34" charset="0"/>
              <a:buChar char="•"/>
              <a:tabLst>
                <a:tab pos="2482850" algn="r"/>
              </a:tabLst>
              <a:defRPr sz="1600">
                <a:solidFill>
                  <a:srgbClr val="7F7F7F"/>
                </a:solidFill>
                <a:latin typeface="Arial" pitchFamily="34" charset="0"/>
                <a:cs typeface="Arial" pitchFamily="34" charset="0"/>
              </a:defRPr>
            </a:lvl2pPr>
            <a:lvl3pPr marL="11430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3pPr>
            <a:lvl4pPr marL="16002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4pPr>
            <a:lvl5pPr marL="2057400" indent="-228600" defTabSz="847725" eaLnBrk="0" hangingPunct="0">
              <a:spcBef>
                <a:spcPts val="600"/>
              </a:spcBef>
              <a:buFont typeface="Arial" pitchFamily="34" charset="0"/>
              <a:buChar char="•"/>
              <a:tabLst>
                <a:tab pos="2482850" algn="r"/>
              </a:tabLst>
              <a:defRPr sz="1400">
                <a:solidFill>
                  <a:srgbClr val="000000"/>
                </a:solidFill>
                <a:latin typeface="Arial" pitchFamily="34" charset="0"/>
                <a:cs typeface="Arial" pitchFamily="34" charset="0"/>
              </a:defRPr>
            </a:lvl5pPr>
            <a:lvl6pPr marL="25146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6pPr>
            <a:lvl7pPr marL="29718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7pPr>
            <a:lvl8pPr marL="34290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8pPr>
            <a:lvl9pPr marL="3886200" indent="-228600" defTabSz="847725" eaLnBrk="0" fontAlgn="base" hangingPunct="0">
              <a:spcBef>
                <a:spcPts val="600"/>
              </a:spcBef>
              <a:spcAft>
                <a:spcPct val="0"/>
              </a:spcAft>
              <a:buFont typeface="Arial" pitchFamily="34" charset="0"/>
              <a:buChar char="•"/>
              <a:tabLst>
                <a:tab pos="2482850" algn="r"/>
              </a:tabLst>
              <a:defRPr sz="1400">
                <a:solidFill>
                  <a:srgbClr val="000000"/>
                </a:solidFill>
                <a:latin typeface="Arial" pitchFamily="34" charset="0"/>
                <a:cs typeface="Arial" pitchFamily="34" charset="0"/>
              </a:defRPr>
            </a:lvl9pPr>
          </a:lstStyle>
          <a:p>
            <a:pPr>
              <a:spcBef>
                <a:spcPct val="0"/>
              </a:spcBef>
              <a:buFontTx/>
              <a:buNone/>
            </a:pPr>
            <a:r>
              <a:rPr lang="fr-FR" altLang="fr-FR" sz="1100">
                <a:solidFill>
                  <a:srgbClr val="000000"/>
                </a:solidFill>
              </a:rPr>
              <a:t>Pologne</a:t>
            </a:r>
          </a:p>
        </p:txBody>
      </p:sp>
    </p:spTree>
    <p:extLst>
      <p:ext uri="{BB962C8B-B14F-4D97-AF65-F5344CB8AC3E}">
        <p14:creationId xmlns:p14="http://schemas.microsoft.com/office/powerpoint/2010/main" xmlns="" val="99703045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pPr eaLnBrk="1" hangingPunct="1"/>
            <a:r>
              <a:rPr lang="fr-FR" altLang="fr-FR" smtClean="0"/>
              <a:t>Notre offre</a:t>
            </a:r>
            <a:br>
              <a:rPr lang="fr-FR" altLang="fr-FR" smtClean="0"/>
            </a:br>
            <a:r>
              <a:rPr lang="fr-FR" altLang="fr-FR" smtClean="0"/>
              <a:t>Bâtiments de surface</a:t>
            </a:r>
          </a:p>
        </p:txBody>
      </p:sp>
      <p:pic>
        <p:nvPicPr>
          <p:cNvPr id="16387" name="Image 6"/>
          <p:cNvPicPr>
            <a:picLocks noChangeAspect="1"/>
          </p:cNvPicPr>
          <p:nvPr/>
        </p:nvPicPr>
        <p:blipFill>
          <a:blip r:embed="rId2" cstate="print">
            <a:extLst>
              <a:ext uri="{28A0092B-C50C-407E-A947-70E740481C1C}">
                <a14:useLocalDpi xmlns:a14="http://schemas.microsoft.com/office/drawing/2010/main" xmlns="" val="0"/>
              </a:ext>
            </a:extLst>
          </a:blip>
          <a:srcRect t="13155"/>
          <a:stretch>
            <a:fillRect/>
          </a:stretch>
        </p:blipFill>
        <p:spPr bwMode="auto">
          <a:xfrm>
            <a:off x="287338" y="1730375"/>
            <a:ext cx="8682037" cy="455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785813" y="2959100"/>
            <a:ext cx="1084262" cy="26352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wrap="none" anchor="ctr">
            <a:spAutoFit/>
          </a:bodyPr>
          <a:lstStyle/>
          <a:p>
            <a:pPr algn="ctr" fontAlgn="auto">
              <a:spcBef>
                <a:spcPts val="0"/>
              </a:spcBef>
              <a:spcAft>
                <a:spcPts val="0"/>
              </a:spcAft>
              <a:defRPr/>
            </a:pPr>
            <a:r>
              <a:rPr lang="fr-FR" sz="1200" b="1">
                <a:solidFill>
                  <a:srgbClr val="0E3D67"/>
                </a:solidFill>
                <a:latin typeface="Arial Narrow" panose="020B0606020202030204" pitchFamily="34" charset="0"/>
                <a:cs typeface="Arial" panose="020B0604020202020204" pitchFamily="34" charset="0"/>
              </a:rPr>
              <a:t>PORTE-AVIONS</a:t>
            </a:r>
            <a:endParaRPr lang="fr-FR" sz="1200" b="1" dirty="0">
              <a:solidFill>
                <a:srgbClr val="0E3D67"/>
              </a:solidFill>
              <a:latin typeface="Arial Narrow" panose="020B0606020202030204" pitchFamily="34" charset="0"/>
              <a:cs typeface="Arial" panose="020B0604020202020204" pitchFamily="34" charset="0"/>
            </a:endParaRPr>
          </a:p>
        </p:txBody>
      </p:sp>
      <p:sp>
        <p:nvSpPr>
          <p:cNvPr id="8" name="Rectangle 7"/>
          <p:cNvSpPr/>
          <p:nvPr/>
        </p:nvSpPr>
        <p:spPr>
          <a:xfrm>
            <a:off x="873125" y="4332288"/>
            <a:ext cx="1001713" cy="26352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wrap="none" anchor="ctr">
            <a:spAutoFit/>
          </a:bodyPr>
          <a:lstStyle/>
          <a:p>
            <a:pPr algn="ctr" fontAlgn="auto">
              <a:spcBef>
                <a:spcPts val="0"/>
              </a:spcBef>
              <a:spcAft>
                <a:spcPts val="0"/>
              </a:spcAft>
              <a:defRPr/>
            </a:pPr>
            <a:r>
              <a:rPr lang="fr-FR" sz="1200" b="1" dirty="0">
                <a:solidFill>
                  <a:srgbClr val="0E3D67"/>
                </a:solidFill>
                <a:latin typeface="Arial Narrow" panose="020B0606020202030204" pitchFamily="34" charset="0"/>
                <a:cs typeface="Arial" panose="020B0604020202020204" pitchFamily="34" charset="0"/>
              </a:rPr>
              <a:t>BPC MISTRAL</a:t>
            </a:r>
          </a:p>
        </p:txBody>
      </p:sp>
      <p:sp>
        <p:nvSpPr>
          <p:cNvPr id="9" name="Rectangle 8"/>
          <p:cNvSpPr/>
          <p:nvPr/>
        </p:nvSpPr>
        <p:spPr>
          <a:xfrm>
            <a:off x="1609725" y="5583238"/>
            <a:ext cx="619125" cy="26352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wrap="none" anchor="ctr">
            <a:spAutoFit/>
          </a:bodyPr>
          <a:lstStyle/>
          <a:p>
            <a:pPr algn="ctr" fontAlgn="auto">
              <a:spcBef>
                <a:spcPts val="0"/>
              </a:spcBef>
              <a:spcAft>
                <a:spcPts val="0"/>
              </a:spcAft>
              <a:defRPr/>
            </a:pPr>
            <a:r>
              <a:rPr lang="fr-FR" sz="1200" b="1" dirty="0">
                <a:solidFill>
                  <a:srgbClr val="0E3D67"/>
                </a:solidFill>
                <a:latin typeface="Arial Narrow" panose="020B0606020202030204" pitchFamily="34" charset="0"/>
                <a:cs typeface="Arial" panose="020B0604020202020204" pitchFamily="34" charset="0"/>
              </a:rPr>
              <a:t>FREMM</a:t>
            </a:r>
          </a:p>
        </p:txBody>
      </p:sp>
      <p:sp>
        <p:nvSpPr>
          <p:cNvPr id="10" name="Rectangle 9"/>
          <p:cNvSpPr/>
          <p:nvPr/>
        </p:nvSpPr>
        <p:spPr>
          <a:xfrm>
            <a:off x="4027488" y="3249613"/>
            <a:ext cx="698500" cy="265112"/>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wrap="none" anchor="ctr">
            <a:spAutoFit/>
          </a:bodyPr>
          <a:lstStyle/>
          <a:p>
            <a:pPr algn="ctr" fontAlgn="auto">
              <a:spcBef>
                <a:spcPts val="0"/>
              </a:spcBef>
              <a:spcAft>
                <a:spcPts val="0"/>
              </a:spcAft>
              <a:defRPr/>
            </a:pPr>
            <a:r>
              <a:rPr lang="fr-FR" sz="1200" b="1" dirty="0">
                <a:solidFill>
                  <a:srgbClr val="0E3D67"/>
                </a:solidFill>
                <a:latin typeface="Arial Narrow" panose="020B0606020202030204" pitchFamily="34" charset="0"/>
                <a:cs typeface="Arial" panose="020B0604020202020204" pitchFamily="34" charset="0"/>
              </a:rPr>
              <a:t>CTM NG*</a:t>
            </a:r>
          </a:p>
        </p:txBody>
      </p:sp>
      <p:sp>
        <p:nvSpPr>
          <p:cNvPr id="11" name="Rectangle 10"/>
          <p:cNvSpPr/>
          <p:nvPr/>
        </p:nvSpPr>
        <p:spPr>
          <a:xfrm>
            <a:off x="6303963" y="2416175"/>
            <a:ext cx="1184275" cy="26352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wrap="none" anchor="ctr">
            <a:spAutoFit/>
          </a:bodyPr>
          <a:lstStyle/>
          <a:p>
            <a:pPr algn="ctr" fontAlgn="auto">
              <a:spcBef>
                <a:spcPts val="0"/>
              </a:spcBef>
              <a:spcAft>
                <a:spcPts val="0"/>
              </a:spcAft>
              <a:defRPr/>
            </a:pPr>
            <a:r>
              <a:rPr lang="fr-FR" sz="1200" b="1" dirty="0">
                <a:solidFill>
                  <a:srgbClr val="0E3D67"/>
                </a:solidFill>
                <a:latin typeface="Arial Narrow" panose="020B0606020202030204" pitchFamily="34" charset="0"/>
                <a:cs typeface="Arial" panose="020B0604020202020204" pitchFamily="34" charset="0"/>
              </a:rPr>
              <a:t>PATROUILLEURS</a:t>
            </a:r>
          </a:p>
        </p:txBody>
      </p:sp>
      <p:sp>
        <p:nvSpPr>
          <p:cNvPr id="12" name="Rectangle 11"/>
          <p:cNvSpPr/>
          <p:nvPr/>
        </p:nvSpPr>
        <p:spPr>
          <a:xfrm>
            <a:off x="5119688" y="4329113"/>
            <a:ext cx="590550" cy="265112"/>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wrap="none" anchor="ctr">
            <a:spAutoFit/>
          </a:bodyPr>
          <a:lstStyle/>
          <a:p>
            <a:pPr algn="ctr" fontAlgn="auto">
              <a:spcBef>
                <a:spcPts val="0"/>
              </a:spcBef>
              <a:spcAft>
                <a:spcPts val="0"/>
              </a:spcAft>
              <a:defRPr/>
            </a:pPr>
            <a:r>
              <a:rPr lang="fr-FR" sz="1200" b="1" dirty="0">
                <a:solidFill>
                  <a:srgbClr val="0E3D67"/>
                </a:solidFill>
                <a:latin typeface="Arial Narrow" panose="020B0606020202030204" pitchFamily="34" charset="0"/>
                <a:cs typeface="Arial" panose="020B0604020202020204" pitchFamily="34" charset="0"/>
              </a:rPr>
              <a:t>BRAVE</a:t>
            </a:r>
          </a:p>
        </p:txBody>
      </p:sp>
      <p:sp>
        <p:nvSpPr>
          <p:cNvPr id="13" name="Rectangle 12"/>
          <p:cNvSpPr/>
          <p:nvPr/>
        </p:nvSpPr>
        <p:spPr>
          <a:xfrm>
            <a:off x="6122988" y="5602288"/>
            <a:ext cx="1044575" cy="26352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wrap="none" anchor="ctr">
            <a:spAutoFit/>
          </a:bodyPr>
          <a:lstStyle/>
          <a:p>
            <a:pPr algn="ctr" fontAlgn="auto">
              <a:spcBef>
                <a:spcPts val="0"/>
              </a:spcBef>
              <a:spcAft>
                <a:spcPts val="0"/>
              </a:spcAft>
              <a:defRPr/>
            </a:pPr>
            <a:r>
              <a:rPr lang="fr-FR" sz="1200" b="1" dirty="0">
                <a:solidFill>
                  <a:srgbClr val="0E3D67"/>
                </a:solidFill>
                <a:latin typeface="Arial Narrow" panose="020B0606020202030204" pitchFamily="34" charset="0"/>
                <a:cs typeface="Arial" panose="020B0604020202020204" pitchFamily="34" charset="0"/>
              </a:rPr>
              <a:t>GOWIND</a:t>
            </a:r>
            <a:r>
              <a:rPr lang="fr-FR" sz="1200" b="1" baseline="30000" dirty="0">
                <a:solidFill>
                  <a:srgbClr val="0E3D67"/>
                </a:solidFill>
                <a:latin typeface="Arial Narrow" panose="020B0606020202030204" pitchFamily="34" charset="0"/>
                <a:cs typeface="Arial" panose="020B0604020202020204" pitchFamily="34" charset="0"/>
              </a:rPr>
              <a:t>®</a:t>
            </a:r>
            <a:r>
              <a:rPr lang="fr-FR" sz="1200" b="1" dirty="0">
                <a:solidFill>
                  <a:srgbClr val="0E3D67"/>
                </a:solidFill>
                <a:latin typeface="Arial Narrow" panose="020B0606020202030204" pitchFamily="34" charset="0"/>
                <a:cs typeface="Arial" panose="020B0604020202020204" pitchFamily="34" charset="0"/>
              </a:rPr>
              <a:t> 2500</a:t>
            </a:r>
          </a:p>
        </p:txBody>
      </p:sp>
      <p:sp>
        <p:nvSpPr>
          <p:cNvPr id="16395" name="Rectangle 2"/>
          <p:cNvSpPr>
            <a:spLocks noChangeArrowheads="1"/>
          </p:cNvSpPr>
          <p:nvPr/>
        </p:nvSpPr>
        <p:spPr bwMode="auto">
          <a:xfrm>
            <a:off x="3344863" y="5938838"/>
            <a:ext cx="2971800" cy="22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276" tIns="43638" rIns="87276" bIns="43638">
            <a:spAutoFit/>
          </a:bodyPr>
          <a:lstStyle>
            <a:lvl1pPr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algn="ctr" eaLnBrk="1" hangingPunct="1">
              <a:spcBef>
                <a:spcPct val="0"/>
              </a:spcBef>
              <a:buFontTx/>
              <a:buNone/>
            </a:pPr>
            <a:r>
              <a:rPr lang="fr-FR" altLang="fr-FR" sz="900" b="0" i="1">
                <a:solidFill>
                  <a:srgbClr val="FFFFFF"/>
                </a:solidFill>
                <a:ea typeface="ＭＳ Ｐゴシック"/>
                <a:cs typeface="ＭＳ Ｐゴシック"/>
              </a:rPr>
              <a:t>* Chaland de transport de matériel nouvelle génération</a:t>
            </a:r>
          </a:p>
        </p:txBody>
      </p:sp>
      <p:sp>
        <p:nvSpPr>
          <p:cNvPr id="15" name="Rectangle 14"/>
          <p:cNvSpPr/>
          <p:nvPr/>
        </p:nvSpPr>
        <p:spPr>
          <a:xfrm>
            <a:off x="7605713" y="4533900"/>
            <a:ext cx="1046162" cy="26352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wrap="none" anchor="ctr">
            <a:spAutoFit/>
          </a:bodyPr>
          <a:lstStyle/>
          <a:p>
            <a:pPr algn="ctr" fontAlgn="auto">
              <a:spcBef>
                <a:spcPts val="0"/>
              </a:spcBef>
              <a:spcAft>
                <a:spcPts val="0"/>
              </a:spcAft>
              <a:defRPr/>
            </a:pPr>
            <a:r>
              <a:rPr lang="fr-FR" sz="1200" b="1" dirty="0">
                <a:solidFill>
                  <a:srgbClr val="0E3D67"/>
                </a:solidFill>
                <a:latin typeface="Arial Narrow" panose="020B0606020202030204" pitchFamily="34" charset="0"/>
                <a:cs typeface="Arial" panose="020B0604020202020204" pitchFamily="34" charset="0"/>
              </a:rPr>
              <a:t>GOWIND</a:t>
            </a:r>
            <a:r>
              <a:rPr lang="fr-FR" sz="1200" b="1" baseline="30000" dirty="0">
                <a:solidFill>
                  <a:srgbClr val="0E3D67"/>
                </a:solidFill>
                <a:latin typeface="Arial Narrow" panose="020B0606020202030204" pitchFamily="34" charset="0"/>
                <a:cs typeface="Arial" panose="020B0604020202020204" pitchFamily="34" charset="0"/>
              </a:rPr>
              <a:t>®</a:t>
            </a:r>
            <a:r>
              <a:rPr lang="fr-FR" sz="1200" b="1" dirty="0">
                <a:solidFill>
                  <a:srgbClr val="0E3D67"/>
                </a:solidFill>
                <a:latin typeface="Arial Narrow" panose="020B0606020202030204" pitchFamily="34" charset="0"/>
                <a:cs typeface="Arial" panose="020B0604020202020204" pitchFamily="34" charset="0"/>
              </a:rPr>
              <a:t> 1000</a:t>
            </a:r>
          </a:p>
        </p:txBody>
      </p:sp>
      <p:sp>
        <p:nvSpPr>
          <p:cNvPr id="16397" name="Rectangle 2"/>
          <p:cNvSpPr txBox="1">
            <a:spLocks noChangeArrowheads="1"/>
          </p:cNvSpPr>
          <p:nvPr/>
        </p:nvSpPr>
        <p:spPr bwMode="auto">
          <a:xfrm>
            <a:off x="179388" y="1022350"/>
            <a:ext cx="8229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b="0">
                <a:solidFill>
                  <a:srgbClr val="7F7F7F"/>
                </a:solidFill>
              </a:rPr>
              <a:t>Du patrouilleur au porte-avions, une gamme</a:t>
            </a:r>
            <a:br>
              <a:rPr lang="fr-FR" altLang="fr-FR" b="0">
                <a:solidFill>
                  <a:srgbClr val="7F7F7F"/>
                </a:solidFill>
              </a:rPr>
            </a:br>
            <a:r>
              <a:rPr lang="fr-FR" altLang="fr-FR" b="0">
                <a:solidFill>
                  <a:srgbClr val="7F7F7F"/>
                </a:solidFill>
              </a:rPr>
              <a:t>couvrant l’intégralité des besoins du client.</a:t>
            </a:r>
          </a:p>
        </p:txBody>
      </p:sp>
    </p:spTree>
    <p:extLst>
      <p:ext uri="{BB962C8B-B14F-4D97-AF65-F5344CB8AC3E}">
        <p14:creationId xmlns:p14="http://schemas.microsoft.com/office/powerpoint/2010/main" xmlns="" val="365119711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pPr eaLnBrk="1" hangingPunct="1"/>
            <a:r>
              <a:rPr lang="fr-FR" altLang="fr-FR" smtClean="0"/>
              <a:t>Notre offre</a:t>
            </a:r>
            <a:br>
              <a:rPr lang="fr-FR" altLang="fr-FR" smtClean="0"/>
            </a:br>
            <a:r>
              <a:rPr lang="fr-FR" altLang="fr-FR" smtClean="0"/>
              <a:t>Sous-marins</a:t>
            </a:r>
          </a:p>
        </p:txBody>
      </p:sp>
      <p:sp>
        <p:nvSpPr>
          <p:cNvPr id="18435" name="Rectangle 2"/>
          <p:cNvSpPr txBox="1">
            <a:spLocks noChangeArrowheads="1"/>
          </p:cNvSpPr>
          <p:nvPr/>
        </p:nvSpPr>
        <p:spPr bwMode="auto">
          <a:xfrm>
            <a:off x="179388" y="1022350"/>
            <a:ext cx="8229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b="0">
                <a:solidFill>
                  <a:srgbClr val="7F7F7F"/>
                </a:solidFill>
              </a:rPr>
              <a:t>Du sous-marin côtier au sous-marin océanique, </a:t>
            </a:r>
            <a:br>
              <a:rPr lang="fr-FR" altLang="fr-FR" b="0">
                <a:solidFill>
                  <a:srgbClr val="7F7F7F"/>
                </a:solidFill>
              </a:rPr>
            </a:br>
            <a:r>
              <a:rPr lang="fr-FR" altLang="fr-FR" b="0">
                <a:solidFill>
                  <a:srgbClr val="7F7F7F"/>
                </a:solidFill>
              </a:rPr>
              <a:t>une gamme couvrant l’intégralité des besoins du client.</a:t>
            </a:r>
          </a:p>
        </p:txBody>
      </p:sp>
      <p:pic>
        <p:nvPicPr>
          <p:cNvPr id="18436" name="Image 25"/>
          <p:cNvPicPr>
            <a:picLocks noChangeAspect="1"/>
          </p:cNvPicPr>
          <p:nvPr/>
        </p:nvPicPr>
        <p:blipFill>
          <a:blip r:embed="rId2" cstate="print">
            <a:extLst>
              <a:ext uri="{28A0092B-C50C-407E-A947-70E740481C1C}">
                <a14:useLocalDpi xmlns:a14="http://schemas.microsoft.com/office/drawing/2010/main" xmlns="" val="0"/>
              </a:ext>
            </a:extLst>
          </a:blip>
          <a:srcRect t="9734" b="3438"/>
          <a:stretch>
            <a:fillRect/>
          </a:stretch>
        </p:blipFill>
        <p:spPr bwMode="auto">
          <a:xfrm>
            <a:off x="287338" y="1735138"/>
            <a:ext cx="8672512"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1914525" y="3586163"/>
            <a:ext cx="1477963" cy="258762"/>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87276" tIns="43638" rIns="87276" bIns="43638" anchor="ctr"/>
          <a:lstStyle/>
          <a:p>
            <a:pPr algn="ctr" fontAlgn="auto">
              <a:spcBef>
                <a:spcPts val="0"/>
              </a:spcBef>
              <a:spcAft>
                <a:spcPts val="0"/>
              </a:spcAft>
              <a:defRPr/>
            </a:pPr>
            <a:endParaRPr lang="fr-FR" sz="1200" b="1">
              <a:latin typeface="Arial Narrow" panose="020B0606020202030204" pitchFamily="34" charset="0"/>
            </a:endParaRPr>
          </a:p>
        </p:txBody>
      </p:sp>
      <p:sp>
        <p:nvSpPr>
          <p:cNvPr id="18438" name="ZoneTexte 10"/>
          <p:cNvSpPr txBox="1">
            <a:spLocks noChangeArrowheads="1"/>
          </p:cNvSpPr>
          <p:nvPr/>
        </p:nvSpPr>
        <p:spPr bwMode="auto">
          <a:xfrm>
            <a:off x="1914525" y="3586163"/>
            <a:ext cx="1477963"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6" tIns="43638" rIns="87276" bIns="43638">
            <a:spAutoFit/>
          </a:bodyPr>
          <a:lstStyle>
            <a:lvl1pPr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algn="ctr" eaLnBrk="1" hangingPunct="1">
              <a:spcBef>
                <a:spcPct val="0"/>
              </a:spcBef>
              <a:buFontTx/>
              <a:buNone/>
            </a:pPr>
            <a:r>
              <a:rPr lang="fr-FR" altLang="fr-FR" sz="1200">
                <a:solidFill>
                  <a:srgbClr val="0E3D67"/>
                </a:solidFill>
                <a:latin typeface="Arial Narrow" pitchFamily="34" charset="0"/>
                <a:ea typeface="ＭＳ Ｐゴシック"/>
                <a:cs typeface="ＭＳ Ｐゴシック"/>
              </a:rPr>
              <a:t>SCORPENE</a:t>
            </a:r>
            <a:r>
              <a:rPr lang="fr-FR" altLang="fr-FR" sz="1200" baseline="30000">
                <a:solidFill>
                  <a:srgbClr val="0E3D67"/>
                </a:solidFill>
                <a:latin typeface="Arial Narrow" pitchFamily="34" charset="0"/>
                <a:ea typeface="ＭＳ Ｐゴシック"/>
                <a:cs typeface="ＭＳ Ｐゴシック"/>
              </a:rPr>
              <a:t>®</a:t>
            </a:r>
            <a:r>
              <a:rPr lang="fr-FR" altLang="fr-FR" sz="1200">
                <a:solidFill>
                  <a:srgbClr val="0E3D67"/>
                </a:solidFill>
                <a:latin typeface="Arial Narrow" pitchFamily="34" charset="0"/>
                <a:ea typeface="ＭＳ Ｐゴシック"/>
                <a:cs typeface="ＭＳ Ｐゴシック"/>
              </a:rPr>
              <a:t> 2000</a:t>
            </a:r>
          </a:p>
        </p:txBody>
      </p:sp>
      <p:sp>
        <p:nvSpPr>
          <p:cNvPr id="11" name="Rectangle 10"/>
          <p:cNvSpPr/>
          <p:nvPr/>
        </p:nvSpPr>
        <p:spPr>
          <a:xfrm>
            <a:off x="4522788" y="2587625"/>
            <a:ext cx="1476375" cy="258763"/>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87276" tIns="43638" rIns="87276" bIns="43638" anchor="ctr"/>
          <a:lstStyle/>
          <a:p>
            <a:pPr algn="ctr" fontAlgn="auto">
              <a:spcBef>
                <a:spcPts val="0"/>
              </a:spcBef>
              <a:spcAft>
                <a:spcPts val="0"/>
              </a:spcAft>
              <a:defRPr/>
            </a:pPr>
            <a:endParaRPr lang="fr-FR" sz="1200" b="1">
              <a:latin typeface="Arial Narrow" panose="020B0606020202030204" pitchFamily="34" charset="0"/>
            </a:endParaRPr>
          </a:p>
        </p:txBody>
      </p:sp>
      <p:sp>
        <p:nvSpPr>
          <p:cNvPr id="18440" name="ZoneTexte 12"/>
          <p:cNvSpPr txBox="1">
            <a:spLocks noChangeArrowheads="1"/>
          </p:cNvSpPr>
          <p:nvPr/>
        </p:nvSpPr>
        <p:spPr bwMode="auto">
          <a:xfrm>
            <a:off x="4522788" y="2587625"/>
            <a:ext cx="1476375"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6" tIns="43638" rIns="87276" bIns="43638">
            <a:spAutoFit/>
          </a:bodyPr>
          <a:lstStyle>
            <a:lvl1pPr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algn="ctr" eaLnBrk="1" hangingPunct="1">
              <a:spcBef>
                <a:spcPct val="0"/>
              </a:spcBef>
              <a:buFontTx/>
              <a:buNone/>
            </a:pPr>
            <a:r>
              <a:rPr lang="fr-FR" altLang="fr-FR" sz="1200">
                <a:solidFill>
                  <a:srgbClr val="0E3D67"/>
                </a:solidFill>
                <a:latin typeface="Arial Narrow" pitchFamily="34" charset="0"/>
                <a:ea typeface="ＭＳ Ｐゴシック"/>
                <a:cs typeface="ＭＳ Ｐゴシック"/>
              </a:rPr>
              <a:t>SCORPENE</a:t>
            </a:r>
            <a:r>
              <a:rPr lang="fr-FR" altLang="fr-FR" sz="1200" baseline="30000">
                <a:solidFill>
                  <a:srgbClr val="0E3D67"/>
                </a:solidFill>
                <a:latin typeface="Arial Narrow" pitchFamily="34" charset="0"/>
                <a:ea typeface="ＭＳ Ｐゴシック"/>
                <a:cs typeface="ＭＳ Ｐゴシック"/>
              </a:rPr>
              <a:t>®</a:t>
            </a:r>
            <a:r>
              <a:rPr lang="fr-FR" altLang="fr-FR" sz="1200">
                <a:solidFill>
                  <a:srgbClr val="0E3D67"/>
                </a:solidFill>
                <a:latin typeface="Arial Narrow" pitchFamily="34" charset="0"/>
                <a:ea typeface="ＭＳ Ｐゴシック"/>
                <a:cs typeface="ＭＳ Ｐゴシック"/>
              </a:rPr>
              <a:t> 1000</a:t>
            </a:r>
          </a:p>
        </p:txBody>
      </p:sp>
      <p:sp>
        <p:nvSpPr>
          <p:cNvPr id="13" name="Rectangle 12"/>
          <p:cNvSpPr/>
          <p:nvPr/>
        </p:nvSpPr>
        <p:spPr>
          <a:xfrm>
            <a:off x="6783388" y="3698875"/>
            <a:ext cx="1176337" cy="258763"/>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87276" tIns="43638" rIns="87276" bIns="43638" anchor="ctr"/>
          <a:lstStyle/>
          <a:p>
            <a:pPr algn="ctr" fontAlgn="auto">
              <a:spcBef>
                <a:spcPts val="0"/>
              </a:spcBef>
              <a:spcAft>
                <a:spcPts val="0"/>
              </a:spcAft>
              <a:defRPr/>
            </a:pPr>
            <a:endParaRPr lang="fr-FR" sz="1200" b="1">
              <a:latin typeface="Arial Narrow" panose="020B0606020202030204" pitchFamily="34" charset="0"/>
            </a:endParaRPr>
          </a:p>
        </p:txBody>
      </p:sp>
      <p:sp>
        <p:nvSpPr>
          <p:cNvPr id="18442" name="ZoneTexte 14"/>
          <p:cNvSpPr txBox="1">
            <a:spLocks noChangeArrowheads="1"/>
          </p:cNvSpPr>
          <p:nvPr/>
        </p:nvSpPr>
        <p:spPr bwMode="auto">
          <a:xfrm>
            <a:off x="6783388" y="3698875"/>
            <a:ext cx="1176337" cy="25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6" tIns="43638" rIns="87276" bIns="43638">
            <a:spAutoFit/>
          </a:bodyPr>
          <a:lstStyle>
            <a:lvl1pPr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algn="ctr" eaLnBrk="1" hangingPunct="1">
              <a:spcBef>
                <a:spcPct val="0"/>
              </a:spcBef>
              <a:buFontTx/>
              <a:buNone/>
            </a:pPr>
            <a:r>
              <a:rPr lang="fr-FR" altLang="fr-FR" sz="1200">
                <a:solidFill>
                  <a:srgbClr val="0E3D67"/>
                </a:solidFill>
                <a:latin typeface="Arial Narrow" pitchFamily="34" charset="0"/>
                <a:ea typeface="ＭＳ Ｐゴシック"/>
                <a:cs typeface="ＭＳ Ｐゴシック"/>
              </a:rPr>
              <a:t>SMX</a:t>
            </a:r>
            <a:r>
              <a:rPr lang="fr-FR" altLang="fr-FR" sz="1200" baseline="30000">
                <a:solidFill>
                  <a:srgbClr val="0E3D67"/>
                </a:solidFill>
                <a:latin typeface="Arial Narrow" pitchFamily="34" charset="0"/>
                <a:ea typeface="ＭＳ Ｐゴシック"/>
                <a:cs typeface="ＭＳ Ｐゴシック"/>
              </a:rPr>
              <a:t>®</a:t>
            </a:r>
            <a:r>
              <a:rPr lang="fr-FR" altLang="fr-FR" sz="1200">
                <a:solidFill>
                  <a:srgbClr val="0E3D67"/>
                </a:solidFill>
                <a:latin typeface="Arial Narrow" pitchFamily="34" charset="0"/>
                <a:ea typeface="ＭＳ Ｐゴシック"/>
                <a:cs typeface="ＭＳ Ｐゴシック"/>
              </a:rPr>
              <a:t> OCEAN</a:t>
            </a:r>
          </a:p>
        </p:txBody>
      </p:sp>
      <p:sp>
        <p:nvSpPr>
          <p:cNvPr id="15" name="Rectangle 14"/>
          <p:cNvSpPr/>
          <p:nvPr/>
        </p:nvSpPr>
        <p:spPr>
          <a:xfrm>
            <a:off x="1454150" y="5149850"/>
            <a:ext cx="1477963" cy="258763"/>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87276" tIns="43638" rIns="87276" bIns="43638" anchor="ctr"/>
          <a:lstStyle/>
          <a:p>
            <a:pPr algn="ctr" fontAlgn="auto">
              <a:spcBef>
                <a:spcPts val="0"/>
              </a:spcBef>
              <a:spcAft>
                <a:spcPts val="0"/>
              </a:spcAft>
              <a:defRPr/>
            </a:pPr>
            <a:endParaRPr lang="fr-FR" sz="1200" b="1">
              <a:latin typeface="Arial Narrow" panose="020B0606020202030204" pitchFamily="34" charset="0"/>
            </a:endParaRPr>
          </a:p>
        </p:txBody>
      </p:sp>
      <p:sp>
        <p:nvSpPr>
          <p:cNvPr id="18444" name="ZoneTexte 16"/>
          <p:cNvSpPr txBox="1">
            <a:spLocks noChangeArrowheads="1"/>
          </p:cNvSpPr>
          <p:nvPr/>
        </p:nvSpPr>
        <p:spPr bwMode="auto">
          <a:xfrm>
            <a:off x="1454150" y="5149850"/>
            <a:ext cx="1477963"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6" tIns="43638" rIns="87276" bIns="43638">
            <a:spAutoFit/>
          </a:bodyPr>
          <a:lstStyle>
            <a:lvl1pPr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algn="ctr" eaLnBrk="1" hangingPunct="1">
              <a:spcBef>
                <a:spcPct val="0"/>
              </a:spcBef>
              <a:buFontTx/>
              <a:buNone/>
            </a:pPr>
            <a:r>
              <a:rPr lang="fr-FR" altLang="fr-FR" sz="1200">
                <a:solidFill>
                  <a:srgbClr val="0E3D67"/>
                </a:solidFill>
                <a:latin typeface="Arial Narrow" pitchFamily="34" charset="0"/>
                <a:ea typeface="ＭＳ Ｐゴシック"/>
                <a:cs typeface="ＭＳ Ｐゴシック"/>
              </a:rPr>
              <a:t>SNLE Le Terrible</a:t>
            </a:r>
          </a:p>
        </p:txBody>
      </p:sp>
      <p:sp>
        <p:nvSpPr>
          <p:cNvPr id="17" name="Rectangle 16"/>
          <p:cNvSpPr/>
          <p:nvPr/>
        </p:nvSpPr>
        <p:spPr>
          <a:xfrm>
            <a:off x="5984875" y="5135563"/>
            <a:ext cx="1476375" cy="258762"/>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87276" tIns="43638" rIns="87276" bIns="43638" anchor="ctr"/>
          <a:lstStyle/>
          <a:p>
            <a:pPr algn="ctr" fontAlgn="auto">
              <a:spcBef>
                <a:spcPts val="0"/>
              </a:spcBef>
              <a:spcAft>
                <a:spcPts val="0"/>
              </a:spcAft>
              <a:defRPr/>
            </a:pPr>
            <a:endParaRPr lang="fr-FR" sz="1200" b="1">
              <a:latin typeface="Arial Narrow" panose="020B0606020202030204" pitchFamily="34" charset="0"/>
            </a:endParaRPr>
          </a:p>
        </p:txBody>
      </p:sp>
      <p:sp>
        <p:nvSpPr>
          <p:cNvPr id="18446" name="ZoneTexte 18"/>
          <p:cNvSpPr txBox="1">
            <a:spLocks noChangeArrowheads="1"/>
          </p:cNvSpPr>
          <p:nvPr/>
        </p:nvSpPr>
        <p:spPr bwMode="auto">
          <a:xfrm>
            <a:off x="5984875" y="5135563"/>
            <a:ext cx="1476375"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6" tIns="43638" rIns="87276" bIns="43638">
            <a:spAutoFit/>
          </a:bodyPr>
          <a:lstStyle>
            <a:lvl1pPr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algn="ctr" eaLnBrk="1" hangingPunct="1">
              <a:spcBef>
                <a:spcPct val="0"/>
              </a:spcBef>
              <a:buFontTx/>
              <a:buNone/>
            </a:pPr>
            <a:r>
              <a:rPr lang="fr-FR" altLang="fr-FR" sz="1200">
                <a:solidFill>
                  <a:srgbClr val="0E3D67"/>
                </a:solidFill>
                <a:latin typeface="Arial Narrow" pitchFamily="34" charset="0"/>
                <a:ea typeface="ＭＳ Ｐゴシック"/>
                <a:cs typeface="ＭＳ Ｐゴシック"/>
              </a:rPr>
              <a:t>SNA Barracuda</a:t>
            </a:r>
          </a:p>
        </p:txBody>
      </p:sp>
      <p:sp>
        <p:nvSpPr>
          <p:cNvPr id="19" name="Rectangle 18"/>
          <p:cNvSpPr/>
          <p:nvPr/>
        </p:nvSpPr>
        <p:spPr>
          <a:xfrm>
            <a:off x="287338" y="4157663"/>
            <a:ext cx="8682037" cy="31750"/>
          </a:xfrm>
          <a:prstGeom prst="rect">
            <a:avLst/>
          </a:prstGeom>
          <a:solidFill>
            <a:schemeClr val="bg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lIns="87276" tIns="43638" rIns="87276" bIns="43638" anchor="ctr"/>
          <a:lstStyle/>
          <a:p>
            <a:pPr algn="ctr" fontAlgn="auto">
              <a:spcBef>
                <a:spcPts val="0"/>
              </a:spcBef>
              <a:spcAft>
                <a:spcPts val="0"/>
              </a:spcAft>
              <a:defRPr/>
            </a:pPr>
            <a:endParaRPr lang="fr-FR" sz="1200">
              <a:latin typeface="Arial Narrow" panose="020B0606020202030204" pitchFamily="34" charset="0"/>
            </a:endParaRPr>
          </a:p>
        </p:txBody>
      </p:sp>
      <p:sp>
        <p:nvSpPr>
          <p:cNvPr id="18448" name="ZoneTexte 22"/>
          <p:cNvSpPr txBox="1">
            <a:spLocks noChangeArrowheads="1"/>
          </p:cNvSpPr>
          <p:nvPr/>
        </p:nvSpPr>
        <p:spPr bwMode="auto">
          <a:xfrm>
            <a:off x="5856288" y="2217738"/>
            <a:ext cx="28717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6" tIns="43638" rIns="87276" bIns="43638">
            <a:spAutoFit/>
          </a:bodyPr>
          <a:lstStyle>
            <a:lvl1pPr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algn="r" eaLnBrk="1" hangingPunct="1">
              <a:spcBef>
                <a:spcPct val="0"/>
              </a:spcBef>
              <a:buFontTx/>
              <a:buNone/>
            </a:pPr>
            <a:r>
              <a:rPr lang="fr-FR" altLang="fr-FR" sz="1400" i="1">
                <a:solidFill>
                  <a:schemeClr val="bg1"/>
                </a:solidFill>
                <a:ea typeface="ＭＳ Ｐゴシック"/>
                <a:cs typeface="ＭＳ Ｐゴシック"/>
              </a:rPr>
              <a:t>Sous-marins conventionnels</a:t>
            </a:r>
          </a:p>
        </p:txBody>
      </p:sp>
      <p:sp>
        <p:nvSpPr>
          <p:cNvPr id="18449" name="ZoneTexte 23"/>
          <p:cNvSpPr txBox="1">
            <a:spLocks noChangeArrowheads="1"/>
          </p:cNvSpPr>
          <p:nvPr/>
        </p:nvSpPr>
        <p:spPr bwMode="auto">
          <a:xfrm>
            <a:off x="5392738" y="5757863"/>
            <a:ext cx="3335337" cy="30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6" tIns="43638" rIns="87276" bIns="43638">
            <a:spAutoFit/>
          </a:bodyPr>
          <a:lstStyle>
            <a:lvl1pPr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algn="r" eaLnBrk="1" hangingPunct="1">
              <a:spcBef>
                <a:spcPct val="0"/>
              </a:spcBef>
              <a:buFontTx/>
              <a:buNone/>
            </a:pPr>
            <a:r>
              <a:rPr lang="fr-FR" altLang="fr-FR" sz="1400" i="1">
                <a:solidFill>
                  <a:schemeClr val="bg1"/>
                </a:solidFill>
                <a:ea typeface="ＭＳ Ｐゴシック"/>
                <a:cs typeface="ＭＳ Ｐゴシック"/>
              </a:rPr>
              <a:t>Sous-marins à propulsion nucléaire</a:t>
            </a:r>
          </a:p>
        </p:txBody>
      </p:sp>
    </p:spTree>
    <p:extLst>
      <p:ext uri="{BB962C8B-B14F-4D97-AF65-F5344CB8AC3E}">
        <p14:creationId xmlns:p14="http://schemas.microsoft.com/office/powerpoint/2010/main" xmlns="" val="288162631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lstStyle/>
          <a:p>
            <a:pPr eaLnBrk="1" hangingPunct="1"/>
            <a:r>
              <a:rPr lang="fr-FR" altLang="fr-FR" smtClean="0"/>
              <a:t>Notre offre</a:t>
            </a:r>
            <a:br>
              <a:rPr lang="fr-FR" altLang="fr-FR" smtClean="0"/>
            </a:br>
            <a:r>
              <a:rPr lang="fr-FR" altLang="fr-FR" smtClean="0"/>
              <a:t>Armes sous-marines</a:t>
            </a:r>
          </a:p>
        </p:txBody>
      </p:sp>
      <p:sp>
        <p:nvSpPr>
          <p:cNvPr id="20483" name="Espace réservé du contenu 2"/>
          <p:cNvSpPr>
            <a:spLocks noGrp="1"/>
          </p:cNvSpPr>
          <p:nvPr>
            <p:ph idx="4294967295"/>
          </p:nvPr>
        </p:nvSpPr>
        <p:spPr>
          <a:xfrm>
            <a:off x="179388" y="1824038"/>
            <a:ext cx="4424362" cy="4268787"/>
          </a:xfrm>
        </p:spPr>
        <p:txBody>
          <a:bodyPr/>
          <a:lstStyle/>
          <a:p>
            <a:pPr eaLnBrk="1" hangingPunct="1"/>
            <a:r>
              <a:rPr altLang="fr-FR" sz="1600" smtClean="0"/>
              <a:t>MU90</a:t>
            </a:r>
          </a:p>
          <a:p>
            <a:pPr marL="628650" lvl="1" eaLnBrk="1" hangingPunct="1"/>
            <a:r>
              <a:rPr altLang="fr-FR" sz="1400" smtClean="0"/>
              <a:t>La torpille légère la plus moderne</a:t>
            </a:r>
            <a:br>
              <a:rPr altLang="fr-FR" sz="1400" smtClean="0"/>
            </a:br>
            <a:r>
              <a:rPr altLang="fr-FR" sz="1400" smtClean="0"/>
              <a:t>pour bâtiment de surface</a:t>
            </a:r>
            <a:br>
              <a:rPr altLang="fr-FR" sz="1400" smtClean="0"/>
            </a:br>
            <a:endParaRPr altLang="fr-FR" sz="1400" smtClean="0"/>
          </a:p>
          <a:p>
            <a:pPr eaLnBrk="1" hangingPunct="1"/>
            <a:r>
              <a:rPr altLang="fr-FR" sz="1600" smtClean="0"/>
              <a:t>F21</a:t>
            </a:r>
          </a:p>
          <a:p>
            <a:pPr marL="628650" lvl="1" eaLnBrk="1" hangingPunct="1"/>
            <a:r>
              <a:rPr altLang="fr-FR" sz="1400" smtClean="0"/>
              <a:t>La dernière génération de torpille lourde</a:t>
            </a:r>
            <a:br>
              <a:rPr altLang="fr-FR" sz="1400" smtClean="0"/>
            </a:br>
            <a:r>
              <a:rPr altLang="fr-FR" sz="1400" smtClean="0"/>
              <a:t>pour sous-marins</a:t>
            </a:r>
            <a:br>
              <a:rPr altLang="fr-FR" sz="1400" smtClean="0"/>
            </a:br>
            <a:endParaRPr altLang="fr-FR" sz="1400" smtClean="0"/>
          </a:p>
          <a:p>
            <a:pPr eaLnBrk="1" hangingPunct="1"/>
            <a:r>
              <a:rPr altLang="fr-FR" sz="1600" smtClean="0"/>
              <a:t>Cible mobile</a:t>
            </a:r>
          </a:p>
          <a:p>
            <a:pPr marL="628650" lvl="1" eaLnBrk="1" hangingPunct="1"/>
            <a:r>
              <a:rPr altLang="fr-FR" sz="1400" smtClean="0"/>
              <a:t>L’innovation pour l’entraînement </a:t>
            </a:r>
            <a:br>
              <a:rPr altLang="fr-FR" sz="1400" smtClean="0"/>
            </a:br>
            <a:r>
              <a:rPr altLang="fr-FR" sz="1400" smtClean="0"/>
              <a:t>des marines</a:t>
            </a:r>
            <a:br>
              <a:rPr altLang="fr-FR" sz="1400" smtClean="0"/>
            </a:br>
            <a:endParaRPr altLang="fr-FR" sz="1400" smtClean="0"/>
          </a:p>
          <a:p>
            <a:pPr eaLnBrk="1" hangingPunct="1"/>
            <a:r>
              <a:rPr altLang="fr-FR" sz="1600" smtClean="0"/>
              <a:t>Contre-mesure Canto</a:t>
            </a:r>
            <a:r>
              <a:rPr altLang="fr-FR" sz="1600" baseline="30000" smtClean="0"/>
              <a:t>®</a:t>
            </a:r>
          </a:p>
          <a:p>
            <a:pPr marL="628650" lvl="1" eaLnBrk="1" hangingPunct="1"/>
            <a:r>
              <a:rPr altLang="fr-FR" sz="1400" smtClean="0"/>
              <a:t>La rupture technologique dans le domaine </a:t>
            </a:r>
            <a:br>
              <a:rPr altLang="fr-FR" sz="1400" smtClean="0"/>
            </a:br>
            <a:r>
              <a:rPr altLang="fr-FR" sz="1400" smtClean="0"/>
              <a:t>de la défense anti-torpille</a:t>
            </a:r>
          </a:p>
          <a:p>
            <a:pPr eaLnBrk="1" hangingPunct="1"/>
            <a:endParaRPr altLang="fr-FR" sz="1400" smtClean="0"/>
          </a:p>
        </p:txBody>
      </p:sp>
      <p:pic>
        <p:nvPicPr>
          <p:cNvPr id="7" name="Image 6" descr="ASM copie.png"/>
          <p:cNvPicPr>
            <a:picLocks noChangeAspect="1"/>
          </p:cNvPicPr>
          <p:nvPr/>
        </p:nvPicPr>
        <p:blipFill rotWithShape="1">
          <a:blip r:embed="rId2" cstate="print">
            <a:clrChange>
              <a:clrFrom>
                <a:srgbClr val="F3F4F4"/>
              </a:clrFrom>
              <a:clrTo>
                <a:srgbClr val="F3F4F4">
                  <a:alpha val="0"/>
                </a:srgbClr>
              </a:clrTo>
            </a:clrChange>
          </a:blip>
          <a:srcRect l="10371" t="63642" r="10046" b="8435"/>
          <a:stretch/>
        </p:blipFill>
        <p:spPr>
          <a:xfrm>
            <a:off x="4767263" y="4559300"/>
            <a:ext cx="4043362" cy="1714500"/>
          </a:xfrm>
          <a:prstGeom prst="rect">
            <a:avLst/>
          </a:prstGeom>
          <a:effectLst>
            <a:outerShdw blurRad="50800" dist="38100" dir="2700000" algn="tl" rotWithShape="0">
              <a:prstClr val="black">
                <a:alpha val="40000"/>
              </a:prstClr>
            </a:outerShdw>
          </a:effectLst>
        </p:spPr>
      </p:pic>
      <p:pic>
        <p:nvPicPr>
          <p:cNvPr id="8" name="Image 7" descr="ASM copie.png"/>
          <p:cNvPicPr>
            <a:picLocks noChangeAspect="1"/>
          </p:cNvPicPr>
          <p:nvPr/>
        </p:nvPicPr>
        <p:blipFill rotWithShape="1">
          <a:blip r:embed="rId2" cstate="print">
            <a:clrChange>
              <a:clrFrom>
                <a:srgbClr val="F3F4F4"/>
              </a:clrFrom>
              <a:clrTo>
                <a:srgbClr val="F3F4F4">
                  <a:alpha val="0"/>
                </a:srgbClr>
              </a:clrTo>
            </a:clrChange>
          </a:blip>
          <a:srcRect l="55163" t="35373" r="10046" b="45839"/>
          <a:stretch/>
        </p:blipFill>
        <p:spPr>
          <a:xfrm>
            <a:off x="6924675" y="3159125"/>
            <a:ext cx="1885950" cy="1230313"/>
          </a:xfrm>
          <a:prstGeom prst="rect">
            <a:avLst/>
          </a:prstGeom>
          <a:effectLst>
            <a:outerShdw blurRad="50800" dist="38100" dir="2700000" algn="tl" rotWithShape="0">
              <a:prstClr val="black">
                <a:alpha val="40000"/>
              </a:prstClr>
            </a:outerShdw>
          </a:effectLst>
        </p:spPr>
      </p:pic>
      <p:pic>
        <p:nvPicPr>
          <p:cNvPr id="9" name="Image 8" descr="ASM copie.png"/>
          <p:cNvPicPr>
            <a:picLocks noChangeAspect="1"/>
          </p:cNvPicPr>
          <p:nvPr/>
        </p:nvPicPr>
        <p:blipFill rotWithShape="1">
          <a:blip r:embed="rId2" cstate="print">
            <a:clrChange>
              <a:clrFrom>
                <a:srgbClr val="F3F4F4"/>
              </a:clrFrom>
              <a:clrTo>
                <a:srgbClr val="F3F4F4">
                  <a:alpha val="0"/>
                </a:srgbClr>
              </a:clrTo>
            </a:clrChange>
          </a:blip>
          <a:srcRect l="10371" t="35373" r="54838" b="45839"/>
          <a:stretch/>
        </p:blipFill>
        <p:spPr>
          <a:xfrm>
            <a:off x="4767263" y="3159125"/>
            <a:ext cx="1885950" cy="1230313"/>
          </a:xfrm>
          <a:prstGeom prst="rect">
            <a:avLst/>
          </a:prstGeom>
          <a:effectLst>
            <a:outerShdw blurRad="50800" dist="38100" dir="2700000" algn="tl" rotWithShape="0">
              <a:prstClr val="black">
                <a:alpha val="40000"/>
              </a:prstClr>
            </a:outerShdw>
          </a:effectLst>
        </p:spPr>
      </p:pic>
      <p:pic>
        <p:nvPicPr>
          <p:cNvPr id="10" name="Image 9" descr="ASM copie.png"/>
          <p:cNvPicPr>
            <a:picLocks noChangeAspect="1"/>
          </p:cNvPicPr>
          <p:nvPr/>
        </p:nvPicPr>
        <p:blipFill rotWithShape="1">
          <a:blip r:embed="rId2" cstate="print">
            <a:clrChange>
              <a:clrFrom>
                <a:srgbClr val="F3F4F4"/>
              </a:clrFrom>
              <a:clrTo>
                <a:srgbClr val="F3F4F4">
                  <a:alpha val="0"/>
                </a:srgbClr>
              </a:clrTo>
            </a:clrChange>
          </a:blip>
          <a:srcRect l="10371" t="8485" r="55254" b="72900"/>
          <a:stretch/>
        </p:blipFill>
        <p:spPr>
          <a:xfrm>
            <a:off x="4767263" y="1746250"/>
            <a:ext cx="1897062" cy="1241425"/>
          </a:xfrm>
          <a:prstGeom prst="rect">
            <a:avLst/>
          </a:prstGeom>
          <a:effectLst>
            <a:outerShdw blurRad="50800" dist="38100" dir="2700000" algn="tl" rotWithShape="0">
              <a:prstClr val="black">
                <a:alpha val="40000"/>
              </a:prstClr>
            </a:outerShdw>
          </a:effectLst>
        </p:spPr>
      </p:pic>
      <p:pic>
        <p:nvPicPr>
          <p:cNvPr id="11" name="Image 10" descr="ASM copie.png"/>
          <p:cNvPicPr>
            <a:picLocks noChangeAspect="1"/>
          </p:cNvPicPr>
          <p:nvPr/>
        </p:nvPicPr>
        <p:blipFill rotWithShape="1">
          <a:blip r:embed="rId2" cstate="print">
            <a:clrChange>
              <a:clrFrom>
                <a:srgbClr val="F3F4F4"/>
              </a:clrFrom>
              <a:clrTo>
                <a:srgbClr val="F3F4F4">
                  <a:alpha val="0"/>
                </a:srgbClr>
              </a:clrTo>
            </a:clrChange>
          </a:blip>
          <a:srcRect l="54954" t="8140" r="10046" b="72900"/>
          <a:stretch/>
        </p:blipFill>
        <p:spPr>
          <a:xfrm>
            <a:off x="6913563" y="1746250"/>
            <a:ext cx="1897062" cy="1241425"/>
          </a:xfrm>
          <a:prstGeom prst="rect">
            <a:avLst/>
          </a:prstGeom>
          <a:effectLst>
            <a:outerShdw blurRad="50800" dist="38100" dir="2700000" algn="tl" rotWithShape="0">
              <a:prstClr val="black">
                <a:alpha val="40000"/>
              </a:prstClr>
            </a:outerShdw>
          </a:effectLst>
        </p:spPr>
      </p:pic>
      <p:sp>
        <p:nvSpPr>
          <p:cNvPr id="20489" name="Rectangle 2"/>
          <p:cNvSpPr txBox="1">
            <a:spLocks noChangeArrowheads="1"/>
          </p:cNvSpPr>
          <p:nvPr/>
        </p:nvSpPr>
        <p:spPr bwMode="auto">
          <a:xfrm>
            <a:off x="179388" y="1022350"/>
            <a:ext cx="87899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b="0">
                <a:solidFill>
                  <a:srgbClr val="7F7F7F"/>
                </a:solidFill>
              </a:rPr>
              <a:t>L’excellence de la technologie DCNS, des performances acoustiques inégalées.</a:t>
            </a:r>
          </a:p>
        </p:txBody>
      </p:sp>
    </p:spTree>
    <p:extLst>
      <p:ext uri="{BB962C8B-B14F-4D97-AF65-F5344CB8AC3E}">
        <p14:creationId xmlns:p14="http://schemas.microsoft.com/office/powerpoint/2010/main" xmlns="" val="341865618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lstStyle/>
          <a:p>
            <a:pPr eaLnBrk="1" hangingPunct="1"/>
            <a:r>
              <a:rPr lang="fr-FR" altLang="fr-FR" smtClean="0"/>
              <a:t>Les programmes de développement</a:t>
            </a:r>
            <a:br>
              <a:rPr lang="fr-FR" altLang="fr-FR" smtClean="0"/>
            </a:br>
            <a:r>
              <a:rPr lang="fr-FR" altLang="fr-FR" smtClean="0"/>
              <a:t>dans les énergies marines renouvelables</a:t>
            </a:r>
          </a:p>
        </p:txBody>
      </p:sp>
      <p:pic>
        <p:nvPicPr>
          <p:cNvPr id="24579" name="Image 9" descr="P-EMR copie.png"/>
          <p:cNvPicPr>
            <a:picLocks noChangeAspect="1"/>
          </p:cNvPicPr>
          <p:nvPr/>
        </p:nvPicPr>
        <p:blipFill>
          <a:blip r:embed="rId2" cstate="print">
            <a:extLst>
              <a:ext uri="{28A0092B-C50C-407E-A947-70E740481C1C}">
                <a14:useLocalDpi xmlns:a14="http://schemas.microsoft.com/office/drawing/2010/main" xmlns="" val="0"/>
              </a:ext>
            </a:extLst>
          </a:blip>
          <a:srcRect l="54779" t="8411" r="11600" b="73810"/>
          <a:stretch>
            <a:fillRect/>
          </a:stretch>
        </p:blipFill>
        <p:spPr bwMode="auto">
          <a:xfrm>
            <a:off x="503238" y="4883150"/>
            <a:ext cx="1919287"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0" name="Image 9" descr="P-EMR copie.png"/>
          <p:cNvPicPr>
            <a:picLocks noChangeAspect="1"/>
          </p:cNvPicPr>
          <p:nvPr/>
        </p:nvPicPr>
        <p:blipFill>
          <a:blip r:embed="rId2" cstate="print">
            <a:extLst>
              <a:ext uri="{28A0092B-C50C-407E-A947-70E740481C1C}">
                <a14:useLocalDpi xmlns:a14="http://schemas.microsoft.com/office/drawing/2010/main" xmlns="" val="0"/>
              </a:ext>
            </a:extLst>
          </a:blip>
          <a:srcRect l="9782" t="35141" r="54539" b="45444"/>
          <a:stretch>
            <a:fillRect/>
          </a:stretch>
        </p:blipFill>
        <p:spPr bwMode="auto">
          <a:xfrm>
            <a:off x="503238" y="3333750"/>
            <a:ext cx="1919287"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1" name="Image 9" descr="P-EMR copie.png"/>
          <p:cNvPicPr>
            <a:picLocks noChangeAspect="1"/>
          </p:cNvPicPr>
          <p:nvPr/>
        </p:nvPicPr>
        <p:blipFill>
          <a:blip r:embed="rId2" cstate="print">
            <a:extLst>
              <a:ext uri="{28A0092B-C50C-407E-A947-70E740481C1C}">
                <a14:useLocalDpi xmlns:a14="http://schemas.microsoft.com/office/drawing/2010/main" xmlns="" val="0"/>
              </a:ext>
            </a:extLst>
          </a:blip>
          <a:srcRect l="10124" t="62640" r="40579" b="10435"/>
          <a:stretch>
            <a:fillRect/>
          </a:stretch>
        </p:blipFill>
        <p:spPr bwMode="auto">
          <a:xfrm>
            <a:off x="503238" y="1736725"/>
            <a:ext cx="1919287"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Espace réservé du contenu 2"/>
          <p:cNvSpPr txBox="1">
            <a:spLocks/>
          </p:cNvSpPr>
          <p:nvPr/>
        </p:nvSpPr>
        <p:spPr bwMode="auto">
          <a:xfrm>
            <a:off x="2581275" y="3333750"/>
            <a:ext cx="6383338" cy="947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34975">
              <a:defRPr>
                <a:solidFill>
                  <a:schemeClr val="tx1"/>
                </a:solidFill>
                <a:latin typeface="Arial" panose="020B0604020202020204" pitchFamily="34" charset="0"/>
                <a:ea typeface="MS PGothic" panose="020B0600070205080204" pitchFamily="34" charset="-128"/>
              </a:defRPr>
            </a:lvl1pPr>
            <a:lvl2pPr marL="742950" indent="-285750" defTabSz="434975">
              <a:defRPr>
                <a:solidFill>
                  <a:schemeClr val="tx1"/>
                </a:solidFill>
                <a:latin typeface="Arial" panose="020B0604020202020204" pitchFamily="34" charset="0"/>
                <a:ea typeface="MS PGothic" panose="020B0600070205080204" pitchFamily="34" charset="-128"/>
              </a:defRPr>
            </a:lvl2pPr>
            <a:lvl3pPr marL="1143000" indent="-228600" defTabSz="434975">
              <a:defRPr>
                <a:solidFill>
                  <a:schemeClr val="tx1"/>
                </a:solidFill>
                <a:latin typeface="Arial" panose="020B0604020202020204" pitchFamily="34" charset="0"/>
                <a:ea typeface="MS PGothic" panose="020B0600070205080204" pitchFamily="34" charset="-128"/>
              </a:defRPr>
            </a:lvl3pPr>
            <a:lvl4pPr marL="1600200" indent="-228600" defTabSz="434975">
              <a:defRPr>
                <a:solidFill>
                  <a:schemeClr val="tx1"/>
                </a:solidFill>
                <a:latin typeface="Arial" panose="020B0604020202020204" pitchFamily="34" charset="0"/>
                <a:ea typeface="MS PGothic" panose="020B0600070205080204" pitchFamily="34" charset="-128"/>
              </a:defRPr>
            </a:lvl4pPr>
            <a:lvl5pPr marL="2057400" indent="-228600" defTabSz="434975">
              <a:defRPr>
                <a:solidFill>
                  <a:schemeClr val="tx1"/>
                </a:solidFill>
                <a:latin typeface="Arial" panose="020B0604020202020204" pitchFamily="34" charset="0"/>
                <a:ea typeface="MS PGothic" panose="020B0600070205080204" pitchFamily="34" charset="-128"/>
              </a:defRPr>
            </a:lvl5pPr>
            <a:lvl6pPr marL="2514600" indent="-228600" defTabSz="434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34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34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34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auto">
              <a:spcBef>
                <a:spcPts val="600"/>
              </a:spcBef>
              <a:spcAft>
                <a:spcPts val="0"/>
              </a:spcAft>
              <a:buFont typeface="Arial" panose="020B0604020202020204" pitchFamily="34" charset="0"/>
              <a:buNone/>
              <a:defRPr/>
            </a:pPr>
            <a:r>
              <a:rPr lang="fr-FR" altLang="fr-FR" sz="1400" b="1" dirty="0" smtClean="0">
                <a:solidFill>
                  <a:srgbClr val="009EE0"/>
                </a:solidFill>
                <a:cs typeface="Arial" panose="020B0604020202020204" pitchFamily="34" charset="0"/>
              </a:rPr>
              <a:t>Energie Thermique des Mers (ETM)</a:t>
            </a:r>
          </a:p>
          <a:p>
            <a:pPr marL="228600" indent="-228600" fontAlgn="auto">
              <a:spcBef>
                <a:spcPts val="600"/>
              </a:spcBef>
              <a:spcAft>
                <a:spcPts val="0"/>
              </a:spcAft>
              <a:buFontTx/>
              <a:buAutoNum type="arabicPlain" startAt="2013"/>
              <a:defRPr/>
            </a:pPr>
            <a:r>
              <a:rPr lang="fr-FR" altLang="fr-FR" sz="1200" dirty="0" smtClean="0">
                <a:solidFill>
                  <a:srgbClr val="7F7F7F"/>
                </a:solidFill>
                <a:cs typeface="Arial" panose="020B0604020202020204" pitchFamily="34" charset="0"/>
              </a:rPr>
              <a:t>    Développement de technologies clés ETM </a:t>
            </a:r>
          </a:p>
          <a:p>
            <a:pPr fontAlgn="auto">
              <a:spcBef>
                <a:spcPts val="600"/>
              </a:spcBef>
              <a:spcAft>
                <a:spcPts val="0"/>
              </a:spcAft>
              <a:defRPr/>
            </a:pPr>
            <a:r>
              <a:rPr lang="fr-FR" altLang="fr-FR" sz="1200" dirty="0" smtClean="0">
                <a:solidFill>
                  <a:srgbClr val="7F7F7F"/>
                </a:solidFill>
                <a:cs typeface="Arial" panose="020B0604020202020204" pitchFamily="34" charset="0"/>
              </a:rPr>
              <a:t>2014    Lancement du projet NEMO de centrale ETM en mer de 16 MW à La Martinique</a:t>
            </a:r>
          </a:p>
        </p:txBody>
      </p:sp>
      <p:sp>
        <p:nvSpPr>
          <p:cNvPr id="10" name="Espace réservé du contenu 2"/>
          <p:cNvSpPr txBox="1">
            <a:spLocks/>
          </p:cNvSpPr>
          <p:nvPr/>
        </p:nvSpPr>
        <p:spPr bwMode="auto">
          <a:xfrm>
            <a:off x="2581275" y="1736725"/>
            <a:ext cx="6383338"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34975">
              <a:defRPr>
                <a:solidFill>
                  <a:schemeClr val="tx1"/>
                </a:solidFill>
                <a:latin typeface="Arial" panose="020B0604020202020204" pitchFamily="34" charset="0"/>
                <a:ea typeface="MS PGothic" panose="020B0600070205080204" pitchFamily="34" charset="-128"/>
              </a:defRPr>
            </a:lvl1pPr>
            <a:lvl2pPr marL="742950" indent="-285750" defTabSz="434975">
              <a:defRPr>
                <a:solidFill>
                  <a:schemeClr val="tx1"/>
                </a:solidFill>
                <a:latin typeface="Arial" panose="020B0604020202020204" pitchFamily="34" charset="0"/>
                <a:ea typeface="MS PGothic" panose="020B0600070205080204" pitchFamily="34" charset="-128"/>
              </a:defRPr>
            </a:lvl2pPr>
            <a:lvl3pPr marL="1143000" indent="-228600" defTabSz="434975">
              <a:defRPr>
                <a:solidFill>
                  <a:schemeClr val="tx1"/>
                </a:solidFill>
                <a:latin typeface="Arial" panose="020B0604020202020204" pitchFamily="34" charset="0"/>
                <a:ea typeface="MS PGothic" panose="020B0600070205080204" pitchFamily="34" charset="-128"/>
              </a:defRPr>
            </a:lvl3pPr>
            <a:lvl4pPr marL="1600200" indent="-228600" defTabSz="434975">
              <a:defRPr>
                <a:solidFill>
                  <a:schemeClr val="tx1"/>
                </a:solidFill>
                <a:latin typeface="Arial" panose="020B0604020202020204" pitchFamily="34" charset="0"/>
                <a:ea typeface="MS PGothic" panose="020B0600070205080204" pitchFamily="34" charset="-128"/>
              </a:defRPr>
            </a:lvl4pPr>
            <a:lvl5pPr marL="2057400" indent="-228600" defTabSz="434975">
              <a:defRPr>
                <a:solidFill>
                  <a:schemeClr val="tx1"/>
                </a:solidFill>
                <a:latin typeface="Arial" panose="020B0604020202020204" pitchFamily="34" charset="0"/>
                <a:ea typeface="MS PGothic" panose="020B0600070205080204" pitchFamily="34" charset="-128"/>
              </a:defRPr>
            </a:lvl5pPr>
            <a:lvl6pPr marL="2514600" indent="-228600" defTabSz="434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34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34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34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auto">
              <a:spcBef>
                <a:spcPts val="600"/>
              </a:spcBef>
              <a:spcAft>
                <a:spcPts val="0"/>
              </a:spcAft>
              <a:defRPr/>
            </a:pPr>
            <a:r>
              <a:rPr lang="fr-FR" altLang="fr-FR" sz="1400" b="1" dirty="0" smtClean="0">
                <a:solidFill>
                  <a:srgbClr val="009EE0"/>
                </a:solidFill>
                <a:cs typeface="Arial" panose="020B0604020202020204" pitchFamily="34" charset="0"/>
              </a:rPr>
              <a:t>Hydroliennes</a:t>
            </a:r>
          </a:p>
          <a:p>
            <a:pPr marL="228600" indent="-228600" fontAlgn="auto">
              <a:spcBef>
                <a:spcPts val="600"/>
              </a:spcBef>
              <a:spcAft>
                <a:spcPts val="0"/>
              </a:spcAft>
              <a:buFontTx/>
              <a:buAutoNum type="arabicPlain" startAt="2014"/>
              <a:defRPr/>
            </a:pPr>
            <a:r>
              <a:rPr lang="fr-FR" altLang="fr-FR" sz="1200" dirty="0" smtClean="0">
                <a:solidFill>
                  <a:srgbClr val="7F7F7F"/>
                </a:solidFill>
                <a:cs typeface="Arial" panose="020B0604020202020204" pitchFamily="34" charset="0"/>
              </a:rPr>
              <a:t>    Commande d’EDF de 2 turbines à Paimpol-Bréhat (France)</a:t>
            </a:r>
          </a:p>
          <a:p>
            <a:pPr marL="228600" indent="-228600" fontAlgn="auto">
              <a:spcBef>
                <a:spcPts val="600"/>
              </a:spcBef>
              <a:spcAft>
                <a:spcPts val="0"/>
              </a:spcAft>
              <a:buFontTx/>
              <a:buAutoNum type="arabicPlain" startAt="2014"/>
              <a:defRPr/>
            </a:pPr>
            <a:r>
              <a:rPr lang="fr-FR" altLang="fr-FR" sz="1200" dirty="0" smtClean="0">
                <a:solidFill>
                  <a:srgbClr val="7F7F7F"/>
                </a:solidFill>
                <a:cs typeface="Arial" panose="020B0604020202020204" pitchFamily="34" charset="0"/>
              </a:rPr>
              <a:t>    Mise en service d'une ferme expérimentale de 4 MW en Baie de Fundy (Canada)</a:t>
            </a:r>
          </a:p>
          <a:p>
            <a:pPr fontAlgn="auto">
              <a:spcBef>
                <a:spcPts val="600"/>
              </a:spcBef>
              <a:spcAft>
                <a:spcPts val="0"/>
              </a:spcAft>
              <a:defRPr/>
            </a:pPr>
            <a:r>
              <a:rPr lang="fr-FR" altLang="fr-FR" sz="1200" dirty="0" smtClean="0">
                <a:solidFill>
                  <a:srgbClr val="7F7F7F"/>
                </a:solidFill>
                <a:cs typeface="Arial" panose="020B0604020202020204" pitchFamily="34" charset="0"/>
              </a:rPr>
              <a:t>2017    Mise en service d'une ferme pilote de 7 turbines au Raz Blanchard (France)</a:t>
            </a:r>
          </a:p>
        </p:txBody>
      </p:sp>
      <p:sp>
        <p:nvSpPr>
          <p:cNvPr id="11" name="Text Box 19"/>
          <p:cNvSpPr txBox="1">
            <a:spLocks noChangeArrowheads="1"/>
          </p:cNvSpPr>
          <p:nvPr/>
        </p:nvSpPr>
        <p:spPr bwMode="auto">
          <a:xfrm>
            <a:off x="431800" y="3333750"/>
            <a:ext cx="71438" cy="1276350"/>
          </a:xfrm>
          <a:prstGeom prst="rect">
            <a:avLst/>
          </a:prstGeom>
          <a:solidFill>
            <a:srgbClr val="0E3D67">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276" tIns="43638" rIns="87276" bIns="43638" anchor="ctr"/>
          <a:lstStyle>
            <a:defPPr>
              <a:defRPr lang="fr-FR"/>
            </a:defPPr>
            <a:lvl1pPr defTabSz="436381" fontAlgn="auto">
              <a:spcBef>
                <a:spcPts val="0"/>
              </a:spcBef>
              <a:spcAft>
                <a:spcPts val="0"/>
              </a:spcAft>
              <a:defRPr sz="1400" b="1">
                <a:latin typeface="Arial"/>
                <a:cs typeface="Arial"/>
              </a:defRPr>
            </a:lvl1pPr>
          </a:lstStyle>
          <a:p>
            <a:pPr>
              <a:defRPr/>
            </a:pPr>
            <a:endParaRPr lang="fr-FR" dirty="0" smtClean="0">
              <a:latin typeface="Arial" panose="020B0604020202020204" pitchFamily="34" charset="0"/>
              <a:cs typeface="Arial" panose="020B0604020202020204" pitchFamily="34" charset="0"/>
            </a:endParaRPr>
          </a:p>
        </p:txBody>
      </p:sp>
      <p:sp>
        <p:nvSpPr>
          <p:cNvPr id="12" name="Text Box 19"/>
          <p:cNvSpPr txBox="1">
            <a:spLocks noChangeArrowheads="1"/>
          </p:cNvSpPr>
          <p:nvPr/>
        </p:nvSpPr>
        <p:spPr bwMode="auto">
          <a:xfrm>
            <a:off x="431800" y="1736725"/>
            <a:ext cx="71438" cy="1276350"/>
          </a:xfrm>
          <a:prstGeom prst="rect">
            <a:avLst/>
          </a:prstGeom>
          <a:solidFill>
            <a:srgbClr val="0E3D67">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276" tIns="43638" rIns="87276" bIns="43638" anchor="ctr"/>
          <a:lstStyle>
            <a:defPPr>
              <a:defRPr lang="fr-FR"/>
            </a:defPPr>
            <a:lvl1pPr defTabSz="436381" fontAlgn="auto">
              <a:spcBef>
                <a:spcPts val="0"/>
              </a:spcBef>
              <a:spcAft>
                <a:spcPts val="0"/>
              </a:spcAft>
              <a:defRPr sz="1400" b="1">
                <a:latin typeface="Arial"/>
                <a:cs typeface="Arial"/>
              </a:defRPr>
            </a:lvl1pPr>
          </a:lstStyle>
          <a:p>
            <a:pPr>
              <a:defRPr/>
            </a:pPr>
            <a:endParaRPr lang="fr-FR" dirty="0" smtClean="0">
              <a:latin typeface="Arial" panose="020B0604020202020204" pitchFamily="34" charset="0"/>
              <a:cs typeface="Arial" panose="020B0604020202020204" pitchFamily="34" charset="0"/>
            </a:endParaRPr>
          </a:p>
        </p:txBody>
      </p:sp>
      <p:sp>
        <p:nvSpPr>
          <p:cNvPr id="13" name="Text Box 19"/>
          <p:cNvSpPr txBox="1">
            <a:spLocks noChangeArrowheads="1"/>
          </p:cNvSpPr>
          <p:nvPr/>
        </p:nvSpPr>
        <p:spPr bwMode="auto">
          <a:xfrm>
            <a:off x="431800" y="4883150"/>
            <a:ext cx="71438" cy="1276350"/>
          </a:xfrm>
          <a:prstGeom prst="rect">
            <a:avLst/>
          </a:prstGeom>
          <a:solidFill>
            <a:srgbClr val="0E3D67">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276" tIns="43638" rIns="87276" bIns="43638" anchor="ctr"/>
          <a:lstStyle>
            <a:defPPr>
              <a:defRPr lang="fr-FR"/>
            </a:defPPr>
            <a:lvl1pPr defTabSz="436381" fontAlgn="auto">
              <a:spcBef>
                <a:spcPts val="0"/>
              </a:spcBef>
              <a:spcAft>
                <a:spcPts val="0"/>
              </a:spcAft>
              <a:defRPr sz="1400" b="1">
                <a:latin typeface="Arial"/>
                <a:cs typeface="Arial"/>
              </a:defRPr>
            </a:lvl1pPr>
          </a:lstStyle>
          <a:p>
            <a:pPr>
              <a:defRPr/>
            </a:pPr>
            <a:endParaRPr lang="fr-FR" dirty="0" smtClean="0">
              <a:latin typeface="Arial" panose="020B0604020202020204" pitchFamily="34" charset="0"/>
              <a:cs typeface="Arial" panose="020B0604020202020204" pitchFamily="34" charset="0"/>
            </a:endParaRPr>
          </a:p>
        </p:txBody>
      </p:sp>
      <p:sp>
        <p:nvSpPr>
          <p:cNvPr id="24587" name="Espace réservé du contenu 2"/>
          <p:cNvSpPr>
            <a:spLocks noGrp="1"/>
          </p:cNvSpPr>
          <p:nvPr>
            <p:ph idx="4294967295"/>
          </p:nvPr>
        </p:nvSpPr>
        <p:spPr>
          <a:xfrm>
            <a:off x="2581275" y="4883150"/>
            <a:ext cx="6383338" cy="1203325"/>
          </a:xfrm>
        </p:spPr>
        <p:txBody>
          <a:bodyPr lIns="0" tIns="0" rIns="0" bIns="0"/>
          <a:lstStyle/>
          <a:p>
            <a:pPr marL="0" indent="0" eaLnBrk="1" hangingPunct="1">
              <a:buFont typeface="Arial" pitchFamily="34" charset="0"/>
              <a:buNone/>
            </a:pPr>
            <a:r>
              <a:rPr altLang="fr-FR" sz="1400" smtClean="0"/>
              <a:t>Eoliennes flottantes</a:t>
            </a:r>
          </a:p>
          <a:p>
            <a:pPr marL="0" indent="0" eaLnBrk="1" hangingPunct="1">
              <a:buFontTx/>
              <a:buNone/>
            </a:pPr>
            <a:r>
              <a:rPr altLang="fr-FR" sz="1200" b="0" smtClean="0">
                <a:solidFill>
                  <a:srgbClr val="7F7F7F"/>
                </a:solidFill>
              </a:rPr>
              <a:t>2014    Contrat de partenariat Alstom/DCNS (Projet Sea Reed)</a:t>
            </a:r>
          </a:p>
          <a:p>
            <a:pPr marL="0" indent="0" eaLnBrk="1" hangingPunct="1">
              <a:buFontTx/>
              <a:buAutoNum type="arabicPlain" startAt="2014"/>
            </a:pPr>
            <a:r>
              <a:rPr altLang="fr-FR" sz="1200" b="0" smtClean="0">
                <a:solidFill>
                  <a:srgbClr val="7F7F7F"/>
                </a:solidFill>
              </a:rPr>
              <a:t>    Accord avec la région Bretagne pour le site pilote de Groix</a:t>
            </a:r>
          </a:p>
        </p:txBody>
      </p:sp>
      <p:sp>
        <p:nvSpPr>
          <p:cNvPr id="24588" name="Rectangle 2"/>
          <p:cNvSpPr txBox="1">
            <a:spLocks noChangeArrowheads="1"/>
          </p:cNvSpPr>
          <p:nvPr/>
        </p:nvSpPr>
        <p:spPr bwMode="auto">
          <a:xfrm>
            <a:off x="179388" y="1022350"/>
            <a:ext cx="87899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b="0">
                <a:solidFill>
                  <a:srgbClr val="7F7F7F"/>
                </a:solidFill>
              </a:rPr>
              <a:t>Devenir un des leaders mondiaux dans les énergies marines renouvelables.</a:t>
            </a:r>
          </a:p>
        </p:txBody>
      </p:sp>
    </p:spTree>
    <p:extLst>
      <p:ext uri="{BB962C8B-B14F-4D97-AF65-F5344CB8AC3E}">
        <p14:creationId xmlns:p14="http://schemas.microsoft.com/office/powerpoint/2010/main" xmlns="" val="135466347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98408" y="3011703"/>
            <a:ext cx="8766205" cy="1253696"/>
          </a:xfrm>
          <a:prstGeom prst="rect">
            <a:avLst/>
          </a:prstGeom>
          <a:solidFill>
            <a:schemeClr val="bg1">
              <a:lumMod val="95000"/>
            </a:schemeClr>
          </a:solidFill>
          <a:ln>
            <a:solidFill>
              <a:schemeClr val="bg1">
                <a:lumMod val="85000"/>
              </a:schemeClr>
            </a:solidFill>
          </a:ln>
        </p:spPr>
        <p:txBody>
          <a:bodyPr wrap="square" lIns="720000" tIns="180000" bIns="180000" anchor="ctr">
            <a:spAutoFit/>
          </a:bodyPr>
          <a:lstStyle>
            <a:lvl1pPr marL="327025" indent="-327025" algn="l" defTabSz="434975" rtl="0" eaLnBrk="0" fontAlgn="base" hangingPunct="0">
              <a:spcBef>
                <a:spcPct val="20000"/>
              </a:spcBef>
              <a:spcAft>
                <a:spcPct val="0"/>
              </a:spcAft>
              <a:buFont typeface="Arial" panose="020B0604020202020204" pitchFamily="34" charset="0"/>
              <a:buChar char="•"/>
              <a:defRPr lang="fr-FR" sz="1800" b="1" kern="1200" dirty="0" smtClean="0">
                <a:solidFill>
                  <a:srgbClr val="009EE0"/>
                </a:solidFill>
                <a:latin typeface="Arial" panose="020B0604020202020204" pitchFamily="34" charset="0"/>
                <a:ea typeface="+mn-ea"/>
                <a:cs typeface="Arial" panose="020B0604020202020204" pitchFamily="34" charset="0"/>
              </a:defRPr>
            </a:lvl1pPr>
            <a:lvl2pPr marL="708025" indent="-271463" algn="l" defTabSz="434975" rtl="0" eaLnBrk="0" fontAlgn="base" hangingPunct="0">
              <a:spcBef>
                <a:spcPct val="20000"/>
              </a:spcBef>
              <a:spcAft>
                <a:spcPct val="0"/>
              </a:spcAft>
              <a:buFont typeface="Arial" panose="020B0604020202020204" pitchFamily="34" charset="0"/>
              <a:buChar char="–"/>
              <a:defRPr lang="fr-FR" sz="1600" kern="1200" dirty="0" smtClean="0">
                <a:solidFill>
                  <a:schemeClr val="accent4">
                    <a:lumMod val="50000"/>
                    <a:lumOff val="50000"/>
                  </a:schemeClr>
                </a:solidFill>
                <a:latin typeface="Arial" panose="020B0604020202020204" pitchFamily="34" charset="0"/>
                <a:ea typeface="+mn-ea"/>
                <a:cs typeface="Arial" panose="020B0604020202020204" pitchFamily="34" charset="0"/>
              </a:defRPr>
            </a:lvl2pPr>
            <a:lvl3pPr marL="1090613" indent="-217488" algn="l" defTabSz="434975" rtl="0" eaLnBrk="0" fontAlgn="base" hangingPunct="0">
              <a:spcBef>
                <a:spcPct val="20000"/>
              </a:spcBef>
              <a:spcAft>
                <a:spcPct val="0"/>
              </a:spcAft>
              <a:buFont typeface="Arial" panose="020B0604020202020204" pitchFamily="34" charset="0"/>
              <a:buChar char="•"/>
              <a:defRPr lang="fr-FR" sz="140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3pPr>
            <a:lvl4pPr marL="1527175" indent="-217488" algn="l" defTabSz="434975" rtl="0" eaLnBrk="0" fontAlgn="base" hangingPunct="0">
              <a:spcBef>
                <a:spcPct val="20000"/>
              </a:spcBef>
              <a:spcAft>
                <a:spcPct val="0"/>
              </a:spcAft>
              <a:buFont typeface="Arial" panose="020B0604020202020204" pitchFamily="34" charset="0"/>
              <a:buChar char="–"/>
              <a:defRPr lang="fr-FR" sz="1800" kern="1200" dirty="0" smtClean="0">
                <a:solidFill>
                  <a:schemeClr val="tx1"/>
                </a:solidFill>
                <a:latin typeface="+mn-lt"/>
                <a:ea typeface="+mn-ea"/>
                <a:cs typeface="+mn-cs"/>
              </a:defRPr>
            </a:lvl4pPr>
            <a:lvl5pPr marL="1962150" indent="-217488" algn="l" defTabSz="434975" rtl="0" eaLnBrk="0" fontAlgn="base" hangingPunct="0">
              <a:spcBef>
                <a:spcPct val="20000"/>
              </a:spcBef>
              <a:spcAft>
                <a:spcPct val="0"/>
              </a:spcAft>
              <a:buFont typeface="Arial" panose="020B0604020202020204" pitchFamily="34" charset="0"/>
              <a:buChar char="»"/>
              <a:defRPr lang="fr-FR" sz="1800" kern="1200" dirty="0" smtClean="0">
                <a:solidFill>
                  <a:schemeClr val="tx1"/>
                </a:solidFill>
                <a:latin typeface="+mn-lt"/>
                <a:ea typeface="+mn-ea"/>
                <a:cs typeface="+mn-cs"/>
              </a:defRPr>
            </a:lvl5pPr>
            <a:lvl6pPr marL="24193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6pPr>
            <a:lvl7pPr marL="28765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7pPr>
            <a:lvl8pPr marL="33337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8pPr>
            <a:lvl9pPr marL="37909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9pPr>
          </a:lstStyle>
          <a:p>
            <a:pPr marL="0" indent="0">
              <a:lnSpc>
                <a:spcPct val="150000"/>
              </a:lnSpc>
              <a:spcBef>
                <a:spcPts val="0"/>
              </a:spcBef>
              <a:buClr>
                <a:srgbClr val="7F7F7F"/>
              </a:buClr>
              <a:buNone/>
              <a:defRPr/>
            </a:pPr>
            <a:r>
              <a:rPr lang="fr-FR" sz="4400" dirty="0"/>
              <a:t>Retour sur l’audit @rchivage</a:t>
            </a:r>
            <a:endParaRPr lang="fr-FR" sz="4400" dirty="0" smtClean="0"/>
          </a:p>
        </p:txBody>
      </p:sp>
    </p:spTree>
    <p:extLst>
      <p:ext uri="{BB962C8B-B14F-4D97-AF65-F5344CB8AC3E}">
        <p14:creationId xmlns:p14="http://schemas.microsoft.com/office/powerpoint/2010/main" xmlns="" val="3188833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64411" y="1282161"/>
            <a:ext cx="8796337" cy="1193620"/>
          </a:xfrm>
        </p:spPr>
        <p:txBody>
          <a:bodyPr/>
          <a:lstStyle/>
          <a:p>
            <a:r>
              <a:rPr lang="fr-FR" dirty="0" smtClean="0"/>
              <a:t>A DCNS, 2 entités peuvent être mandatées pour effectuer des audits :</a:t>
            </a:r>
          </a:p>
          <a:p>
            <a:pPr lvl="1"/>
            <a:r>
              <a:rPr lang="fr-FR" dirty="0" smtClean="0"/>
              <a:t>La Direction de la Qualité =&gt; respect des règles du Business Management System</a:t>
            </a:r>
          </a:p>
          <a:p>
            <a:pPr lvl="1"/>
            <a:r>
              <a:rPr lang="fr-FR" dirty="0" smtClean="0"/>
              <a:t>La Direction de l’Audit et des Risques ( DAR) =&gt; maîtrise des risques</a:t>
            </a:r>
          </a:p>
          <a:p>
            <a:pPr marL="457200" lvl="1" indent="0">
              <a:buNone/>
            </a:pPr>
            <a:endParaRPr lang="fr-FR" dirty="0" smtClean="0"/>
          </a:p>
          <a:p>
            <a:pPr lvl="1"/>
            <a:endParaRPr lang="fr-FR" dirty="0" smtClean="0"/>
          </a:p>
          <a:p>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6053" y="1884872"/>
            <a:ext cx="381995" cy="381995"/>
          </a:xfrm>
          <a:prstGeom prst="rect">
            <a:avLst/>
          </a:prstGeom>
        </p:spPr>
      </p:pic>
      <p:sp>
        <p:nvSpPr>
          <p:cNvPr id="4" name="ZoneTexte 3"/>
          <p:cNvSpPr txBox="1"/>
          <p:nvPr/>
        </p:nvSpPr>
        <p:spPr>
          <a:xfrm>
            <a:off x="591459" y="1601805"/>
            <a:ext cx="236677" cy="369332"/>
          </a:xfrm>
          <a:prstGeom prst="rect">
            <a:avLst/>
          </a:prstGeom>
          <a:noFill/>
        </p:spPr>
        <p:txBody>
          <a:bodyPr wrap="square" rtlCol="0">
            <a:spAutoFit/>
          </a:bodyPr>
          <a:lstStyle/>
          <a:p>
            <a:r>
              <a:rPr lang="fr-FR" b="1" dirty="0" smtClean="0">
                <a:solidFill>
                  <a:srgbClr val="FF0000"/>
                </a:solidFill>
              </a:rPr>
              <a:t>x</a:t>
            </a:r>
            <a:endParaRPr lang="fr-FR" b="1" dirty="0">
              <a:solidFill>
                <a:srgbClr val="FF000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07598" y="2960607"/>
            <a:ext cx="4849056" cy="294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Espace réservé du contenu 1"/>
          <p:cNvSpPr txBox="1">
            <a:spLocks/>
          </p:cNvSpPr>
          <p:nvPr/>
        </p:nvSpPr>
        <p:spPr bwMode="auto">
          <a:xfrm>
            <a:off x="130177" y="2366213"/>
            <a:ext cx="4509010" cy="4129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600"/>
              </a:spcBef>
              <a:spcAft>
                <a:spcPct val="0"/>
              </a:spcAft>
              <a:buFont typeface="Arial" pitchFamily="34" charset="0"/>
              <a:buChar char="•"/>
              <a:defRPr lang="fr-FR" b="1" kern="1200">
                <a:solidFill>
                  <a:srgbClr val="009EE0"/>
                </a:solidFill>
                <a:latin typeface="Arial" panose="020B0604020202020204" pitchFamily="34" charset="0"/>
                <a:ea typeface="+mn-ea"/>
                <a:cs typeface="Arial" panose="020B0604020202020204" pitchFamily="34" charset="0"/>
              </a:defRPr>
            </a:lvl1pPr>
            <a:lvl2pPr marL="685800" indent="-228600" algn="l" rtl="0" eaLnBrk="0" fontAlgn="base" hangingPunct="0">
              <a:spcBef>
                <a:spcPts val="600"/>
              </a:spcBef>
              <a:spcAft>
                <a:spcPct val="0"/>
              </a:spcAft>
              <a:buFont typeface="Arial" pitchFamily="34" charset="0"/>
              <a:buChar char="•"/>
              <a:defRPr lang="fr-FR" sz="1600" kern="1200">
                <a:solidFill>
                  <a:srgbClr val="7F7F7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ts val="600"/>
              </a:spcBef>
              <a:spcAft>
                <a:spcPct val="0"/>
              </a:spcAft>
              <a:buFont typeface="Arial" pitchFamily="34" charset="0"/>
              <a:buChar char="•"/>
              <a:defRPr lang="fr-FR" sz="1400" kern="1200">
                <a:solidFill>
                  <a:srgbClr val="000000"/>
                </a:solidFill>
                <a:latin typeface="Arial" panose="020B0604020202020204" pitchFamily="34" charset="0"/>
                <a:ea typeface="+mn-ea"/>
                <a:cs typeface="Arial" panose="020B0604020202020204" pitchFamily="34" charset="0"/>
              </a:defRPr>
            </a:lvl3pPr>
            <a:lvl4pPr marL="1600200" indent="-228600" algn="l" rtl="0" eaLnBrk="0" fontAlgn="base" hangingPunct="0">
              <a:spcBef>
                <a:spcPts val="600"/>
              </a:spcBef>
              <a:spcAft>
                <a:spcPct val="0"/>
              </a:spcAft>
              <a:buFont typeface="Arial" pitchFamily="34" charset="0"/>
              <a:buChar char="•"/>
              <a:defRPr lang="fr-FR" sz="1400" kern="1200">
                <a:solidFill>
                  <a:srgbClr val="000000"/>
                </a:solidFill>
                <a:latin typeface="Arial" panose="020B0604020202020204" pitchFamily="34" charset="0"/>
                <a:ea typeface="+mn-ea"/>
                <a:cs typeface="Arial" panose="020B0604020202020204" pitchFamily="34" charset="0"/>
              </a:defRPr>
            </a:lvl4pPr>
            <a:lvl5pPr marL="2057400" indent="-228600" algn="l" rtl="0" eaLnBrk="0" fontAlgn="base" hangingPunct="0">
              <a:spcBef>
                <a:spcPts val="600"/>
              </a:spcBef>
              <a:spcAft>
                <a:spcPct val="0"/>
              </a:spcAft>
              <a:buFont typeface="Arial" pitchFamily="34" charset="0"/>
              <a:buChar char="•"/>
              <a:defRPr lang="en-US" sz="14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fr-FR" dirty="0" smtClean="0"/>
          </a:p>
          <a:p>
            <a:r>
              <a:rPr lang="fr-FR" dirty="0" smtClean="0"/>
              <a:t>Objectifs de la DAR :</a:t>
            </a:r>
          </a:p>
          <a:p>
            <a:pPr lvl="1"/>
            <a:r>
              <a:rPr lang="fr-FR" dirty="0" smtClean="0"/>
              <a:t>Aider DCNS à atteindre ses objectifs stratégiques et opérationnels en évaluant de manière indépendante et objective ses dispositifs de management des risques, de contrôle et de gouvernance d’entreprise et en faisant des propositions pour renforcer l’efficacité du Groupe.</a:t>
            </a:r>
            <a:endParaRPr lang="fr-FR" sz="3000" dirty="0" smtClean="0"/>
          </a:p>
          <a:p>
            <a:pPr lvl="1"/>
            <a:r>
              <a:rPr lang="fr-FR" dirty="0" smtClean="0"/>
              <a:t>Apporter au Management un rôle de conseil visant à la maîtrise des risques (stratégiques, opérationnels, financiers et de conformité), à l'efficacité des opérations et à la création de valeur. </a:t>
            </a:r>
            <a:endParaRPr lang="fr-FR" sz="1200" dirty="0" smtClean="0"/>
          </a:p>
          <a:p>
            <a:pPr lvl="1"/>
            <a:endParaRPr lang="fr-FR" dirty="0" smtClean="0"/>
          </a:p>
          <a:p>
            <a:pPr lvl="1"/>
            <a:endParaRPr lang="fr-FR" dirty="0" smtClean="0"/>
          </a:p>
          <a:p>
            <a:endParaRPr lang="fr-FR" dirty="0"/>
          </a:p>
        </p:txBody>
      </p:sp>
      <p:sp>
        <p:nvSpPr>
          <p:cNvPr id="9" name="Titre 1"/>
          <p:cNvSpPr txBox="1">
            <a:spLocks/>
          </p:cNvSpPr>
          <p:nvPr/>
        </p:nvSpPr>
        <p:spPr>
          <a:xfrm>
            <a:off x="345356" y="189781"/>
            <a:ext cx="8796337" cy="740494"/>
          </a:xfrm>
          <a:prstGeom prst="rect">
            <a:avLst/>
          </a:prstGeom>
        </p:spPr>
        <p:txBody>
          <a:bodyPr/>
          <a:lstStyle>
            <a:lvl1pPr algn="l" rtl="0" eaLnBrk="0" fontAlgn="base" hangingPunct="0">
              <a:spcBef>
                <a:spcPct val="0"/>
              </a:spcBef>
              <a:spcAft>
                <a:spcPct val="0"/>
              </a:spcAft>
              <a:defRPr lang="en-US" sz="2000" b="1" kern="1200" dirty="0">
                <a:solidFill>
                  <a:srgbClr val="009EE0"/>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000" b="1">
                <a:solidFill>
                  <a:srgbClr val="009EE0"/>
                </a:solidFill>
                <a:latin typeface="Arial" pitchFamily="34" charset="0"/>
                <a:cs typeface="Arial" pitchFamily="34" charset="0"/>
              </a:defRPr>
            </a:lvl2pPr>
            <a:lvl3pPr algn="l" rtl="0" eaLnBrk="0" fontAlgn="base" hangingPunct="0">
              <a:spcBef>
                <a:spcPct val="0"/>
              </a:spcBef>
              <a:spcAft>
                <a:spcPct val="0"/>
              </a:spcAft>
              <a:defRPr sz="2000" b="1">
                <a:solidFill>
                  <a:srgbClr val="009EE0"/>
                </a:solidFill>
                <a:latin typeface="Arial" pitchFamily="34" charset="0"/>
                <a:cs typeface="Arial" pitchFamily="34" charset="0"/>
              </a:defRPr>
            </a:lvl3pPr>
            <a:lvl4pPr algn="l" rtl="0" eaLnBrk="0" fontAlgn="base" hangingPunct="0">
              <a:spcBef>
                <a:spcPct val="0"/>
              </a:spcBef>
              <a:spcAft>
                <a:spcPct val="0"/>
              </a:spcAft>
              <a:defRPr sz="2000" b="1">
                <a:solidFill>
                  <a:srgbClr val="009EE0"/>
                </a:solidFill>
                <a:latin typeface="Arial" pitchFamily="34" charset="0"/>
                <a:cs typeface="Arial" pitchFamily="34" charset="0"/>
              </a:defRPr>
            </a:lvl4pPr>
            <a:lvl5pPr algn="l" rtl="0" eaLnBrk="0" fontAlgn="base" hangingPunct="0">
              <a:spcBef>
                <a:spcPct val="0"/>
              </a:spcBef>
              <a:spcAft>
                <a:spcPct val="0"/>
              </a:spcAft>
              <a:defRPr sz="2000" b="1">
                <a:solidFill>
                  <a:srgbClr val="009EE0"/>
                </a:solidFill>
                <a:latin typeface="Arial" pitchFamily="34" charset="0"/>
                <a:cs typeface="Arial" pitchFamily="34" charset="0"/>
              </a:defRPr>
            </a:lvl5pPr>
            <a:lvl6pPr marL="457200" algn="l" rtl="0" fontAlgn="base">
              <a:spcBef>
                <a:spcPct val="0"/>
              </a:spcBef>
              <a:spcAft>
                <a:spcPct val="0"/>
              </a:spcAft>
              <a:defRPr sz="2000" b="1">
                <a:solidFill>
                  <a:srgbClr val="009EE0"/>
                </a:solidFill>
                <a:latin typeface="Arial" pitchFamily="34" charset="0"/>
                <a:cs typeface="Arial" pitchFamily="34" charset="0"/>
              </a:defRPr>
            </a:lvl6pPr>
            <a:lvl7pPr marL="914400" algn="l" rtl="0" fontAlgn="base">
              <a:spcBef>
                <a:spcPct val="0"/>
              </a:spcBef>
              <a:spcAft>
                <a:spcPct val="0"/>
              </a:spcAft>
              <a:defRPr sz="2000" b="1">
                <a:solidFill>
                  <a:srgbClr val="009EE0"/>
                </a:solidFill>
                <a:latin typeface="Arial" pitchFamily="34" charset="0"/>
                <a:cs typeface="Arial" pitchFamily="34" charset="0"/>
              </a:defRPr>
            </a:lvl7pPr>
            <a:lvl8pPr marL="1371600" algn="l" rtl="0" fontAlgn="base">
              <a:spcBef>
                <a:spcPct val="0"/>
              </a:spcBef>
              <a:spcAft>
                <a:spcPct val="0"/>
              </a:spcAft>
              <a:defRPr sz="2000" b="1">
                <a:solidFill>
                  <a:srgbClr val="009EE0"/>
                </a:solidFill>
                <a:latin typeface="Arial" pitchFamily="34" charset="0"/>
                <a:cs typeface="Arial" pitchFamily="34" charset="0"/>
              </a:defRPr>
            </a:lvl8pPr>
            <a:lvl9pPr marL="1828800" algn="l" rtl="0" fontAlgn="base">
              <a:spcBef>
                <a:spcPct val="0"/>
              </a:spcBef>
              <a:spcAft>
                <a:spcPct val="0"/>
              </a:spcAft>
              <a:defRPr sz="2000" b="1">
                <a:solidFill>
                  <a:srgbClr val="009EE0"/>
                </a:solidFill>
                <a:latin typeface="Arial" pitchFamily="34" charset="0"/>
                <a:cs typeface="Arial" pitchFamily="34" charset="0"/>
              </a:defRPr>
            </a:lvl9pPr>
          </a:lstStyle>
          <a:p>
            <a:pPr eaLnBrk="1" hangingPunct="1"/>
            <a:r>
              <a:rPr lang="fr-FR" altLang="fr-FR" dirty="0" smtClean="0"/>
              <a:t>Audit interne</a:t>
            </a:r>
          </a:p>
        </p:txBody>
      </p:sp>
    </p:spTree>
    <p:extLst>
      <p:ext uri="{BB962C8B-B14F-4D97-AF65-F5344CB8AC3E}">
        <p14:creationId xmlns:p14="http://schemas.microsoft.com/office/powerpoint/2010/main" xmlns="" val="603305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64868" y="971609"/>
            <a:ext cx="4312242" cy="5393565"/>
          </a:xfrm>
        </p:spPr>
        <p:txBody>
          <a:bodyPr/>
          <a:lstStyle/>
          <a:p>
            <a:r>
              <a:rPr lang="fr-FR" sz="1600" dirty="0"/>
              <a:t>La </a:t>
            </a:r>
            <a:r>
              <a:rPr lang="fr-FR" sz="1600" dirty="0" smtClean="0"/>
              <a:t>DAR </a:t>
            </a:r>
            <a:r>
              <a:rPr lang="fr-FR" sz="1600" dirty="0"/>
              <a:t>est </a:t>
            </a:r>
            <a:r>
              <a:rPr lang="fr-FR" sz="1600" dirty="0" smtClean="0"/>
              <a:t>chargée:</a:t>
            </a:r>
          </a:p>
          <a:p>
            <a:pPr lvl="1"/>
            <a:r>
              <a:rPr lang="fr-FR" sz="1400" dirty="0" smtClean="0"/>
              <a:t> </a:t>
            </a:r>
            <a:r>
              <a:rPr lang="fr-FR" sz="1400" dirty="0"/>
              <a:t>par la Direction Générale et par le Comité d’Audit, des Comptes et des Risques de réaliser un plan d’audit </a:t>
            </a:r>
            <a:endParaRPr lang="fr-FR" sz="1400" dirty="0" smtClean="0"/>
          </a:p>
          <a:p>
            <a:pPr lvl="1"/>
            <a:r>
              <a:rPr lang="fr-FR" sz="1400" dirty="0" smtClean="0"/>
              <a:t>qui </a:t>
            </a:r>
            <a:r>
              <a:rPr lang="fr-FR" sz="1400" dirty="0"/>
              <a:t>permet une couverture globale sur une période glissante de 3 </a:t>
            </a:r>
            <a:r>
              <a:rPr lang="fr-FR" sz="1400" dirty="0" smtClean="0"/>
              <a:t>ans</a:t>
            </a:r>
          </a:p>
          <a:p>
            <a:pPr lvl="1"/>
            <a:r>
              <a:rPr lang="fr-FR" sz="1400" dirty="0" smtClean="0"/>
              <a:t> </a:t>
            </a:r>
            <a:r>
              <a:rPr lang="fr-FR" sz="1400" dirty="0"/>
              <a:t>des risques principaux du Groupe, des processus et des entités opérationnelles et fonctionnelles (y compris filiales et joint-ventures), des o </a:t>
            </a:r>
            <a:r>
              <a:rPr lang="fr-FR" sz="1400" dirty="0" err="1"/>
              <a:t>ffres</a:t>
            </a:r>
            <a:r>
              <a:rPr lang="fr-FR" sz="1400" dirty="0"/>
              <a:t> et des programmes</a:t>
            </a:r>
            <a:endParaRPr lang="fr-FR" sz="1400" dirty="0" smtClean="0"/>
          </a:p>
          <a:p>
            <a:r>
              <a:rPr lang="fr-FR" sz="1600" dirty="0"/>
              <a:t>La DAR de DCNS est certifiée :</a:t>
            </a:r>
          </a:p>
          <a:p>
            <a:pPr lvl="1"/>
            <a:r>
              <a:rPr lang="fr-FR" sz="1400" dirty="0"/>
              <a:t>par l'IFACI (Institut Français de l'Audit et du Contrôle Internes) en 2012, </a:t>
            </a:r>
          </a:p>
          <a:p>
            <a:pPr lvl="1"/>
            <a:r>
              <a:rPr lang="fr-FR" sz="1400" dirty="0"/>
              <a:t>Renouvellement en décembre 2015 </a:t>
            </a:r>
            <a:r>
              <a:rPr lang="fr-FR" sz="1400" dirty="0" smtClean="0"/>
              <a:t>(à </a:t>
            </a:r>
            <a:r>
              <a:rPr lang="fr-FR" sz="1400" dirty="0"/>
              <a:t>obtenir tous les 3 ans). </a:t>
            </a:r>
          </a:p>
          <a:p>
            <a:pPr lvl="1"/>
            <a:r>
              <a:rPr lang="fr-FR" sz="1400" dirty="0"/>
              <a:t>Ceci garantit que les activités d'audit interne sont conformes au RPAI (Référentiel Professionnel de l'Audit Interne), donc aux bonnes pratiques "métier" en vigueur...</a:t>
            </a:r>
          </a:p>
          <a:p>
            <a:pPr lvl="1"/>
            <a:r>
              <a:rPr lang="fr-FR" sz="1400" dirty="0"/>
              <a:t>Une charte de déontologie est signée par les auditeurs internes</a:t>
            </a:r>
          </a:p>
          <a:p>
            <a:pPr lvl="1"/>
            <a:r>
              <a:rPr lang="fr-FR" sz="1400" dirty="0" smtClean="0"/>
              <a:t>.</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31537" y="1173192"/>
            <a:ext cx="4612463" cy="3761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re 1"/>
          <p:cNvSpPr txBox="1">
            <a:spLocks/>
          </p:cNvSpPr>
          <p:nvPr/>
        </p:nvSpPr>
        <p:spPr>
          <a:xfrm>
            <a:off x="345356" y="189781"/>
            <a:ext cx="8796337" cy="740494"/>
          </a:xfrm>
          <a:prstGeom prst="rect">
            <a:avLst/>
          </a:prstGeom>
        </p:spPr>
        <p:txBody>
          <a:bodyPr/>
          <a:lstStyle>
            <a:lvl1pPr algn="l" rtl="0" eaLnBrk="0" fontAlgn="base" hangingPunct="0">
              <a:spcBef>
                <a:spcPct val="0"/>
              </a:spcBef>
              <a:spcAft>
                <a:spcPct val="0"/>
              </a:spcAft>
              <a:defRPr lang="en-US" sz="2000" b="1" kern="1200" dirty="0">
                <a:solidFill>
                  <a:srgbClr val="009EE0"/>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000" b="1">
                <a:solidFill>
                  <a:srgbClr val="009EE0"/>
                </a:solidFill>
                <a:latin typeface="Arial" pitchFamily="34" charset="0"/>
                <a:cs typeface="Arial" pitchFamily="34" charset="0"/>
              </a:defRPr>
            </a:lvl2pPr>
            <a:lvl3pPr algn="l" rtl="0" eaLnBrk="0" fontAlgn="base" hangingPunct="0">
              <a:spcBef>
                <a:spcPct val="0"/>
              </a:spcBef>
              <a:spcAft>
                <a:spcPct val="0"/>
              </a:spcAft>
              <a:defRPr sz="2000" b="1">
                <a:solidFill>
                  <a:srgbClr val="009EE0"/>
                </a:solidFill>
                <a:latin typeface="Arial" pitchFamily="34" charset="0"/>
                <a:cs typeface="Arial" pitchFamily="34" charset="0"/>
              </a:defRPr>
            </a:lvl3pPr>
            <a:lvl4pPr algn="l" rtl="0" eaLnBrk="0" fontAlgn="base" hangingPunct="0">
              <a:spcBef>
                <a:spcPct val="0"/>
              </a:spcBef>
              <a:spcAft>
                <a:spcPct val="0"/>
              </a:spcAft>
              <a:defRPr sz="2000" b="1">
                <a:solidFill>
                  <a:srgbClr val="009EE0"/>
                </a:solidFill>
                <a:latin typeface="Arial" pitchFamily="34" charset="0"/>
                <a:cs typeface="Arial" pitchFamily="34" charset="0"/>
              </a:defRPr>
            </a:lvl4pPr>
            <a:lvl5pPr algn="l" rtl="0" eaLnBrk="0" fontAlgn="base" hangingPunct="0">
              <a:spcBef>
                <a:spcPct val="0"/>
              </a:spcBef>
              <a:spcAft>
                <a:spcPct val="0"/>
              </a:spcAft>
              <a:defRPr sz="2000" b="1">
                <a:solidFill>
                  <a:srgbClr val="009EE0"/>
                </a:solidFill>
                <a:latin typeface="Arial" pitchFamily="34" charset="0"/>
                <a:cs typeface="Arial" pitchFamily="34" charset="0"/>
              </a:defRPr>
            </a:lvl5pPr>
            <a:lvl6pPr marL="457200" algn="l" rtl="0" fontAlgn="base">
              <a:spcBef>
                <a:spcPct val="0"/>
              </a:spcBef>
              <a:spcAft>
                <a:spcPct val="0"/>
              </a:spcAft>
              <a:defRPr sz="2000" b="1">
                <a:solidFill>
                  <a:srgbClr val="009EE0"/>
                </a:solidFill>
                <a:latin typeface="Arial" pitchFamily="34" charset="0"/>
                <a:cs typeface="Arial" pitchFamily="34" charset="0"/>
              </a:defRPr>
            </a:lvl6pPr>
            <a:lvl7pPr marL="914400" algn="l" rtl="0" fontAlgn="base">
              <a:spcBef>
                <a:spcPct val="0"/>
              </a:spcBef>
              <a:spcAft>
                <a:spcPct val="0"/>
              </a:spcAft>
              <a:defRPr sz="2000" b="1">
                <a:solidFill>
                  <a:srgbClr val="009EE0"/>
                </a:solidFill>
                <a:latin typeface="Arial" pitchFamily="34" charset="0"/>
                <a:cs typeface="Arial" pitchFamily="34" charset="0"/>
              </a:defRPr>
            </a:lvl7pPr>
            <a:lvl8pPr marL="1371600" algn="l" rtl="0" fontAlgn="base">
              <a:spcBef>
                <a:spcPct val="0"/>
              </a:spcBef>
              <a:spcAft>
                <a:spcPct val="0"/>
              </a:spcAft>
              <a:defRPr sz="2000" b="1">
                <a:solidFill>
                  <a:srgbClr val="009EE0"/>
                </a:solidFill>
                <a:latin typeface="Arial" pitchFamily="34" charset="0"/>
                <a:cs typeface="Arial" pitchFamily="34" charset="0"/>
              </a:defRPr>
            </a:lvl8pPr>
            <a:lvl9pPr marL="1828800" algn="l" rtl="0" fontAlgn="base">
              <a:spcBef>
                <a:spcPct val="0"/>
              </a:spcBef>
              <a:spcAft>
                <a:spcPct val="0"/>
              </a:spcAft>
              <a:defRPr sz="2000" b="1">
                <a:solidFill>
                  <a:srgbClr val="009EE0"/>
                </a:solidFill>
                <a:latin typeface="Arial" pitchFamily="34" charset="0"/>
                <a:cs typeface="Arial" pitchFamily="34" charset="0"/>
              </a:defRPr>
            </a:lvl9pPr>
          </a:lstStyle>
          <a:p>
            <a:pPr eaLnBrk="1" hangingPunct="1"/>
            <a:r>
              <a:rPr lang="fr-FR" altLang="fr-FR" dirty="0" smtClean="0"/>
              <a:t>Audit interne</a:t>
            </a:r>
          </a:p>
        </p:txBody>
      </p:sp>
    </p:spTree>
    <p:extLst>
      <p:ext uri="{BB962C8B-B14F-4D97-AF65-F5344CB8AC3E}">
        <p14:creationId xmlns:p14="http://schemas.microsoft.com/office/powerpoint/2010/main" xmlns="" val="73772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904" y="1362974"/>
            <a:ext cx="4329536" cy="3960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5292" y="2042467"/>
            <a:ext cx="4718708" cy="20923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Flèche droite 2"/>
          <p:cNvSpPr/>
          <p:nvPr/>
        </p:nvSpPr>
        <p:spPr>
          <a:xfrm>
            <a:off x="3950898" y="2855343"/>
            <a:ext cx="396815" cy="4399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173038" y="258792"/>
            <a:ext cx="8796337" cy="671483"/>
          </a:xfrm>
          <a:prstGeom prst="rect">
            <a:avLst/>
          </a:prstGeom>
        </p:spPr>
        <p:txBody>
          <a:bodyPr/>
          <a:lstStyle>
            <a:lvl1pPr algn="l" rtl="0" eaLnBrk="0" fontAlgn="base" hangingPunct="0">
              <a:spcBef>
                <a:spcPct val="0"/>
              </a:spcBef>
              <a:spcAft>
                <a:spcPct val="0"/>
              </a:spcAft>
              <a:defRPr lang="en-US" sz="2000" b="1" kern="1200" dirty="0">
                <a:solidFill>
                  <a:srgbClr val="009EE0"/>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000" b="1">
                <a:solidFill>
                  <a:srgbClr val="009EE0"/>
                </a:solidFill>
                <a:latin typeface="Arial" pitchFamily="34" charset="0"/>
                <a:cs typeface="Arial" pitchFamily="34" charset="0"/>
              </a:defRPr>
            </a:lvl2pPr>
            <a:lvl3pPr algn="l" rtl="0" eaLnBrk="0" fontAlgn="base" hangingPunct="0">
              <a:spcBef>
                <a:spcPct val="0"/>
              </a:spcBef>
              <a:spcAft>
                <a:spcPct val="0"/>
              </a:spcAft>
              <a:defRPr sz="2000" b="1">
                <a:solidFill>
                  <a:srgbClr val="009EE0"/>
                </a:solidFill>
                <a:latin typeface="Arial" pitchFamily="34" charset="0"/>
                <a:cs typeface="Arial" pitchFamily="34" charset="0"/>
              </a:defRPr>
            </a:lvl3pPr>
            <a:lvl4pPr algn="l" rtl="0" eaLnBrk="0" fontAlgn="base" hangingPunct="0">
              <a:spcBef>
                <a:spcPct val="0"/>
              </a:spcBef>
              <a:spcAft>
                <a:spcPct val="0"/>
              </a:spcAft>
              <a:defRPr sz="2000" b="1">
                <a:solidFill>
                  <a:srgbClr val="009EE0"/>
                </a:solidFill>
                <a:latin typeface="Arial" pitchFamily="34" charset="0"/>
                <a:cs typeface="Arial" pitchFamily="34" charset="0"/>
              </a:defRPr>
            </a:lvl4pPr>
            <a:lvl5pPr algn="l" rtl="0" eaLnBrk="0" fontAlgn="base" hangingPunct="0">
              <a:spcBef>
                <a:spcPct val="0"/>
              </a:spcBef>
              <a:spcAft>
                <a:spcPct val="0"/>
              </a:spcAft>
              <a:defRPr sz="2000" b="1">
                <a:solidFill>
                  <a:srgbClr val="009EE0"/>
                </a:solidFill>
                <a:latin typeface="Arial" pitchFamily="34" charset="0"/>
                <a:cs typeface="Arial" pitchFamily="34" charset="0"/>
              </a:defRPr>
            </a:lvl5pPr>
            <a:lvl6pPr marL="457200" algn="l" rtl="0" fontAlgn="base">
              <a:spcBef>
                <a:spcPct val="0"/>
              </a:spcBef>
              <a:spcAft>
                <a:spcPct val="0"/>
              </a:spcAft>
              <a:defRPr sz="2000" b="1">
                <a:solidFill>
                  <a:srgbClr val="009EE0"/>
                </a:solidFill>
                <a:latin typeface="Arial" pitchFamily="34" charset="0"/>
                <a:cs typeface="Arial" pitchFamily="34" charset="0"/>
              </a:defRPr>
            </a:lvl6pPr>
            <a:lvl7pPr marL="914400" algn="l" rtl="0" fontAlgn="base">
              <a:spcBef>
                <a:spcPct val="0"/>
              </a:spcBef>
              <a:spcAft>
                <a:spcPct val="0"/>
              </a:spcAft>
              <a:defRPr sz="2000" b="1">
                <a:solidFill>
                  <a:srgbClr val="009EE0"/>
                </a:solidFill>
                <a:latin typeface="Arial" pitchFamily="34" charset="0"/>
                <a:cs typeface="Arial" pitchFamily="34" charset="0"/>
              </a:defRPr>
            </a:lvl7pPr>
            <a:lvl8pPr marL="1371600" algn="l" rtl="0" fontAlgn="base">
              <a:spcBef>
                <a:spcPct val="0"/>
              </a:spcBef>
              <a:spcAft>
                <a:spcPct val="0"/>
              </a:spcAft>
              <a:defRPr sz="2000" b="1">
                <a:solidFill>
                  <a:srgbClr val="009EE0"/>
                </a:solidFill>
                <a:latin typeface="Arial" pitchFamily="34" charset="0"/>
                <a:cs typeface="Arial" pitchFamily="34" charset="0"/>
              </a:defRPr>
            </a:lvl8pPr>
            <a:lvl9pPr marL="1828800" algn="l" rtl="0" fontAlgn="base">
              <a:spcBef>
                <a:spcPct val="0"/>
              </a:spcBef>
              <a:spcAft>
                <a:spcPct val="0"/>
              </a:spcAft>
              <a:defRPr sz="2000" b="1">
                <a:solidFill>
                  <a:srgbClr val="009EE0"/>
                </a:solidFill>
                <a:latin typeface="Arial" pitchFamily="34" charset="0"/>
                <a:cs typeface="Arial" pitchFamily="34" charset="0"/>
              </a:defRPr>
            </a:lvl9pPr>
          </a:lstStyle>
          <a:p>
            <a:r>
              <a:rPr lang="fr-FR" dirty="0" smtClean="0"/>
              <a:t>Planning de l’organisation de l’audit</a:t>
            </a:r>
            <a:endParaRPr lang="fr-FR" dirty="0"/>
          </a:p>
        </p:txBody>
      </p:sp>
    </p:spTree>
    <p:extLst>
      <p:ext uri="{BB962C8B-B14F-4D97-AF65-F5344CB8AC3E}">
        <p14:creationId xmlns:p14="http://schemas.microsoft.com/office/powerpoint/2010/main" xmlns="" val="1031579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idx="4294967295"/>
          </p:nvPr>
        </p:nvSpPr>
        <p:spPr>
          <a:xfrm>
            <a:off x="153988" y="0"/>
            <a:ext cx="8796337" cy="930275"/>
          </a:xfrm>
        </p:spPr>
        <p:txBody>
          <a:bodyPr/>
          <a:lstStyle/>
          <a:p>
            <a:pPr eaLnBrk="1" hangingPunct="1"/>
            <a:r>
              <a:rPr lang="fr-FR" altLang="fr-FR" dirty="0" smtClean="0"/>
              <a:t>Contexte et Objectifs</a:t>
            </a:r>
            <a:endParaRPr lang="fr-FR" altLang="fr-FR" dirty="0" smtClean="0">
              <a:solidFill>
                <a:srgbClr val="7F7F7F"/>
              </a:solidFill>
            </a:endParaRPr>
          </a:p>
        </p:txBody>
      </p:sp>
      <p:sp>
        <p:nvSpPr>
          <p:cNvPr id="6147" name="Espace réservé du contenu 2"/>
          <p:cNvSpPr>
            <a:spLocks noGrp="1"/>
          </p:cNvSpPr>
          <p:nvPr>
            <p:ph idx="1"/>
          </p:nvPr>
        </p:nvSpPr>
        <p:spPr>
          <a:xfrm>
            <a:off x="134460" y="1070223"/>
            <a:ext cx="8906024" cy="5454650"/>
          </a:xfrm>
        </p:spPr>
        <p:txBody>
          <a:bodyPr/>
          <a:lstStyle/>
          <a:p>
            <a:r>
              <a:rPr lang="fr-FR" altLang="fr-FR" sz="1600" dirty="0" smtClean="0"/>
              <a:t>Contexte de l'audit</a:t>
            </a:r>
          </a:p>
          <a:p>
            <a:pPr lvl="1">
              <a:spcBef>
                <a:spcPts val="0"/>
              </a:spcBef>
            </a:pPr>
            <a:r>
              <a:rPr altLang="fr-FR" dirty="0" smtClean="0"/>
              <a:t>Audit en accord avec les principes du plan d’audit 2016 à la demande de la DG</a:t>
            </a:r>
          </a:p>
          <a:p>
            <a:pPr lvl="1">
              <a:spcBef>
                <a:spcPts val="0"/>
              </a:spcBef>
            </a:pPr>
            <a:r>
              <a:rPr lang="fr-FR" altLang="fr-FR" dirty="0" smtClean="0"/>
              <a:t>Attente explicite de DJU/D suite à plusieurs déclarations de perte d’exemplaires uniques, dans un environnement où les exigences légales et normatives augmentent</a:t>
            </a:r>
          </a:p>
          <a:p>
            <a:pPr lvl="1">
              <a:spcBef>
                <a:spcPts val="0"/>
              </a:spcBef>
            </a:pPr>
            <a:r>
              <a:rPr lang="fr-FR" altLang="fr-FR" dirty="0" smtClean="0"/>
              <a:t>Décision de lancement du projet MEMORY (COPSI de nov. 2015)</a:t>
            </a:r>
          </a:p>
          <a:p>
            <a:r>
              <a:rPr lang="fr-FR" altLang="fr-FR" sz="1600" dirty="0"/>
              <a:t>Occurrence de risques pesant sur :</a:t>
            </a:r>
          </a:p>
          <a:p>
            <a:pPr lvl="1">
              <a:spcBef>
                <a:spcPts val="0"/>
              </a:spcBef>
            </a:pPr>
            <a:r>
              <a:rPr lang="fr-FR" altLang="fr-FR" dirty="0"/>
              <a:t>La gestion contractuelle (clients, fournisseurs, </a:t>
            </a:r>
            <a:r>
              <a:rPr lang="fr-FR" altLang="fr-FR" i="1" dirty="0"/>
              <a:t>claim management</a:t>
            </a:r>
            <a:r>
              <a:rPr lang="fr-FR" altLang="fr-FR" dirty="0"/>
              <a:t>,...)</a:t>
            </a:r>
          </a:p>
          <a:p>
            <a:pPr lvl="1" defTabSz="806450">
              <a:spcBef>
                <a:spcPts val="0"/>
              </a:spcBef>
            </a:pPr>
            <a:r>
              <a:rPr lang="fr-FR" altLang="fr-FR" dirty="0"/>
              <a:t>La compétence </a:t>
            </a:r>
            <a:r>
              <a:rPr lang="fr-FR" altLang="fr-FR" dirty="0" smtClean="0"/>
              <a:t>et le transfert de savoir (par </a:t>
            </a:r>
            <a:r>
              <a:rPr lang="fr-FR" altLang="fr-FR" dirty="0"/>
              <a:t>réutilisation de la connaissance)</a:t>
            </a:r>
          </a:p>
          <a:p>
            <a:pPr lvl="1">
              <a:spcBef>
                <a:spcPts val="0"/>
              </a:spcBef>
            </a:pPr>
            <a:r>
              <a:rPr lang="fr-FR" altLang="fr-FR" dirty="0"/>
              <a:t>La performance </a:t>
            </a:r>
            <a:r>
              <a:rPr lang="fr-FR" altLang="fr-FR" dirty="0" smtClean="0"/>
              <a:t>du </a:t>
            </a:r>
            <a:r>
              <a:rPr lang="fr-FR" altLang="fr-FR" dirty="0"/>
              <a:t>système </a:t>
            </a:r>
            <a:r>
              <a:rPr lang="fr-FR" altLang="fr-FR" dirty="0" smtClean="0"/>
              <a:t>d'archivage</a:t>
            </a:r>
            <a:endParaRPr lang="fr-FR" altLang="fr-FR" dirty="0"/>
          </a:p>
          <a:p>
            <a:pPr lvl="1">
              <a:spcBef>
                <a:spcPts val="0"/>
              </a:spcBef>
            </a:pPr>
            <a:r>
              <a:rPr lang="fr-FR" altLang="fr-FR" dirty="0"/>
              <a:t>Le capital immatériel (PI, brevets,...) et le capital patrimonial, voire historique </a:t>
            </a:r>
            <a:r>
              <a:rPr lang="fr-FR" altLang="fr-FR" dirty="0" smtClean="0"/>
              <a:t>du Groupe</a:t>
            </a:r>
            <a:endParaRPr altLang="fr-FR" sz="1800" dirty="0"/>
          </a:p>
          <a:p>
            <a:r>
              <a:rPr lang="fr-FR" altLang="fr-FR" sz="1600" b="1" dirty="0" smtClean="0">
                <a:solidFill>
                  <a:srgbClr val="009EE0"/>
                </a:solidFill>
              </a:rPr>
              <a:t>Objectifs de la mission</a:t>
            </a:r>
          </a:p>
          <a:p>
            <a:pPr lvl="1">
              <a:spcBef>
                <a:spcPts val="0"/>
              </a:spcBef>
            </a:pPr>
            <a:r>
              <a:rPr lang="fr-FR" altLang="fr-FR" dirty="0" smtClean="0"/>
              <a:t>Evaluation </a:t>
            </a:r>
            <a:r>
              <a:rPr lang="fr-FR" altLang="fr-FR" dirty="0"/>
              <a:t>à date du Système d'archivage </a:t>
            </a:r>
            <a:r>
              <a:rPr lang="fr-FR" altLang="fr-FR" dirty="0" smtClean="0"/>
              <a:t>DCNS en particulier sur :</a:t>
            </a:r>
          </a:p>
          <a:p>
            <a:pPr lvl="2">
              <a:spcBef>
                <a:spcPts val="0"/>
              </a:spcBef>
            </a:pPr>
            <a:r>
              <a:rPr lang="fr-FR" altLang="fr-FR" dirty="0" smtClean="0"/>
              <a:t>Sa gouvernance et son pilotage</a:t>
            </a:r>
            <a:r>
              <a:rPr lang="fr-FR" altLang="fr-FR" dirty="0"/>
              <a:t>, </a:t>
            </a:r>
            <a:endParaRPr lang="fr-FR" altLang="fr-FR" dirty="0" smtClean="0"/>
          </a:p>
          <a:p>
            <a:pPr lvl="2">
              <a:spcBef>
                <a:spcPts val="0"/>
              </a:spcBef>
            </a:pPr>
            <a:r>
              <a:rPr lang="fr-FR" altLang="fr-FR" dirty="0" smtClean="0"/>
              <a:t>Le référentiel Groupe dans le domaine de l’archivage,</a:t>
            </a:r>
          </a:p>
          <a:p>
            <a:pPr lvl="2">
              <a:spcBef>
                <a:spcPts val="0"/>
              </a:spcBef>
            </a:pPr>
            <a:r>
              <a:rPr lang="fr-FR" altLang="fr-FR" dirty="0" smtClean="0"/>
              <a:t>la </a:t>
            </a:r>
            <a:r>
              <a:rPr lang="fr-FR" altLang="fr-FR" dirty="0"/>
              <a:t>mise en </a:t>
            </a:r>
            <a:r>
              <a:rPr lang="fr-FR" altLang="fr-FR" dirty="0" smtClean="0"/>
              <a:t>œuvre de ce référentiel à travers les processus groupe en vigueur</a:t>
            </a:r>
          </a:p>
          <a:p>
            <a:pPr lvl="1">
              <a:spcBef>
                <a:spcPts val="0"/>
              </a:spcBef>
            </a:pPr>
            <a:r>
              <a:rPr lang="fr-FR" altLang="fr-FR" dirty="0" smtClean="0"/>
              <a:t>Evaluer le degré de maîtrise des risques dans les domaines suivants:</a:t>
            </a:r>
          </a:p>
          <a:p>
            <a:pPr lvl="2">
              <a:spcBef>
                <a:spcPts val="0"/>
              </a:spcBef>
            </a:pPr>
            <a:r>
              <a:rPr lang="fr-FR" altLang="fr-FR" dirty="0" smtClean="0"/>
              <a:t>conformité </a:t>
            </a:r>
            <a:r>
              <a:rPr lang="fr-FR" altLang="fr-FR" dirty="0"/>
              <a:t>aux normes, </a:t>
            </a:r>
            <a:r>
              <a:rPr lang="fr-FR" altLang="fr-FR" dirty="0" smtClean="0"/>
              <a:t>aspects </a:t>
            </a:r>
            <a:r>
              <a:rPr lang="fr-FR" altLang="fr-FR" dirty="0"/>
              <a:t>règlementaires et légaux, </a:t>
            </a:r>
            <a:endParaRPr lang="fr-FR" altLang="fr-FR" dirty="0" smtClean="0"/>
          </a:p>
          <a:p>
            <a:pPr lvl="2">
              <a:spcBef>
                <a:spcPts val="0"/>
              </a:spcBef>
            </a:pPr>
            <a:r>
              <a:rPr lang="fr-FR" altLang="fr-FR" dirty="0" smtClean="0"/>
              <a:t>performances </a:t>
            </a:r>
            <a:r>
              <a:rPr lang="fr-FR" altLang="fr-FR" dirty="0"/>
              <a:t>du système d'archivage et soutien aux processus-clés, </a:t>
            </a:r>
            <a:endParaRPr lang="fr-FR" altLang="fr-FR" dirty="0" smtClean="0"/>
          </a:p>
          <a:p>
            <a:pPr lvl="2">
              <a:spcBef>
                <a:spcPts val="0"/>
              </a:spcBef>
            </a:pPr>
            <a:r>
              <a:rPr lang="fr-FR" altLang="fr-FR" dirty="0" smtClean="0"/>
              <a:t>problématiques </a:t>
            </a:r>
            <a:r>
              <a:rPr lang="fr-FR" altLang="fr-FR" dirty="0"/>
              <a:t>outils et </a:t>
            </a:r>
            <a:r>
              <a:rPr lang="fr-FR" altLang="fr-FR" dirty="0" smtClean="0"/>
              <a:t>tiers-</a:t>
            </a:r>
            <a:r>
              <a:rPr lang="fr-FR" altLang="fr-FR" dirty="0" err="1" smtClean="0"/>
              <a:t>archiveur</a:t>
            </a:r>
            <a:r>
              <a:rPr lang="fr-FR" altLang="fr-FR" dirty="0" smtClean="0"/>
              <a:t>,</a:t>
            </a:r>
          </a:p>
          <a:p>
            <a:pPr lvl="2">
              <a:spcBef>
                <a:spcPts val="0"/>
              </a:spcBef>
            </a:pPr>
            <a:r>
              <a:rPr lang="fr-FR" altLang="fr-FR" dirty="0"/>
              <a:t>I</a:t>
            </a:r>
            <a:r>
              <a:rPr lang="fr-FR" altLang="fr-FR" dirty="0" smtClean="0"/>
              <a:t>nteraction de l’archivage avec la gestion documentaire</a:t>
            </a:r>
            <a:endParaRPr lang="fr-FR" altLang="fr-FR" dirty="0"/>
          </a:p>
          <a:p>
            <a:pPr lvl="2"/>
            <a:endParaRPr altLang="fr-FR" sz="1600" dirty="0" smtClean="0"/>
          </a:p>
          <a:p>
            <a:pPr lvl="1"/>
            <a:endParaRPr altLang="fr-FR" sz="1400" dirty="0" smtClean="0"/>
          </a:p>
          <a:p>
            <a:pPr eaLnBrk="1" hangingPunct="1"/>
            <a:endParaRPr altLang="fr-FR" sz="1600" dirty="0" smtClean="0"/>
          </a:p>
          <a:p>
            <a:pPr eaLnBrk="1" hangingPunct="1"/>
            <a:endParaRPr altLang="fr-FR" sz="1600" dirty="0" smtClean="0"/>
          </a:p>
        </p:txBody>
      </p:sp>
    </p:spTree>
    <p:extLst>
      <p:ext uri="{BB962C8B-B14F-4D97-AF65-F5344CB8AC3E}">
        <p14:creationId xmlns:p14="http://schemas.microsoft.com/office/powerpoint/2010/main" xmlns="" val="3876690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 7"/>
          <p:cNvPicPr>
            <a:picLocks noChangeAspect="1"/>
          </p:cNvPicPr>
          <p:nvPr/>
        </p:nvPicPr>
        <p:blipFill>
          <a:blip r:embed="rId2" cstate="print">
            <a:extLst>
              <a:ext uri="{28A0092B-C50C-407E-A947-70E740481C1C}">
                <a14:useLocalDpi xmlns:a14="http://schemas.microsoft.com/office/drawing/2010/main" xmlns="" val="0"/>
              </a:ext>
            </a:extLst>
          </a:blip>
          <a:srcRect t="2689"/>
          <a:stretch>
            <a:fillRect/>
          </a:stretch>
        </p:blipFill>
        <p:spPr bwMode="auto">
          <a:xfrm>
            <a:off x="0" y="925513"/>
            <a:ext cx="9144000" cy="5932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ZoneTexte 37"/>
          <p:cNvSpPr txBox="1">
            <a:spLocks noChangeArrowheads="1"/>
          </p:cNvSpPr>
          <p:nvPr/>
        </p:nvSpPr>
        <p:spPr bwMode="auto">
          <a:xfrm rot="-5400000">
            <a:off x="-2937669" y="3702844"/>
            <a:ext cx="6040437" cy="180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6" tIns="43638" rIns="87276" bIns="43638">
            <a:spAutoFit/>
          </a:bodyPr>
          <a:lstStyle>
            <a:lvl1pPr defTabSz="434975" eaLnBrk="0" hangingPunct="0">
              <a:defRPr>
                <a:solidFill>
                  <a:schemeClr val="tx1"/>
                </a:solidFill>
                <a:latin typeface="Arial" pitchFamily="34" charset="0"/>
              </a:defRPr>
            </a:lvl1pPr>
            <a:lvl2pPr marL="742950" indent="-285750" defTabSz="434975" eaLnBrk="0" hangingPunct="0">
              <a:defRPr>
                <a:solidFill>
                  <a:schemeClr val="tx1"/>
                </a:solidFill>
                <a:latin typeface="Arial" pitchFamily="34" charset="0"/>
              </a:defRPr>
            </a:lvl2pPr>
            <a:lvl3pPr marL="1143000" indent="-228600" defTabSz="434975" eaLnBrk="0" hangingPunct="0">
              <a:defRPr>
                <a:solidFill>
                  <a:schemeClr val="tx1"/>
                </a:solidFill>
                <a:latin typeface="Arial" pitchFamily="34" charset="0"/>
              </a:defRPr>
            </a:lvl3pPr>
            <a:lvl4pPr marL="1600200" indent="-228600" defTabSz="434975" eaLnBrk="0" hangingPunct="0">
              <a:defRPr>
                <a:solidFill>
                  <a:schemeClr val="tx1"/>
                </a:solidFill>
                <a:latin typeface="Arial" pitchFamily="34" charset="0"/>
              </a:defRPr>
            </a:lvl4pPr>
            <a:lvl5pPr marL="2057400" indent="-228600" defTabSz="434975" eaLnBrk="0" hangingPunct="0">
              <a:defRPr>
                <a:solidFill>
                  <a:schemeClr val="tx1"/>
                </a:solidFill>
                <a:latin typeface="Arial" pitchFamily="34" charset="0"/>
              </a:defRPr>
            </a:lvl5pPr>
            <a:lvl6pPr marL="2514600" indent="-228600" defTabSz="434975" eaLnBrk="0" fontAlgn="base" hangingPunct="0">
              <a:spcBef>
                <a:spcPct val="0"/>
              </a:spcBef>
              <a:spcAft>
                <a:spcPct val="0"/>
              </a:spcAft>
              <a:defRPr>
                <a:solidFill>
                  <a:schemeClr val="tx1"/>
                </a:solidFill>
                <a:latin typeface="Arial" pitchFamily="34" charset="0"/>
              </a:defRPr>
            </a:lvl6pPr>
            <a:lvl7pPr marL="2971800" indent="-228600" defTabSz="434975" eaLnBrk="0" fontAlgn="base" hangingPunct="0">
              <a:spcBef>
                <a:spcPct val="0"/>
              </a:spcBef>
              <a:spcAft>
                <a:spcPct val="0"/>
              </a:spcAft>
              <a:defRPr>
                <a:solidFill>
                  <a:schemeClr val="tx1"/>
                </a:solidFill>
                <a:latin typeface="Arial" pitchFamily="34" charset="0"/>
              </a:defRPr>
            </a:lvl7pPr>
            <a:lvl8pPr marL="3429000" indent="-228600" defTabSz="434975" eaLnBrk="0" fontAlgn="base" hangingPunct="0">
              <a:spcBef>
                <a:spcPct val="0"/>
              </a:spcBef>
              <a:spcAft>
                <a:spcPct val="0"/>
              </a:spcAft>
              <a:defRPr>
                <a:solidFill>
                  <a:schemeClr val="tx1"/>
                </a:solidFill>
                <a:latin typeface="Arial" pitchFamily="34" charset="0"/>
              </a:defRPr>
            </a:lvl8pPr>
            <a:lvl9pPr marL="3886200" indent="-228600" defTabSz="434975" eaLnBrk="0" fontAlgn="base" hangingPunct="0">
              <a:spcBef>
                <a:spcPct val="0"/>
              </a:spcBef>
              <a:spcAft>
                <a:spcPct val="0"/>
              </a:spcAft>
              <a:defRPr>
                <a:solidFill>
                  <a:schemeClr val="tx1"/>
                </a:solidFill>
                <a:latin typeface="Arial" pitchFamily="34" charset="0"/>
              </a:defRPr>
            </a:lvl9pPr>
          </a:lstStyle>
          <a:p>
            <a:pPr eaLnBrk="1" hangingPunct="1"/>
            <a:r>
              <a:rPr lang="fr-FR" altLang="fr-FR" sz="600" dirty="0">
                <a:solidFill>
                  <a:srgbClr val="FFFFFF"/>
                </a:solidFill>
                <a:latin typeface="Arial Narrow" pitchFamily="34" charset="0"/>
                <a:ea typeface="ＭＳ Ｐゴシック" charset="-128"/>
              </a:rPr>
              <a:t>© DCNS </a:t>
            </a:r>
            <a:r>
              <a:rPr lang="fr-FR" altLang="fr-FR" sz="600" dirty="0" err="1">
                <a:solidFill>
                  <a:srgbClr val="FFFFFF"/>
                </a:solidFill>
                <a:latin typeface="Arial Narrow" pitchFamily="34" charset="0"/>
                <a:ea typeface="ＭＳ Ｐゴシック" charset="-128"/>
              </a:rPr>
              <a:t>June</a:t>
            </a:r>
            <a:r>
              <a:rPr lang="fr-FR" altLang="fr-FR" sz="600" dirty="0">
                <a:solidFill>
                  <a:srgbClr val="FFFFFF"/>
                </a:solidFill>
                <a:latin typeface="Arial Narrow" pitchFamily="34" charset="0"/>
                <a:ea typeface="ＭＳ Ｐゴシック" charset="-128"/>
              </a:rPr>
              <a:t> </a:t>
            </a:r>
            <a:r>
              <a:rPr lang="fr-FR" altLang="fr-FR" sz="600" dirty="0" smtClean="0">
                <a:solidFill>
                  <a:srgbClr val="FFFFFF"/>
                </a:solidFill>
                <a:latin typeface="Arial Narrow" pitchFamily="34" charset="0"/>
                <a:ea typeface="ＭＳ Ｐゴシック" charset="-128"/>
              </a:rPr>
              <a:t>2016 </a:t>
            </a:r>
            <a:r>
              <a:rPr lang="fr-FR" altLang="fr-FR" sz="600" dirty="0">
                <a:solidFill>
                  <a:srgbClr val="FFFFFF"/>
                </a:solidFill>
                <a:latin typeface="Arial Narrow" pitchFamily="34" charset="0"/>
                <a:ea typeface="ＭＳ Ｐゴシック" charset="-128"/>
              </a:rPr>
              <a:t>– all </a:t>
            </a:r>
            <a:r>
              <a:rPr lang="fr-FR" altLang="fr-FR" sz="600" dirty="0" err="1">
                <a:solidFill>
                  <a:srgbClr val="FFFFFF"/>
                </a:solidFill>
                <a:latin typeface="Arial Narrow" pitchFamily="34" charset="0"/>
                <a:ea typeface="ＭＳ Ｐゴシック" charset="-128"/>
              </a:rPr>
              <a:t>rights</a:t>
            </a:r>
            <a:r>
              <a:rPr lang="fr-FR" altLang="fr-FR" sz="600" dirty="0">
                <a:solidFill>
                  <a:srgbClr val="FFFFFF"/>
                </a:solidFill>
                <a:latin typeface="Arial Narrow" pitchFamily="34" charset="0"/>
                <a:ea typeface="ＭＳ Ｐゴシック" charset="-128"/>
              </a:rPr>
              <a:t>  </a:t>
            </a:r>
            <a:r>
              <a:rPr lang="fr-FR" altLang="fr-FR" sz="600" dirty="0" err="1">
                <a:solidFill>
                  <a:srgbClr val="FFFFFF"/>
                </a:solidFill>
                <a:latin typeface="Arial Narrow" pitchFamily="34" charset="0"/>
                <a:ea typeface="ＭＳ Ｐゴシック" charset="-128"/>
              </a:rPr>
              <a:t>reserved</a:t>
            </a:r>
            <a:r>
              <a:rPr lang="fr-FR" altLang="fr-FR" sz="600" dirty="0">
                <a:solidFill>
                  <a:srgbClr val="FFFFFF"/>
                </a:solidFill>
                <a:latin typeface="Arial Narrow" pitchFamily="34" charset="0"/>
                <a:ea typeface="ＭＳ Ｐゴシック" charset="-128"/>
              </a:rPr>
              <a:t> / </a:t>
            </a:r>
            <a:r>
              <a:rPr lang="fr-FR" altLang="fr-FR" sz="600" dirty="0" err="1">
                <a:solidFill>
                  <a:srgbClr val="FFFFFF"/>
                </a:solidFill>
                <a:latin typeface="Arial Narrow" pitchFamily="34" charset="0"/>
                <a:ea typeface="ＭＳ Ｐゴシック" charset="-128"/>
              </a:rPr>
              <a:t>todos</a:t>
            </a:r>
            <a:r>
              <a:rPr lang="fr-FR" altLang="fr-FR" sz="600" dirty="0">
                <a:solidFill>
                  <a:srgbClr val="FFFFFF"/>
                </a:solidFill>
                <a:latin typeface="Arial Narrow" pitchFamily="34" charset="0"/>
                <a:ea typeface="ＭＳ Ｐゴシック" charset="-128"/>
              </a:rPr>
              <a:t> los </a:t>
            </a:r>
            <a:r>
              <a:rPr lang="fr-FR" altLang="fr-FR" sz="600" dirty="0" err="1">
                <a:solidFill>
                  <a:srgbClr val="FFFFFF"/>
                </a:solidFill>
                <a:latin typeface="Arial Narrow" pitchFamily="34" charset="0"/>
                <a:ea typeface="ＭＳ Ｐゴシック" charset="-128"/>
              </a:rPr>
              <a:t>derechos</a:t>
            </a:r>
            <a:r>
              <a:rPr lang="fr-FR" altLang="fr-FR" sz="600" dirty="0">
                <a:solidFill>
                  <a:srgbClr val="FFFFFF"/>
                </a:solidFill>
                <a:latin typeface="Arial Narrow" pitchFamily="34" charset="0"/>
                <a:ea typeface="ＭＳ Ｐゴシック" charset="-128"/>
              </a:rPr>
              <a:t> </a:t>
            </a:r>
            <a:r>
              <a:rPr lang="fr-FR" altLang="fr-FR" sz="600" dirty="0" err="1">
                <a:solidFill>
                  <a:srgbClr val="FFFFFF"/>
                </a:solidFill>
                <a:latin typeface="Arial Narrow" pitchFamily="34" charset="0"/>
                <a:ea typeface="ＭＳ Ｐゴシック" charset="-128"/>
              </a:rPr>
              <a:t>reservados</a:t>
            </a:r>
            <a:r>
              <a:rPr lang="fr-FR" altLang="fr-FR" sz="600" dirty="0">
                <a:solidFill>
                  <a:srgbClr val="FFFFFF"/>
                </a:solidFill>
                <a:latin typeface="Arial Narrow" pitchFamily="34" charset="0"/>
                <a:ea typeface="ＭＳ Ｐゴシック" charset="-128"/>
              </a:rPr>
              <a:t> / tous droits réservés – Crédits photos : DCNS, Marine nationale</a:t>
            </a:r>
          </a:p>
        </p:txBody>
      </p:sp>
      <p:sp>
        <p:nvSpPr>
          <p:cNvPr id="4101" name="Rectangle 6"/>
          <p:cNvSpPr>
            <a:spLocks noChangeArrowheads="1"/>
          </p:cNvSpPr>
          <p:nvPr/>
        </p:nvSpPr>
        <p:spPr bwMode="auto">
          <a:xfrm>
            <a:off x="287337" y="1385888"/>
            <a:ext cx="4224277" cy="16954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180000" tIns="108000" bIns="108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fr-FR" sz="2400" b="1" dirty="0" smtClean="0">
                <a:solidFill>
                  <a:srgbClr val="009EE0"/>
                </a:solidFill>
                <a:ea typeface="ＭＳ Ｐゴシック" charset="-128"/>
                <a:cs typeface="Arial" pitchFamily="34" charset="0"/>
              </a:rPr>
              <a:t>CR2PA Atelier n° 14</a:t>
            </a:r>
          </a:p>
          <a:p>
            <a:pPr eaLnBrk="1" hangingPunct="1"/>
            <a:r>
              <a:rPr lang="fr-FR" altLang="fr-FR" sz="2400" b="1" dirty="0" smtClean="0">
                <a:solidFill>
                  <a:srgbClr val="009EE0"/>
                </a:solidFill>
                <a:ea typeface="ＭＳ Ｐゴシック" charset="-128"/>
                <a:cs typeface="Arial" pitchFamily="34" charset="0"/>
              </a:rPr>
              <a:t>Audit Archivage</a:t>
            </a:r>
            <a:endParaRPr lang="fr-FR" altLang="fr-FR" sz="2400" b="1" dirty="0">
              <a:solidFill>
                <a:srgbClr val="009EE0"/>
              </a:solidFill>
              <a:ea typeface="ＭＳ Ｐゴシック" charset="-128"/>
              <a:cs typeface="Arial" pitchFamily="34" charset="0"/>
            </a:endParaRPr>
          </a:p>
          <a:p>
            <a:pPr eaLnBrk="1" hangingPunct="1"/>
            <a:r>
              <a:rPr lang="fr-FR" altLang="fr-FR" sz="1600" b="1" dirty="0" smtClean="0">
                <a:solidFill>
                  <a:srgbClr val="0E3D67"/>
                </a:solidFill>
                <a:ea typeface="ＭＳ Ｐゴシック" charset="-128"/>
                <a:cs typeface="Arial" pitchFamily="34" charset="0"/>
              </a:rPr>
              <a:t>Delphine Mouchel</a:t>
            </a:r>
            <a:endParaRPr lang="fr-FR" altLang="fr-FR" sz="1600" b="1" dirty="0">
              <a:solidFill>
                <a:srgbClr val="0E3D67"/>
              </a:solidFill>
              <a:ea typeface="ＭＳ Ｐゴシック" charset="-128"/>
              <a:cs typeface="Arial" pitchFamily="34" charset="0"/>
            </a:endParaRPr>
          </a:p>
          <a:p>
            <a:pPr eaLnBrk="1" hangingPunct="1"/>
            <a:r>
              <a:rPr lang="fr-FR" altLang="fr-FR" sz="1600" dirty="0" smtClean="0">
                <a:solidFill>
                  <a:srgbClr val="0E3D67"/>
                </a:solidFill>
                <a:ea typeface="ＭＳ Ｐゴシック" charset="-128"/>
                <a:cs typeface="Arial" pitchFamily="34" charset="0"/>
              </a:rPr>
              <a:t>Responsable Gouvernance Documentaire et Archivage</a:t>
            </a:r>
            <a:endParaRPr lang="fr-FR" altLang="fr-FR" sz="1600" i="1" dirty="0">
              <a:solidFill>
                <a:srgbClr val="000000"/>
              </a:solidFill>
              <a:ea typeface="ＭＳ Ｐゴシック" charset="-128"/>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95002" y="970601"/>
            <a:ext cx="8796337" cy="5525202"/>
          </a:xfrm>
        </p:spPr>
        <p:txBody>
          <a:bodyPr/>
          <a:lstStyle/>
          <a:p>
            <a:r>
              <a:rPr lang="fr-FR" altLang="fr-FR" sz="1600" dirty="0" smtClean="0"/>
              <a:t>Périmètre géographique / organisationnel :</a:t>
            </a:r>
            <a:endParaRPr lang="fr-FR" altLang="fr-FR" sz="1400" dirty="0" smtClean="0"/>
          </a:p>
          <a:p>
            <a:pPr lvl="1"/>
            <a:r>
              <a:rPr lang="fr-FR" altLang="fr-FR" sz="1400" dirty="0" smtClean="0"/>
              <a:t>Concerne tout le Groupe (directions, entités, filiales, tous types de documents)</a:t>
            </a:r>
          </a:p>
          <a:p>
            <a:pPr lvl="2"/>
            <a:r>
              <a:rPr lang="fr-FR" altLang="fr-FR" sz="1200" dirty="0"/>
              <a:t>un questionnaire spécifique a été élaboré </a:t>
            </a:r>
            <a:r>
              <a:rPr lang="fr-FR" sz="1200" dirty="0"/>
              <a:t>construit selon les éléments clés d’un processus générique d’archivage</a:t>
            </a:r>
            <a:endParaRPr lang="fr-FR" altLang="fr-FR" sz="1200" dirty="0"/>
          </a:p>
          <a:p>
            <a:pPr lvl="2"/>
            <a:r>
              <a:rPr lang="fr-FR" altLang="fr-FR" sz="1200" dirty="0" smtClean="0"/>
              <a:t>Des entretiens ciblés ont été conduits par les auditeurs en fonction des réponses</a:t>
            </a:r>
          </a:p>
          <a:p>
            <a:pPr lvl="1"/>
            <a:r>
              <a:rPr lang="fr-FR" altLang="fr-FR" sz="1400" dirty="0" smtClean="0"/>
              <a:t>Appui d’une expertise externe pour garantir l’évaluation de l’archivage par rapport aux standards métier</a:t>
            </a:r>
          </a:p>
          <a:p>
            <a:r>
              <a:rPr lang="fr-FR" altLang="fr-FR" sz="1600" dirty="0" smtClean="0"/>
              <a:t>Préparation : récolte et analyse de plusieurs documents</a:t>
            </a:r>
          </a:p>
          <a:p>
            <a:pPr lvl="1"/>
            <a:r>
              <a:rPr lang="fr-FR" altLang="fr-FR" sz="1400" dirty="0" smtClean="0"/>
              <a:t>Le tableau de conservation de chaque processus</a:t>
            </a:r>
          </a:p>
          <a:p>
            <a:pPr lvl="1"/>
            <a:r>
              <a:rPr lang="fr-FR" altLang="fr-FR" sz="1400" dirty="0" smtClean="0"/>
              <a:t>Les procédures d’archivage de chaque entité déclinant la politique d’archivage du Groupe</a:t>
            </a:r>
          </a:p>
          <a:p>
            <a:pPr lvl="1"/>
            <a:r>
              <a:rPr lang="fr-FR" altLang="fr-FR" sz="1400" dirty="0" smtClean="0"/>
              <a:t>Un état des projets « archivage en cours » par Direction</a:t>
            </a:r>
          </a:p>
          <a:p>
            <a:pPr lvl="1"/>
            <a:r>
              <a:rPr lang="fr-FR" altLang="fr-FR" sz="1400" dirty="0" smtClean="0"/>
              <a:t>Le référentiel archivage du Groupe</a:t>
            </a:r>
          </a:p>
          <a:p>
            <a:pPr lvl="1"/>
            <a:r>
              <a:rPr lang="fr-FR" altLang="fr-FR" sz="1400" dirty="0" smtClean="0"/>
              <a:t>Le plan d’assurance sureté et le contrat avec le tiers archiveur</a:t>
            </a:r>
          </a:p>
          <a:p>
            <a:r>
              <a:rPr lang="fr-FR" altLang="fr-FR" sz="1600" dirty="0"/>
              <a:t>Entretiens et tests :</a:t>
            </a:r>
          </a:p>
          <a:p>
            <a:pPr lvl="1">
              <a:spcBef>
                <a:spcPts val="0"/>
              </a:spcBef>
            </a:pPr>
            <a:r>
              <a:rPr lang="fr-FR" altLang="fr-FR" dirty="0"/>
              <a:t>Benchmark par rapport à 7 entreprises de taille comparable et du secteur industriel</a:t>
            </a:r>
          </a:p>
          <a:p>
            <a:pPr lvl="1">
              <a:spcBef>
                <a:spcPts val="0"/>
              </a:spcBef>
            </a:pPr>
            <a:r>
              <a:rPr lang="fr-FR" altLang="fr-FR" dirty="0"/>
              <a:t>Une vingtaine d'entretiens, ciblage sur le service GD@ et sur 4 sites </a:t>
            </a:r>
          </a:p>
          <a:p>
            <a:pPr lvl="1">
              <a:spcBef>
                <a:spcPts val="0"/>
              </a:spcBef>
            </a:pPr>
            <a:r>
              <a:rPr lang="fr-FR" altLang="fr-FR" dirty="0"/>
              <a:t>Testing : un questionnaire spécifique a été envoyé via les 14 pilotes de processus vers :</a:t>
            </a:r>
          </a:p>
          <a:p>
            <a:pPr lvl="2">
              <a:spcBef>
                <a:spcPts val="0"/>
              </a:spcBef>
            </a:pPr>
            <a:r>
              <a:rPr lang="fr-FR" altLang="fr-FR" dirty="0"/>
              <a:t>les animateurs de contrôle interne</a:t>
            </a:r>
          </a:p>
          <a:p>
            <a:pPr lvl="2">
              <a:spcBef>
                <a:spcPts val="0"/>
              </a:spcBef>
            </a:pPr>
            <a:r>
              <a:rPr lang="fr-FR" altLang="fr-FR" dirty="0"/>
              <a:t>Les responsables de gestion documentaire du système de référentiel de management ,</a:t>
            </a:r>
          </a:p>
          <a:p>
            <a:pPr lvl="2">
              <a:spcBef>
                <a:spcPts val="0"/>
              </a:spcBef>
            </a:pPr>
            <a:r>
              <a:rPr lang="fr-FR" altLang="fr-FR" dirty="0"/>
              <a:t>Et les directeurs de gestion de site </a:t>
            </a:r>
          </a:p>
          <a:p>
            <a:pPr lvl="1">
              <a:spcBef>
                <a:spcPts val="0"/>
              </a:spcBef>
            </a:pPr>
            <a:r>
              <a:rPr lang="fr-FR" dirty="0"/>
              <a:t>Une visite spécifique a été réalisée sur l’un des sites de stockage du tiers-archiveur</a:t>
            </a:r>
          </a:p>
          <a:p>
            <a:pPr lvl="1"/>
            <a:endParaRPr lang="fr-FR" altLang="fr-FR" sz="1400" dirty="0" smtClean="0"/>
          </a:p>
        </p:txBody>
      </p:sp>
      <p:sp>
        <p:nvSpPr>
          <p:cNvPr id="6" name="Titre 1"/>
          <p:cNvSpPr txBox="1">
            <a:spLocks/>
          </p:cNvSpPr>
          <p:nvPr/>
        </p:nvSpPr>
        <p:spPr>
          <a:xfrm>
            <a:off x="345356" y="189781"/>
            <a:ext cx="8796337" cy="740494"/>
          </a:xfrm>
          <a:prstGeom prst="rect">
            <a:avLst/>
          </a:prstGeom>
        </p:spPr>
        <p:txBody>
          <a:bodyPr/>
          <a:lstStyle>
            <a:lvl1pPr algn="l" rtl="0" eaLnBrk="0" fontAlgn="base" hangingPunct="0">
              <a:spcBef>
                <a:spcPct val="0"/>
              </a:spcBef>
              <a:spcAft>
                <a:spcPct val="0"/>
              </a:spcAft>
              <a:defRPr lang="en-US" sz="2000" b="1" kern="1200" dirty="0">
                <a:solidFill>
                  <a:srgbClr val="009EE0"/>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000" b="1">
                <a:solidFill>
                  <a:srgbClr val="009EE0"/>
                </a:solidFill>
                <a:latin typeface="Arial" pitchFamily="34" charset="0"/>
                <a:cs typeface="Arial" pitchFamily="34" charset="0"/>
              </a:defRPr>
            </a:lvl2pPr>
            <a:lvl3pPr algn="l" rtl="0" eaLnBrk="0" fontAlgn="base" hangingPunct="0">
              <a:spcBef>
                <a:spcPct val="0"/>
              </a:spcBef>
              <a:spcAft>
                <a:spcPct val="0"/>
              </a:spcAft>
              <a:defRPr sz="2000" b="1">
                <a:solidFill>
                  <a:srgbClr val="009EE0"/>
                </a:solidFill>
                <a:latin typeface="Arial" pitchFamily="34" charset="0"/>
                <a:cs typeface="Arial" pitchFamily="34" charset="0"/>
              </a:defRPr>
            </a:lvl3pPr>
            <a:lvl4pPr algn="l" rtl="0" eaLnBrk="0" fontAlgn="base" hangingPunct="0">
              <a:spcBef>
                <a:spcPct val="0"/>
              </a:spcBef>
              <a:spcAft>
                <a:spcPct val="0"/>
              </a:spcAft>
              <a:defRPr sz="2000" b="1">
                <a:solidFill>
                  <a:srgbClr val="009EE0"/>
                </a:solidFill>
                <a:latin typeface="Arial" pitchFamily="34" charset="0"/>
                <a:cs typeface="Arial" pitchFamily="34" charset="0"/>
              </a:defRPr>
            </a:lvl4pPr>
            <a:lvl5pPr algn="l" rtl="0" eaLnBrk="0" fontAlgn="base" hangingPunct="0">
              <a:spcBef>
                <a:spcPct val="0"/>
              </a:spcBef>
              <a:spcAft>
                <a:spcPct val="0"/>
              </a:spcAft>
              <a:defRPr sz="2000" b="1">
                <a:solidFill>
                  <a:srgbClr val="009EE0"/>
                </a:solidFill>
                <a:latin typeface="Arial" pitchFamily="34" charset="0"/>
                <a:cs typeface="Arial" pitchFamily="34" charset="0"/>
              </a:defRPr>
            </a:lvl5pPr>
            <a:lvl6pPr marL="457200" algn="l" rtl="0" fontAlgn="base">
              <a:spcBef>
                <a:spcPct val="0"/>
              </a:spcBef>
              <a:spcAft>
                <a:spcPct val="0"/>
              </a:spcAft>
              <a:defRPr sz="2000" b="1">
                <a:solidFill>
                  <a:srgbClr val="009EE0"/>
                </a:solidFill>
                <a:latin typeface="Arial" pitchFamily="34" charset="0"/>
                <a:cs typeface="Arial" pitchFamily="34" charset="0"/>
              </a:defRPr>
            </a:lvl6pPr>
            <a:lvl7pPr marL="914400" algn="l" rtl="0" fontAlgn="base">
              <a:spcBef>
                <a:spcPct val="0"/>
              </a:spcBef>
              <a:spcAft>
                <a:spcPct val="0"/>
              </a:spcAft>
              <a:defRPr sz="2000" b="1">
                <a:solidFill>
                  <a:srgbClr val="009EE0"/>
                </a:solidFill>
                <a:latin typeface="Arial" pitchFamily="34" charset="0"/>
                <a:cs typeface="Arial" pitchFamily="34" charset="0"/>
              </a:defRPr>
            </a:lvl7pPr>
            <a:lvl8pPr marL="1371600" algn="l" rtl="0" fontAlgn="base">
              <a:spcBef>
                <a:spcPct val="0"/>
              </a:spcBef>
              <a:spcAft>
                <a:spcPct val="0"/>
              </a:spcAft>
              <a:defRPr sz="2000" b="1">
                <a:solidFill>
                  <a:srgbClr val="009EE0"/>
                </a:solidFill>
                <a:latin typeface="Arial" pitchFamily="34" charset="0"/>
                <a:cs typeface="Arial" pitchFamily="34" charset="0"/>
              </a:defRPr>
            </a:lvl8pPr>
            <a:lvl9pPr marL="1828800" algn="l" rtl="0" fontAlgn="base">
              <a:spcBef>
                <a:spcPct val="0"/>
              </a:spcBef>
              <a:spcAft>
                <a:spcPct val="0"/>
              </a:spcAft>
              <a:defRPr sz="2000" b="1">
                <a:solidFill>
                  <a:srgbClr val="009EE0"/>
                </a:solidFill>
                <a:latin typeface="Arial" pitchFamily="34" charset="0"/>
                <a:cs typeface="Arial" pitchFamily="34" charset="0"/>
              </a:defRPr>
            </a:lvl9pPr>
          </a:lstStyle>
          <a:p>
            <a:pPr eaLnBrk="1" hangingPunct="1"/>
            <a:r>
              <a:rPr lang="fr-FR" altLang="fr-FR" dirty="0" smtClean="0"/>
              <a:t>Etapes de l’audit 1/2</a:t>
            </a:r>
          </a:p>
        </p:txBody>
      </p:sp>
    </p:spTree>
    <p:extLst>
      <p:ext uri="{BB962C8B-B14F-4D97-AF65-F5344CB8AC3E}">
        <p14:creationId xmlns:p14="http://schemas.microsoft.com/office/powerpoint/2010/main" xmlns="" val="791094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1077479"/>
            <a:ext cx="8796337" cy="5275820"/>
          </a:xfrm>
        </p:spPr>
        <p:txBody>
          <a:bodyPr/>
          <a:lstStyle/>
          <a:p>
            <a:r>
              <a:rPr lang="fr-FR" sz="1600" dirty="0" smtClean="0"/>
              <a:t>Rédaction du rapport </a:t>
            </a:r>
            <a:r>
              <a:rPr lang="fr-FR" dirty="0" smtClean="0"/>
              <a:t>:</a:t>
            </a:r>
          </a:p>
          <a:p>
            <a:pPr lvl="1"/>
            <a:r>
              <a:rPr lang="fr-FR" dirty="0" smtClean="0"/>
              <a:t>Envoi d’un rapport préliminaire aux entités concernées par les recommandations</a:t>
            </a:r>
          </a:p>
          <a:p>
            <a:pPr lvl="1"/>
            <a:r>
              <a:rPr lang="fr-FR" dirty="0" smtClean="0"/>
              <a:t>Proposition d’un plan d’actions par les entités</a:t>
            </a:r>
          </a:p>
          <a:p>
            <a:pPr lvl="1"/>
            <a:r>
              <a:rPr lang="fr-FR" dirty="0" smtClean="0"/>
              <a:t>Validation par la DAR</a:t>
            </a:r>
          </a:p>
          <a:p>
            <a:r>
              <a:rPr lang="fr-FR" sz="1600" dirty="0" smtClean="0"/>
              <a:t>Diffusion du rapport final</a:t>
            </a:r>
          </a:p>
          <a:p>
            <a:pPr lvl="1"/>
            <a:r>
              <a:rPr lang="fr-FR" dirty="0" smtClean="0"/>
              <a:t>Aux membres de la Direction Générale</a:t>
            </a:r>
          </a:p>
          <a:p>
            <a:pPr lvl="1"/>
            <a:r>
              <a:rPr lang="fr-FR" dirty="0" smtClean="0"/>
              <a:t>Au Comité </a:t>
            </a:r>
            <a:r>
              <a:rPr lang="fr-FR" dirty="0"/>
              <a:t>d’Audit des Comptes et des Risques et du Conseil </a:t>
            </a:r>
            <a:r>
              <a:rPr lang="fr-FR" dirty="0" smtClean="0"/>
              <a:t>d’Administration</a:t>
            </a:r>
          </a:p>
          <a:p>
            <a:pPr lvl="1"/>
            <a:r>
              <a:rPr lang="fr-FR" dirty="0" smtClean="0"/>
              <a:t>Aux entités concernées par un plan d’actions</a:t>
            </a:r>
          </a:p>
          <a:p>
            <a:pPr lvl="1"/>
            <a:r>
              <a:rPr lang="fr-FR" dirty="0" smtClean="0"/>
              <a:t>A l’ensemble des directions, entités et filiales compte tenu de la transversalité de sujet archivage.</a:t>
            </a:r>
          </a:p>
          <a:p>
            <a:r>
              <a:rPr lang="fr-FR" sz="1600" dirty="0" smtClean="0"/>
              <a:t>Suivi post audit </a:t>
            </a:r>
            <a:r>
              <a:rPr lang="fr-FR" dirty="0" smtClean="0"/>
              <a:t>:</a:t>
            </a:r>
          </a:p>
          <a:p>
            <a:pPr lvl="1"/>
            <a:r>
              <a:rPr lang="fr-FR" dirty="0" smtClean="0"/>
              <a:t>Réalisé par la Dar</a:t>
            </a:r>
          </a:p>
          <a:p>
            <a:pPr lvl="1"/>
            <a:r>
              <a:rPr lang="fr-FR" dirty="0" smtClean="0"/>
              <a:t>Sur la base du planning de réalisation des actions défini dans le rapport</a:t>
            </a:r>
          </a:p>
          <a:p>
            <a:pPr lvl="1"/>
            <a:r>
              <a:rPr lang="fr-FR" dirty="0" smtClean="0"/>
              <a:t>Les indicateurs de réalisation des actions est transmis trimestriellement à la DG</a:t>
            </a:r>
            <a:endParaRPr lang="fr-FR" dirty="0"/>
          </a:p>
        </p:txBody>
      </p:sp>
      <p:sp>
        <p:nvSpPr>
          <p:cNvPr id="4" name="Titre 1"/>
          <p:cNvSpPr txBox="1">
            <a:spLocks/>
          </p:cNvSpPr>
          <p:nvPr/>
        </p:nvSpPr>
        <p:spPr>
          <a:xfrm>
            <a:off x="345356" y="189781"/>
            <a:ext cx="8796337" cy="740494"/>
          </a:xfrm>
          <a:prstGeom prst="rect">
            <a:avLst/>
          </a:prstGeom>
        </p:spPr>
        <p:txBody>
          <a:bodyPr/>
          <a:lstStyle>
            <a:lvl1pPr algn="l" rtl="0" eaLnBrk="0" fontAlgn="base" hangingPunct="0">
              <a:spcBef>
                <a:spcPct val="0"/>
              </a:spcBef>
              <a:spcAft>
                <a:spcPct val="0"/>
              </a:spcAft>
              <a:defRPr lang="en-US" sz="2000" b="1" kern="1200" dirty="0">
                <a:solidFill>
                  <a:srgbClr val="009EE0"/>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000" b="1">
                <a:solidFill>
                  <a:srgbClr val="009EE0"/>
                </a:solidFill>
                <a:latin typeface="Arial" pitchFamily="34" charset="0"/>
                <a:cs typeface="Arial" pitchFamily="34" charset="0"/>
              </a:defRPr>
            </a:lvl2pPr>
            <a:lvl3pPr algn="l" rtl="0" eaLnBrk="0" fontAlgn="base" hangingPunct="0">
              <a:spcBef>
                <a:spcPct val="0"/>
              </a:spcBef>
              <a:spcAft>
                <a:spcPct val="0"/>
              </a:spcAft>
              <a:defRPr sz="2000" b="1">
                <a:solidFill>
                  <a:srgbClr val="009EE0"/>
                </a:solidFill>
                <a:latin typeface="Arial" pitchFamily="34" charset="0"/>
                <a:cs typeface="Arial" pitchFamily="34" charset="0"/>
              </a:defRPr>
            </a:lvl3pPr>
            <a:lvl4pPr algn="l" rtl="0" eaLnBrk="0" fontAlgn="base" hangingPunct="0">
              <a:spcBef>
                <a:spcPct val="0"/>
              </a:spcBef>
              <a:spcAft>
                <a:spcPct val="0"/>
              </a:spcAft>
              <a:defRPr sz="2000" b="1">
                <a:solidFill>
                  <a:srgbClr val="009EE0"/>
                </a:solidFill>
                <a:latin typeface="Arial" pitchFamily="34" charset="0"/>
                <a:cs typeface="Arial" pitchFamily="34" charset="0"/>
              </a:defRPr>
            </a:lvl4pPr>
            <a:lvl5pPr algn="l" rtl="0" eaLnBrk="0" fontAlgn="base" hangingPunct="0">
              <a:spcBef>
                <a:spcPct val="0"/>
              </a:spcBef>
              <a:spcAft>
                <a:spcPct val="0"/>
              </a:spcAft>
              <a:defRPr sz="2000" b="1">
                <a:solidFill>
                  <a:srgbClr val="009EE0"/>
                </a:solidFill>
                <a:latin typeface="Arial" pitchFamily="34" charset="0"/>
                <a:cs typeface="Arial" pitchFamily="34" charset="0"/>
              </a:defRPr>
            </a:lvl5pPr>
            <a:lvl6pPr marL="457200" algn="l" rtl="0" fontAlgn="base">
              <a:spcBef>
                <a:spcPct val="0"/>
              </a:spcBef>
              <a:spcAft>
                <a:spcPct val="0"/>
              </a:spcAft>
              <a:defRPr sz="2000" b="1">
                <a:solidFill>
                  <a:srgbClr val="009EE0"/>
                </a:solidFill>
                <a:latin typeface="Arial" pitchFamily="34" charset="0"/>
                <a:cs typeface="Arial" pitchFamily="34" charset="0"/>
              </a:defRPr>
            </a:lvl6pPr>
            <a:lvl7pPr marL="914400" algn="l" rtl="0" fontAlgn="base">
              <a:spcBef>
                <a:spcPct val="0"/>
              </a:spcBef>
              <a:spcAft>
                <a:spcPct val="0"/>
              </a:spcAft>
              <a:defRPr sz="2000" b="1">
                <a:solidFill>
                  <a:srgbClr val="009EE0"/>
                </a:solidFill>
                <a:latin typeface="Arial" pitchFamily="34" charset="0"/>
                <a:cs typeface="Arial" pitchFamily="34" charset="0"/>
              </a:defRPr>
            </a:lvl7pPr>
            <a:lvl8pPr marL="1371600" algn="l" rtl="0" fontAlgn="base">
              <a:spcBef>
                <a:spcPct val="0"/>
              </a:spcBef>
              <a:spcAft>
                <a:spcPct val="0"/>
              </a:spcAft>
              <a:defRPr sz="2000" b="1">
                <a:solidFill>
                  <a:srgbClr val="009EE0"/>
                </a:solidFill>
                <a:latin typeface="Arial" pitchFamily="34" charset="0"/>
                <a:cs typeface="Arial" pitchFamily="34" charset="0"/>
              </a:defRPr>
            </a:lvl8pPr>
            <a:lvl9pPr marL="1828800" algn="l" rtl="0" fontAlgn="base">
              <a:spcBef>
                <a:spcPct val="0"/>
              </a:spcBef>
              <a:spcAft>
                <a:spcPct val="0"/>
              </a:spcAft>
              <a:defRPr sz="2000" b="1">
                <a:solidFill>
                  <a:srgbClr val="009EE0"/>
                </a:solidFill>
                <a:latin typeface="Arial" pitchFamily="34" charset="0"/>
                <a:cs typeface="Arial" pitchFamily="34" charset="0"/>
              </a:defRPr>
            </a:lvl9pPr>
          </a:lstStyle>
          <a:p>
            <a:pPr eaLnBrk="1" hangingPunct="1"/>
            <a:r>
              <a:rPr lang="fr-FR" altLang="fr-FR" dirty="0" smtClean="0"/>
              <a:t>Etapes de l’audit 2/2</a:t>
            </a:r>
          </a:p>
        </p:txBody>
      </p:sp>
    </p:spTree>
    <p:extLst>
      <p:ext uri="{BB962C8B-B14F-4D97-AF65-F5344CB8AC3E}">
        <p14:creationId xmlns:p14="http://schemas.microsoft.com/office/powerpoint/2010/main" xmlns="" val="390843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90005" y="1128155"/>
            <a:ext cx="8431481" cy="4512623"/>
          </a:xfrm>
        </p:spPr>
        <p:txBody>
          <a:bodyPr/>
          <a:lstStyle/>
          <a:p>
            <a:r>
              <a:rPr lang="fr-FR" sz="2000" b="1" dirty="0">
                <a:solidFill>
                  <a:srgbClr val="009EE0"/>
                </a:solidFill>
              </a:rPr>
              <a:t>Premier audit du Système d’archivage de DCNS dont la gestion centralisée a été mise en place à partir de 2011</a:t>
            </a:r>
          </a:p>
          <a:p>
            <a:r>
              <a:rPr lang="fr-FR" sz="2000" b="1" dirty="0">
                <a:solidFill>
                  <a:srgbClr val="009EE0"/>
                </a:solidFill>
              </a:rPr>
              <a:t>Le résultat obtenu après 5 ans témoigne d’un premier palier de maturité satisfaisant malgré un lancement tardif de la démarche  par rapport à d’autres grands groupes industriels</a:t>
            </a:r>
          </a:p>
          <a:p>
            <a:r>
              <a:rPr lang="fr-FR" sz="2000" b="1" dirty="0">
                <a:solidFill>
                  <a:srgbClr val="009EE0"/>
                </a:solidFill>
              </a:rPr>
              <a:t>Une démarche  innovante pour la transition vers l’archivage électronique ( </a:t>
            </a:r>
            <a:r>
              <a:rPr lang="fr-FR" sz="2000" b="1" dirty="0" err="1">
                <a:solidFill>
                  <a:srgbClr val="009EE0"/>
                </a:solidFill>
              </a:rPr>
              <a:t>cf</a:t>
            </a:r>
            <a:r>
              <a:rPr lang="fr-FR" sz="2000" b="1" dirty="0">
                <a:solidFill>
                  <a:srgbClr val="009EE0"/>
                </a:solidFill>
              </a:rPr>
              <a:t> projets décommissionnement et  rationalisation des </a:t>
            </a:r>
            <a:r>
              <a:rPr lang="fr-FR" sz="2000" b="1" dirty="0" err="1">
                <a:solidFill>
                  <a:srgbClr val="009EE0"/>
                </a:solidFill>
              </a:rPr>
              <a:t>ged</a:t>
            </a:r>
            <a:r>
              <a:rPr lang="fr-FR" sz="2000" b="1" dirty="0">
                <a:solidFill>
                  <a:srgbClr val="009EE0"/>
                </a:solidFill>
              </a:rPr>
              <a:t>)</a:t>
            </a:r>
          </a:p>
          <a:p>
            <a:r>
              <a:rPr lang="fr-FR" sz="2000" b="1" dirty="0">
                <a:solidFill>
                  <a:srgbClr val="009EE0"/>
                </a:solidFill>
              </a:rPr>
              <a:t>Un prestataire tiers-archiveur  évalué comme un excellent fournisseur. </a:t>
            </a:r>
            <a:endParaRPr lang="fr-FR" sz="2000" dirty="0" smtClean="0"/>
          </a:p>
        </p:txBody>
      </p:sp>
      <p:sp>
        <p:nvSpPr>
          <p:cNvPr id="3" name="Titre 1"/>
          <p:cNvSpPr txBox="1">
            <a:spLocks/>
          </p:cNvSpPr>
          <p:nvPr/>
        </p:nvSpPr>
        <p:spPr>
          <a:xfrm>
            <a:off x="345356" y="189781"/>
            <a:ext cx="8796337" cy="740494"/>
          </a:xfrm>
          <a:prstGeom prst="rect">
            <a:avLst/>
          </a:prstGeom>
        </p:spPr>
        <p:txBody>
          <a:bodyPr/>
          <a:lstStyle>
            <a:lvl1pPr algn="l" rtl="0" eaLnBrk="0" fontAlgn="base" hangingPunct="0">
              <a:spcBef>
                <a:spcPct val="0"/>
              </a:spcBef>
              <a:spcAft>
                <a:spcPct val="0"/>
              </a:spcAft>
              <a:defRPr lang="en-US" sz="2000" b="1" kern="1200" dirty="0">
                <a:solidFill>
                  <a:srgbClr val="009EE0"/>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000" b="1">
                <a:solidFill>
                  <a:srgbClr val="009EE0"/>
                </a:solidFill>
                <a:latin typeface="Arial" pitchFamily="34" charset="0"/>
                <a:cs typeface="Arial" pitchFamily="34" charset="0"/>
              </a:defRPr>
            </a:lvl2pPr>
            <a:lvl3pPr algn="l" rtl="0" eaLnBrk="0" fontAlgn="base" hangingPunct="0">
              <a:spcBef>
                <a:spcPct val="0"/>
              </a:spcBef>
              <a:spcAft>
                <a:spcPct val="0"/>
              </a:spcAft>
              <a:defRPr sz="2000" b="1">
                <a:solidFill>
                  <a:srgbClr val="009EE0"/>
                </a:solidFill>
                <a:latin typeface="Arial" pitchFamily="34" charset="0"/>
                <a:cs typeface="Arial" pitchFamily="34" charset="0"/>
              </a:defRPr>
            </a:lvl3pPr>
            <a:lvl4pPr algn="l" rtl="0" eaLnBrk="0" fontAlgn="base" hangingPunct="0">
              <a:spcBef>
                <a:spcPct val="0"/>
              </a:spcBef>
              <a:spcAft>
                <a:spcPct val="0"/>
              </a:spcAft>
              <a:defRPr sz="2000" b="1">
                <a:solidFill>
                  <a:srgbClr val="009EE0"/>
                </a:solidFill>
                <a:latin typeface="Arial" pitchFamily="34" charset="0"/>
                <a:cs typeface="Arial" pitchFamily="34" charset="0"/>
              </a:defRPr>
            </a:lvl4pPr>
            <a:lvl5pPr algn="l" rtl="0" eaLnBrk="0" fontAlgn="base" hangingPunct="0">
              <a:spcBef>
                <a:spcPct val="0"/>
              </a:spcBef>
              <a:spcAft>
                <a:spcPct val="0"/>
              </a:spcAft>
              <a:defRPr sz="2000" b="1">
                <a:solidFill>
                  <a:srgbClr val="009EE0"/>
                </a:solidFill>
                <a:latin typeface="Arial" pitchFamily="34" charset="0"/>
                <a:cs typeface="Arial" pitchFamily="34" charset="0"/>
              </a:defRPr>
            </a:lvl5pPr>
            <a:lvl6pPr marL="457200" algn="l" rtl="0" fontAlgn="base">
              <a:spcBef>
                <a:spcPct val="0"/>
              </a:spcBef>
              <a:spcAft>
                <a:spcPct val="0"/>
              </a:spcAft>
              <a:defRPr sz="2000" b="1">
                <a:solidFill>
                  <a:srgbClr val="009EE0"/>
                </a:solidFill>
                <a:latin typeface="Arial" pitchFamily="34" charset="0"/>
                <a:cs typeface="Arial" pitchFamily="34" charset="0"/>
              </a:defRPr>
            </a:lvl6pPr>
            <a:lvl7pPr marL="914400" algn="l" rtl="0" fontAlgn="base">
              <a:spcBef>
                <a:spcPct val="0"/>
              </a:spcBef>
              <a:spcAft>
                <a:spcPct val="0"/>
              </a:spcAft>
              <a:defRPr sz="2000" b="1">
                <a:solidFill>
                  <a:srgbClr val="009EE0"/>
                </a:solidFill>
                <a:latin typeface="Arial" pitchFamily="34" charset="0"/>
                <a:cs typeface="Arial" pitchFamily="34" charset="0"/>
              </a:defRPr>
            </a:lvl7pPr>
            <a:lvl8pPr marL="1371600" algn="l" rtl="0" fontAlgn="base">
              <a:spcBef>
                <a:spcPct val="0"/>
              </a:spcBef>
              <a:spcAft>
                <a:spcPct val="0"/>
              </a:spcAft>
              <a:defRPr sz="2000" b="1">
                <a:solidFill>
                  <a:srgbClr val="009EE0"/>
                </a:solidFill>
                <a:latin typeface="Arial" pitchFamily="34" charset="0"/>
                <a:cs typeface="Arial" pitchFamily="34" charset="0"/>
              </a:defRPr>
            </a:lvl8pPr>
            <a:lvl9pPr marL="1828800" algn="l" rtl="0" fontAlgn="base">
              <a:spcBef>
                <a:spcPct val="0"/>
              </a:spcBef>
              <a:spcAft>
                <a:spcPct val="0"/>
              </a:spcAft>
              <a:defRPr sz="2000" b="1">
                <a:solidFill>
                  <a:srgbClr val="009EE0"/>
                </a:solidFill>
                <a:latin typeface="Arial" pitchFamily="34" charset="0"/>
                <a:cs typeface="Arial" pitchFamily="34" charset="0"/>
              </a:defRPr>
            </a:lvl9pPr>
          </a:lstStyle>
          <a:p>
            <a:pPr eaLnBrk="1" hangingPunct="1"/>
            <a:r>
              <a:rPr lang="fr-FR" altLang="fr-FR" dirty="0" smtClean="0"/>
              <a:t>Points positifs</a:t>
            </a:r>
          </a:p>
        </p:txBody>
      </p:sp>
    </p:spTree>
    <p:extLst>
      <p:ext uri="{BB962C8B-B14F-4D97-AF65-F5344CB8AC3E}">
        <p14:creationId xmlns:p14="http://schemas.microsoft.com/office/powerpoint/2010/main" xmlns="" val="3654446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05159" y="1077586"/>
            <a:ext cx="8796337" cy="4634445"/>
          </a:xfrm>
        </p:spPr>
        <p:txBody>
          <a:bodyPr/>
          <a:lstStyle/>
          <a:p>
            <a:r>
              <a:rPr lang="fr-FR" dirty="0" smtClean="0"/>
              <a:t>Construire une véritable feuille de route de déploiement de la politique d’archivage à l’échelle du groupe </a:t>
            </a:r>
          </a:p>
          <a:p>
            <a:r>
              <a:rPr lang="fr-FR" dirty="0" smtClean="0"/>
              <a:t>Poursuivre les opérations de versement des archives papier et la systématisation de l’archivage électronique à venir ce qui permettra de libérer des espaces sur les sites et, partant, des ressources</a:t>
            </a:r>
            <a:endParaRPr lang="fr-FR" sz="2000" dirty="0" smtClean="0"/>
          </a:p>
          <a:p>
            <a:endParaRPr lang="fr-FR" dirty="0" smtClean="0"/>
          </a:p>
          <a:p>
            <a:r>
              <a:rPr lang="fr-FR" dirty="0" smtClean="0"/>
              <a:t>Finaliser et mettre en </a:t>
            </a:r>
            <a:r>
              <a:rPr lang="fr-FR" dirty="0"/>
              <a:t>œuvre </a:t>
            </a:r>
            <a:r>
              <a:rPr lang="fr-FR" dirty="0" smtClean="0"/>
              <a:t>le </a:t>
            </a:r>
            <a:r>
              <a:rPr lang="fr-FR" dirty="0"/>
              <a:t>processus </a:t>
            </a:r>
            <a:r>
              <a:rPr lang="fr-FR" dirty="0" smtClean="0"/>
              <a:t>de gestion documentaire au </a:t>
            </a:r>
            <a:r>
              <a:rPr lang="fr-FR" dirty="0"/>
              <a:t>sein de tous les </a:t>
            </a:r>
            <a:r>
              <a:rPr lang="fr-FR" dirty="0" smtClean="0"/>
              <a:t>processus</a:t>
            </a:r>
            <a:endParaRPr lang="fr-FR" dirty="0"/>
          </a:p>
          <a:p>
            <a:pPr lvl="1"/>
            <a:r>
              <a:rPr lang="fr-FR" dirty="0" smtClean="0"/>
              <a:t>incluant l’archivage papier et électronique</a:t>
            </a:r>
            <a:endParaRPr lang="fr-FR" dirty="0"/>
          </a:p>
          <a:p>
            <a:pPr lvl="1"/>
            <a:r>
              <a:rPr lang="fr-FR" dirty="0" smtClean="0"/>
              <a:t>sans occulter les aspects juridiques (dont CNIL) et qualité associés</a:t>
            </a:r>
          </a:p>
          <a:p>
            <a:endParaRPr lang="fr-FR" dirty="0" smtClean="0"/>
          </a:p>
          <a:p>
            <a:endParaRPr lang="fr-FR" sz="1400" dirty="0"/>
          </a:p>
          <a:p>
            <a:endParaRPr lang="fr-FR" sz="1400" dirty="0"/>
          </a:p>
        </p:txBody>
      </p:sp>
      <p:sp>
        <p:nvSpPr>
          <p:cNvPr id="3" name="Titre 1"/>
          <p:cNvSpPr txBox="1">
            <a:spLocks/>
          </p:cNvSpPr>
          <p:nvPr/>
        </p:nvSpPr>
        <p:spPr>
          <a:xfrm>
            <a:off x="345356" y="189781"/>
            <a:ext cx="8796337" cy="740494"/>
          </a:xfrm>
          <a:prstGeom prst="rect">
            <a:avLst/>
          </a:prstGeom>
        </p:spPr>
        <p:txBody>
          <a:bodyPr/>
          <a:lstStyle>
            <a:lvl1pPr algn="l" rtl="0" eaLnBrk="0" fontAlgn="base" hangingPunct="0">
              <a:spcBef>
                <a:spcPct val="0"/>
              </a:spcBef>
              <a:spcAft>
                <a:spcPct val="0"/>
              </a:spcAft>
              <a:defRPr lang="en-US" sz="2000" b="1" kern="1200" dirty="0">
                <a:solidFill>
                  <a:srgbClr val="009EE0"/>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000" b="1">
                <a:solidFill>
                  <a:srgbClr val="009EE0"/>
                </a:solidFill>
                <a:latin typeface="Arial" pitchFamily="34" charset="0"/>
                <a:cs typeface="Arial" pitchFamily="34" charset="0"/>
              </a:defRPr>
            </a:lvl2pPr>
            <a:lvl3pPr algn="l" rtl="0" eaLnBrk="0" fontAlgn="base" hangingPunct="0">
              <a:spcBef>
                <a:spcPct val="0"/>
              </a:spcBef>
              <a:spcAft>
                <a:spcPct val="0"/>
              </a:spcAft>
              <a:defRPr sz="2000" b="1">
                <a:solidFill>
                  <a:srgbClr val="009EE0"/>
                </a:solidFill>
                <a:latin typeface="Arial" pitchFamily="34" charset="0"/>
                <a:cs typeface="Arial" pitchFamily="34" charset="0"/>
              </a:defRPr>
            </a:lvl3pPr>
            <a:lvl4pPr algn="l" rtl="0" eaLnBrk="0" fontAlgn="base" hangingPunct="0">
              <a:spcBef>
                <a:spcPct val="0"/>
              </a:spcBef>
              <a:spcAft>
                <a:spcPct val="0"/>
              </a:spcAft>
              <a:defRPr sz="2000" b="1">
                <a:solidFill>
                  <a:srgbClr val="009EE0"/>
                </a:solidFill>
                <a:latin typeface="Arial" pitchFamily="34" charset="0"/>
                <a:cs typeface="Arial" pitchFamily="34" charset="0"/>
              </a:defRPr>
            </a:lvl4pPr>
            <a:lvl5pPr algn="l" rtl="0" eaLnBrk="0" fontAlgn="base" hangingPunct="0">
              <a:spcBef>
                <a:spcPct val="0"/>
              </a:spcBef>
              <a:spcAft>
                <a:spcPct val="0"/>
              </a:spcAft>
              <a:defRPr sz="2000" b="1">
                <a:solidFill>
                  <a:srgbClr val="009EE0"/>
                </a:solidFill>
                <a:latin typeface="Arial" pitchFamily="34" charset="0"/>
                <a:cs typeface="Arial" pitchFamily="34" charset="0"/>
              </a:defRPr>
            </a:lvl5pPr>
            <a:lvl6pPr marL="457200" algn="l" rtl="0" fontAlgn="base">
              <a:spcBef>
                <a:spcPct val="0"/>
              </a:spcBef>
              <a:spcAft>
                <a:spcPct val="0"/>
              </a:spcAft>
              <a:defRPr sz="2000" b="1">
                <a:solidFill>
                  <a:srgbClr val="009EE0"/>
                </a:solidFill>
                <a:latin typeface="Arial" pitchFamily="34" charset="0"/>
                <a:cs typeface="Arial" pitchFamily="34" charset="0"/>
              </a:defRPr>
            </a:lvl6pPr>
            <a:lvl7pPr marL="914400" algn="l" rtl="0" fontAlgn="base">
              <a:spcBef>
                <a:spcPct val="0"/>
              </a:spcBef>
              <a:spcAft>
                <a:spcPct val="0"/>
              </a:spcAft>
              <a:defRPr sz="2000" b="1">
                <a:solidFill>
                  <a:srgbClr val="009EE0"/>
                </a:solidFill>
                <a:latin typeface="Arial" pitchFamily="34" charset="0"/>
                <a:cs typeface="Arial" pitchFamily="34" charset="0"/>
              </a:defRPr>
            </a:lvl7pPr>
            <a:lvl8pPr marL="1371600" algn="l" rtl="0" fontAlgn="base">
              <a:spcBef>
                <a:spcPct val="0"/>
              </a:spcBef>
              <a:spcAft>
                <a:spcPct val="0"/>
              </a:spcAft>
              <a:defRPr sz="2000" b="1">
                <a:solidFill>
                  <a:srgbClr val="009EE0"/>
                </a:solidFill>
                <a:latin typeface="Arial" pitchFamily="34" charset="0"/>
                <a:cs typeface="Arial" pitchFamily="34" charset="0"/>
              </a:defRPr>
            </a:lvl8pPr>
            <a:lvl9pPr marL="1828800" algn="l" rtl="0" fontAlgn="base">
              <a:spcBef>
                <a:spcPct val="0"/>
              </a:spcBef>
              <a:spcAft>
                <a:spcPct val="0"/>
              </a:spcAft>
              <a:defRPr sz="2000" b="1">
                <a:solidFill>
                  <a:srgbClr val="009EE0"/>
                </a:solidFill>
                <a:latin typeface="Arial" pitchFamily="34" charset="0"/>
                <a:cs typeface="Arial" pitchFamily="34" charset="0"/>
              </a:defRPr>
            </a:lvl9pPr>
          </a:lstStyle>
          <a:p>
            <a:pPr eaLnBrk="1" hangingPunct="1"/>
            <a:r>
              <a:rPr lang="fr-FR" altLang="fr-FR" dirty="0" smtClean="0"/>
              <a:t>Recommandations</a:t>
            </a:r>
          </a:p>
        </p:txBody>
      </p:sp>
    </p:spTree>
    <p:extLst>
      <p:ext uri="{BB962C8B-B14F-4D97-AF65-F5344CB8AC3E}">
        <p14:creationId xmlns:p14="http://schemas.microsoft.com/office/powerpoint/2010/main" xmlns="" val="1002230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49382" y="4506686"/>
            <a:ext cx="8836213" cy="153785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1"/>
          <p:cNvSpPr>
            <a:spLocks noGrp="1"/>
          </p:cNvSpPr>
          <p:nvPr>
            <p:ph idx="1"/>
          </p:nvPr>
        </p:nvSpPr>
        <p:spPr>
          <a:xfrm>
            <a:off x="492138" y="1039091"/>
            <a:ext cx="8266601" cy="2986644"/>
          </a:xfrm>
        </p:spPr>
        <p:txBody>
          <a:bodyPr/>
          <a:lstStyle/>
          <a:p>
            <a:r>
              <a:rPr lang="fr-FR" dirty="0"/>
              <a:t>C</a:t>
            </a:r>
            <a:r>
              <a:rPr lang="fr-FR" dirty="0" smtClean="0"/>
              <a:t>et </a:t>
            </a:r>
            <a:r>
              <a:rPr lang="fr-FR" dirty="0"/>
              <a:t>audit confirme le besoin pour chaque site </a:t>
            </a:r>
            <a:r>
              <a:rPr lang="fr-FR" b="0" dirty="0"/>
              <a:t>(</a:t>
            </a:r>
            <a:r>
              <a:rPr lang="fr-FR" b="0" dirty="0" smtClean="0"/>
              <a:t>au travers des directions/entités/filiales </a:t>
            </a:r>
            <a:r>
              <a:rPr lang="fr-FR" b="0" dirty="0"/>
              <a:t>concernées) </a:t>
            </a:r>
            <a:r>
              <a:rPr lang="fr-FR" dirty="0"/>
              <a:t>de poursuivre l’effort de mise en </a:t>
            </a:r>
            <a:r>
              <a:rPr lang="fr-FR" dirty="0" smtClean="0"/>
              <a:t>œuvre </a:t>
            </a:r>
            <a:r>
              <a:rPr lang="fr-FR" dirty="0"/>
              <a:t>effective </a:t>
            </a:r>
            <a:r>
              <a:rPr lang="fr-FR" dirty="0" smtClean="0"/>
              <a:t>de la </a:t>
            </a:r>
            <a:r>
              <a:rPr lang="fr-FR" dirty="0"/>
              <a:t>politique d’archivage du Groupe</a:t>
            </a:r>
            <a:r>
              <a:rPr lang="fr-FR" b="0" dirty="0"/>
              <a:t>, notamment :</a:t>
            </a:r>
          </a:p>
          <a:p>
            <a:pPr lvl="1"/>
            <a:r>
              <a:rPr lang="fr-FR" b="0" dirty="0" smtClean="0"/>
              <a:t>de </a:t>
            </a:r>
            <a:r>
              <a:rPr lang="fr-FR" b="0" dirty="0"/>
              <a:t>protection des originaux « papier » ;</a:t>
            </a:r>
          </a:p>
          <a:p>
            <a:pPr lvl="1"/>
            <a:r>
              <a:rPr lang="fr-FR" b="0" dirty="0" smtClean="0"/>
              <a:t>de </a:t>
            </a:r>
            <a:r>
              <a:rPr lang="fr-FR" b="0" dirty="0"/>
              <a:t>tri et de versement systématique des archives papier (plusieurs dizaines de kilomètres </a:t>
            </a:r>
            <a:r>
              <a:rPr lang="fr-FR" b="0" dirty="0" smtClean="0"/>
              <a:t>linéaires cumulés </a:t>
            </a:r>
            <a:r>
              <a:rPr lang="fr-FR" b="0" dirty="0"/>
              <a:t>« dormant » sur les sites) ;</a:t>
            </a:r>
          </a:p>
          <a:p>
            <a:pPr lvl="1"/>
            <a:r>
              <a:rPr lang="fr-FR" b="0" dirty="0" smtClean="0"/>
              <a:t>de </a:t>
            </a:r>
            <a:r>
              <a:rPr lang="fr-FR" b="0" dirty="0"/>
              <a:t>libération de surfaces inutilement </a:t>
            </a:r>
            <a:r>
              <a:rPr lang="fr-FR" b="0" dirty="0" smtClean="0"/>
              <a:t>encombrées ainsi que des ressources afférentes</a:t>
            </a:r>
            <a:endParaRPr lang="fr-FR" b="0" dirty="0"/>
          </a:p>
          <a:p>
            <a:r>
              <a:rPr lang="fr-FR" dirty="0"/>
              <a:t>Cet effort à conduire est </a:t>
            </a:r>
            <a:r>
              <a:rPr lang="fr-FR" dirty="0" smtClean="0"/>
              <a:t>à </a:t>
            </a:r>
            <a:r>
              <a:rPr lang="fr-FR" dirty="0"/>
              <a:t>partager par tous et doit être soutenu par l’ensemble des directions</a:t>
            </a:r>
            <a:r>
              <a:rPr lang="fr-FR" dirty="0" smtClean="0"/>
              <a:t>.</a:t>
            </a:r>
          </a:p>
          <a:p>
            <a:endParaRPr lang="fr-FR" b="0" dirty="0"/>
          </a:p>
          <a:p>
            <a:pPr marL="0" indent="0">
              <a:buNone/>
            </a:pPr>
            <a:endParaRPr lang="fr-FR" b="0" dirty="0" smtClean="0"/>
          </a:p>
          <a:p>
            <a:pPr marL="0" indent="0">
              <a:buNone/>
            </a:pPr>
            <a:r>
              <a:rPr lang="fr-FR" dirty="0">
                <a:solidFill>
                  <a:schemeClr val="bg1"/>
                </a:solidFill>
              </a:rPr>
              <a:t>L</a:t>
            </a:r>
            <a:r>
              <a:rPr lang="fr-FR" dirty="0" smtClean="0">
                <a:solidFill>
                  <a:schemeClr val="bg1"/>
                </a:solidFill>
              </a:rPr>
              <a:t>e </a:t>
            </a:r>
            <a:r>
              <a:rPr lang="fr-FR" dirty="0">
                <a:solidFill>
                  <a:schemeClr val="bg1"/>
                </a:solidFill>
              </a:rPr>
              <a:t>Groupe </a:t>
            </a:r>
            <a:r>
              <a:rPr lang="fr-FR" dirty="0" smtClean="0">
                <a:solidFill>
                  <a:schemeClr val="bg1"/>
                </a:solidFill>
              </a:rPr>
              <a:t> DCNS possède </a:t>
            </a:r>
            <a:r>
              <a:rPr lang="fr-FR" dirty="0">
                <a:solidFill>
                  <a:schemeClr val="bg1"/>
                </a:solidFill>
              </a:rPr>
              <a:t>un niveau de maturité satisfaisant et est </a:t>
            </a:r>
            <a:r>
              <a:rPr lang="fr-FR" dirty="0" smtClean="0">
                <a:solidFill>
                  <a:schemeClr val="bg1"/>
                </a:solidFill>
              </a:rPr>
              <a:t>désormais aligné </a:t>
            </a:r>
            <a:r>
              <a:rPr lang="fr-FR" dirty="0">
                <a:solidFill>
                  <a:schemeClr val="bg1"/>
                </a:solidFill>
              </a:rPr>
              <a:t>par rapport aux pratiques constatées à l’extérieur. Il reste à DCNS à poursuivre le versement </a:t>
            </a:r>
            <a:r>
              <a:rPr lang="fr-FR" dirty="0" smtClean="0">
                <a:solidFill>
                  <a:schemeClr val="bg1"/>
                </a:solidFill>
              </a:rPr>
              <a:t>des archives </a:t>
            </a:r>
            <a:r>
              <a:rPr lang="fr-FR" dirty="0">
                <a:solidFill>
                  <a:schemeClr val="bg1"/>
                </a:solidFill>
              </a:rPr>
              <a:t>papier </a:t>
            </a:r>
            <a:r>
              <a:rPr lang="fr-FR" dirty="0" smtClean="0">
                <a:solidFill>
                  <a:schemeClr val="bg1"/>
                </a:solidFill>
              </a:rPr>
              <a:t>et </a:t>
            </a:r>
            <a:r>
              <a:rPr lang="fr-FR" dirty="0">
                <a:solidFill>
                  <a:schemeClr val="bg1"/>
                </a:solidFill>
              </a:rPr>
              <a:t>à mener à bien la transition vers </a:t>
            </a:r>
            <a:r>
              <a:rPr lang="fr-FR" dirty="0" smtClean="0">
                <a:solidFill>
                  <a:schemeClr val="bg1"/>
                </a:solidFill>
              </a:rPr>
              <a:t>l’archivage électronique</a:t>
            </a:r>
            <a:r>
              <a:rPr lang="fr-FR" dirty="0">
                <a:solidFill>
                  <a:schemeClr val="bg1"/>
                </a:solidFill>
              </a:rPr>
              <a:t>.</a:t>
            </a:r>
          </a:p>
        </p:txBody>
      </p:sp>
      <p:sp>
        <p:nvSpPr>
          <p:cNvPr id="3" name="Titre 1"/>
          <p:cNvSpPr txBox="1">
            <a:spLocks/>
          </p:cNvSpPr>
          <p:nvPr/>
        </p:nvSpPr>
        <p:spPr>
          <a:xfrm>
            <a:off x="345356" y="189781"/>
            <a:ext cx="8796337" cy="740494"/>
          </a:xfrm>
          <a:prstGeom prst="rect">
            <a:avLst/>
          </a:prstGeom>
        </p:spPr>
        <p:txBody>
          <a:bodyPr/>
          <a:lstStyle>
            <a:lvl1pPr algn="l" rtl="0" eaLnBrk="0" fontAlgn="base" hangingPunct="0">
              <a:spcBef>
                <a:spcPct val="0"/>
              </a:spcBef>
              <a:spcAft>
                <a:spcPct val="0"/>
              </a:spcAft>
              <a:defRPr lang="en-US" sz="2000" b="1" kern="1200" dirty="0">
                <a:solidFill>
                  <a:srgbClr val="009EE0"/>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000" b="1">
                <a:solidFill>
                  <a:srgbClr val="009EE0"/>
                </a:solidFill>
                <a:latin typeface="Arial" pitchFamily="34" charset="0"/>
                <a:cs typeface="Arial" pitchFamily="34" charset="0"/>
              </a:defRPr>
            </a:lvl2pPr>
            <a:lvl3pPr algn="l" rtl="0" eaLnBrk="0" fontAlgn="base" hangingPunct="0">
              <a:spcBef>
                <a:spcPct val="0"/>
              </a:spcBef>
              <a:spcAft>
                <a:spcPct val="0"/>
              </a:spcAft>
              <a:defRPr sz="2000" b="1">
                <a:solidFill>
                  <a:srgbClr val="009EE0"/>
                </a:solidFill>
                <a:latin typeface="Arial" pitchFamily="34" charset="0"/>
                <a:cs typeface="Arial" pitchFamily="34" charset="0"/>
              </a:defRPr>
            </a:lvl3pPr>
            <a:lvl4pPr algn="l" rtl="0" eaLnBrk="0" fontAlgn="base" hangingPunct="0">
              <a:spcBef>
                <a:spcPct val="0"/>
              </a:spcBef>
              <a:spcAft>
                <a:spcPct val="0"/>
              </a:spcAft>
              <a:defRPr sz="2000" b="1">
                <a:solidFill>
                  <a:srgbClr val="009EE0"/>
                </a:solidFill>
                <a:latin typeface="Arial" pitchFamily="34" charset="0"/>
                <a:cs typeface="Arial" pitchFamily="34" charset="0"/>
              </a:defRPr>
            </a:lvl4pPr>
            <a:lvl5pPr algn="l" rtl="0" eaLnBrk="0" fontAlgn="base" hangingPunct="0">
              <a:spcBef>
                <a:spcPct val="0"/>
              </a:spcBef>
              <a:spcAft>
                <a:spcPct val="0"/>
              </a:spcAft>
              <a:defRPr sz="2000" b="1">
                <a:solidFill>
                  <a:srgbClr val="009EE0"/>
                </a:solidFill>
                <a:latin typeface="Arial" pitchFamily="34" charset="0"/>
                <a:cs typeface="Arial" pitchFamily="34" charset="0"/>
              </a:defRPr>
            </a:lvl5pPr>
            <a:lvl6pPr marL="457200" algn="l" rtl="0" fontAlgn="base">
              <a:spcBef>
                <a:spcPct val="0"/>
              </a:spcBef>
              <a:spcAft>
                <a:spcPct val="0"/>
              </a:spcAft>
              <a:defRPr sz="2000" b="1">
                <a:solidFill>
                  <a:srgbClr val="009EE0"/>
                </a:solidFill>
                <a:latin typeface="Arial" pitchFamily="34" charset="0"/>
                <a:cs typeface="Arial" pitchFamily="34" charset="0"/>
              </a:defRPr>
            </a:lvl6pPr>
            <a:lvl7pPr marL="914400" algn="l" rtl="0" fontAlgn="base">
              <a:spcBef>
                <a:spcPct val="0"/>
              </a:spcBef>
              <a:spcAft>
                <a:spcPct val="0"/>
              </a:spcAft>
              <a:defRPr sz="2000" b="1">
                <a:solidFill>
                  <a:srgbClr val="009EE0"/>
                </a:solidFill>
                <a:latin typeface="Arial" pitchFamily="34" charset="0"/>
                <a:cs typeface="Arial" pitchFamily="34" charset="0"/>
              </a:defRPr>
            </a:lvl7pPr>
            <a:lvl8pPr marL="1371600" algn="l" rtl="0" fontAlgn="base">
              <a:spcBef>
                <a:spcPct val="0"/>
              </a:spcBef>
              <a:spcAft>
                <a:spcPct val="0"/>
              </a:spcAft>
              <a:defRPr sz="2000" b="1">
                <a:solidFill>
                  <a:srgbClr val="009EE0"/>
                </a:solidFill>
                <a:latin typeface="Arial" pitchFamily="34" charset="0"/>
                <a:cs typeface="Arial" pitchFamily="34" charset="0"/>
              </a:defRPr>
            </a:lvl8pPr>
            <a:lvl9pPr marL="1828800" algn="l" rtl="0" fontAlgn="base">
              <a:spcBef>
                <a:spcPct val="0"/>
              </a:spcBef>
              <a:spcAft>
                <a:spcPct val="0"/>
              </a:spcAft>
              <a:defRPr sz="2000" b="1">
                <a:solidFill>
                  <a:srgbClr val="009EE0"/>
                </a:solidFill>
                <a:latin typeface="Arial" pitchFamily="34" charset="0"/>
                <a:cs typeface="Arial" pitchFamily="34" charset="0"/>
              </a:defRPr>
            </a:lvl9pPr>
          </a:lstStyle>
          <a:p>
            <a:pPr eaLnBrk="1" hangingPunct="1"/>
            <a:r>
              <a:rPr lang="fr-FR" altLang="fr-FR" dirty="0" smtClean="0"/>
              <a:t>Conclusion</a:t>
            </a:r>
          </a:p>
        </p:txBody>
      </p:sp>
    </p:spTree>
    <p:extLst>
      <p:ext uri="{BB962C8B-B14F-4D97-AF65-F5344CB8AC3E}">
        <p14:creationId xmlns:p14="http://schemas.microsoft.com/office/powerpoint/2010/main" xmlns="" val="3003301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eaLnBrk="1" hangingPunct="1"/>
            <a:r>
              <a:rPr lang="fr-FR" altLang="fr-FR" smtClean="0"/>
              <a:t>Sommaire</a:t>
            </a:r>
          </a:p>
        </p:txBody>
      </p:sp>
      <p:sp>
        <p:nvSpPr>
          <p:cNvPr id="5" name="Rectangle 3"/>
          <p:cNvSpPr txBox="1">
            <a:spLocks noChangeArrowheads="1"/>
          </p:cNvSpPr>
          <p:nvPr/>
        </p:nvSpPr>
        <p:spPr>
          <a:xfrm>
            <a:off x="287338" y="2002548"/>
            <a:ext cx="8677275" cy="3272004"/>
          </a:xfrm>
          <a:prstGeom prst="rect">
            <a:avLst/>
          </a:prstGeom>
          <a:solidFill>
            <a:schemeClr val="bg1">
              <a:lumMod val="95000"/>
            </a:schemeClr>
          </a:solidFill>
          <a:ln>
            <a:solidFill>
              <a:schemeClr val="bg1">
                <a:lumMod val="85000"/>
              </a:schemeClr>
            </a:solidFill>
          </a:ln>
        </p:spPr>
        <p:txBody>
          <a:bodyPr lIns="720000" tIns="180000" bIns="180000" anchor="ctr">
            <a:spAutoFit/>
          </a:bodyPr>
          <a:lstStyle>
            <a:lvl1pPr marL="327025" indent="-327025" algn="l" defTabSz="434975" rtl="0" eaLnBrk="0" fontAlgn="base" hangingPunct="0">
              <a:spcBef>
                <a:spcPct val="20000"/>
              </a:spcBef>
              <a:spcAft>
                <a:spcPct val="0"/>
              </a:spcAft>
              <a:buFont typeface="Arial" panose="020B0604020202020204" pitchFamily="34" charset="0"/>
              <a:buChar char="•"/>
              <a:defRPr lang="fr-FR" sz="1800" b="1" kern="1200" dirty="0" smtClean="0">
                <a:solidFill>
                  <a:srgbClr val="009EE0"/>
                </a:solidFill>
                <a:latin typeface="Arial" panose="020B0604020202020204" pitchFamily="34" charset="0"/>
                <a:ea typeface="+mn-ea"/>
                <a:cs typeface="Arial" panose="020B0604020202020204" pitchFamily="34" charset="0"/>
              </a:defRPr>
            </a:lvl1pPr>
            <a:lvl2pPr marL="708025" indent="-271463" algn="l" defTabSz="434975" rtl="0" eaLnBrk="0" fontAlgn="base" hangingPunct="0">
              <a:spcBef>
                <a:spcPct val="20000"/>
              </a:spcBef>
              <a:spcAft>
                <a:spcPct val="0"/>
              </a:spcAft>
              <a:buFont typeface="Arial" panose="020B0604020202020204" pitchFamily="34" charset="0"/>
              <a:buChar char="–"/>
              <a:defRPr lang="fr-FR" sz="1600" kern="1200" dirty="0" smtClean="0">
                <a:solidFill>
                  <a:schemeClr val="accent4">
                    <a:lumMod val="50000"/>
                    <a:lumOff val="50000"/>
                  </a:schemeClr>
                </a:solidFill>
                <a:latin typeface="Arial" panose="020B0604020202020204" pitchFamily="34" charset="0"/>
                <a:ea typeface="+mn-ea"/>
                <a:cs typeface="Arial" panose="020B0604020202020204" pitchFamily="34" charset="0"/>
              </a:defRPr>
            </a:lvl2pPr>
            <a:lvl3pPr marL="1090613" indent="-217488" algn="l" defTabSz="434975" rtl="0" eaLnBrk="0" fontAlgn="base" hangingPunct="0">
              <a:spcBef>
                <a:spcPct val="20000"/>
              </a:spcBef>
              <a:spcAft>
                <a:spcPct val="0"/>
              </a:spcAft>
              <a:buFont typeface="Arial" panose="020B0604020202020204" pitchFamily="34" charset="0"/>
              <a:buChar char="•"/>
              <a:defRPr lang="fr-FR" sz="140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3pPr>
            <a:lvl4pPr marL="1527175" indent="-217488" algn="l" defTabSz="434975" rtl="0" eaLnBrk="0" fontAlgn="base" hangingPunct="0">
              <a:spcBef>
                <a:spcPct val="20000"/>
              </a:spcBef>
              <a:spcAft>
                <a:spcPct val="0"/>
              </a:spcAft>
              <a:buFont typeface="Arial" panose="020B0604020202020204" pitchFamily="34" charset="0"/>
              <a:buChar char="–"/>
              <a:defRPr lang="fr-FR" sz="1800" kern="1200" dirty="0" smtClean="0">
                <a:solidFill>
                  <a:schemeClr val="tx1"/>
                </a:solidFill>
                <a:latin typeface="+mn-lt"/>
                <a:ea typeface="+mn-ea"/>
                <a:cs typeface="+mn-cs"/>
              </a:defRPr>
            </a:lvl4pPr>
            <a:lvl5pPr marL="1962150" indent="-217488" algn="l" defTabSz="434975" rtl="0" eaLnBrk="0" fontAlgn="base" hangingPunct="0">
              <a:spcBef>
                <a:spcPct val="20000"/>
              </a:spcBef>
              <a:spcAft>
                <a:spcPct val="0"/>
              </a:spcAft>
              <a:buFont typeface="Arial" panose="020B0604020202020204" pitchFamily="34" charset="0"/>
              <a:buChar char="»"/>
              <a:defRPr lang="fr-FR" sz="1800" kern="1200" dirty="0" smtClean="0">
                <a:solidFill>
                  <a:schemeClr val="tx1"/>
                </a:solidFill>
                <a:latin typeface="+mn-lt"/>
                <a:ea typeface="+mn-ea"/>
                <a:cs typeface="+mn-cs"/>
              </a:defRPr>
            </a:lvl5pPr>
            <a:lvl6pPr marL="24193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6pPr>
            <a:lvl7pPr marL="28765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7pPr>
            <a:lvl8pPr marL="33337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8pPr>
            <a:lvl9pPr marL="37909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9pPr>
          </a:lstStyle>
          <a:p>
            <a:pPr marL="381000" indent="-381000">
              <a:lnSpc>
                <a:spcPct val="150000"/>
              </a:lnSpc>
              <a:spcBef>
                <a:spcPts val="0"/>
              </a:spcBef>
              <a:buClr>
                <a:srgbClr val="7F7F7F"/>
              </a:buClr>
              <a:buFont typeface="Arial" panose="020B0604020202020204" pitchFamily="34" charset="0"/>
              <a:buAutoNum type="arabicPeriod"/>
              <a:defRPr/>
            </a:pPr>
            <a:r>
              <a:rPr altLang="fr-FR" dirty="0" smtClean="0"/>
              <a:t>Rappel des objectifs  5 min</a:t>
            </a:r>
            <a:endParaRPr altLang="fr-FR" dirty="0"/>
          </a:p>
          <a:p>
            <a:pPr marL="381000" indent="-381000">
              <a:lnSpc>
                <a:spcPct val="150000"/>
              </a:lnSpc>
              <a:spcBef>
                <a:spcPts val="0"/>
              </a:spcBef>
              <a:buClr>
                <a:srgbClr val="7F7F7F"/>
              </a:buClr>
              <a:buFont typeface="Arial" panose="020B0604020202020204" pitchFamily="34" charset="0"/>
              <a:buAutoNum type="arabicPeriod"/>
              <a:defRPr/>
            </a:pPr>
            <a:r>
              <a:rPr lang="fr-FR" dirty="0" smtClean="0"/>
              <a:t>Tour de table  15 min</a:t>
            </a:r>
          </a:p>
          <a:p>
            <a:pPr marL="381000" indent="-381000">
              <a:lnSpc>
                <a:spcPct val="150000"/>
              </a:lnSpc>
              <a:spcBef>
                <a:spcPts val="0"/>
              </a:spcBef>
              <a:buClr>
                <a:srgbClr val="7F7F7F"/>
              </a:buClr>
              <a:buFont typeface="Arial" panose="020B0604020202020204" pitchFamily="34" charset="0"/>
              <a:buAutoNum type="arabicPeriod"/>
              <a:defRPr/>
            </a:pPr>
            <a:r>
              <a:rPr lang="fr-FR" dirty="0" smtClean="0"/>
              <a:t>Présentation de </a:t>
            </a:r>
            <a:r>
              <a:rPr lang="fr-FR" dirty="0"/>
              <a:t>DCNS </a:t>
            </a:r>
            <a:r>
              <a:rPr lang="fr-FR" dirty="0" smtClean="0"/>
              <a:t>5 min</a:t>
            </a:r>
          </a:p>
          <a:p>
            <a:pPr marL="381000" indent="-381000">
              <a:lnSpc>
                <a:spcPct val="150000"/>
              </a:lnSpc>
              <a:spcBef>
                <a:spcPts val="0"/>
              </a:spcBef>
              <a:buClr>
                <a:srgbClr val="7F7F7F"/>
              </a:buClr>
              <a:buFont typeface="Arial" panose="020B0604020202020204" pitchFamily="34" charset="0"/>
              <a:buAutoNum type="arabicPeriod"/>
              <a:defRPr/>
            </a:pPr>
            <a:r>
              <a:rPr lang="fr-FR" dirty="0" smtClean="0"/>
              <a:t>Audit @rchivage à DCNS  30 min</a:t>
            </a:r>
          </a:p>
          <a:p>
            <a:pPr marL="381000" indent="-381000">
              <a:lnSpc>
                <a:spcPct val="150000"/>
              </a:lnSpc>
              <a:spcBef>
                <a:spcPts val="0"/>
              </a:spcBef>
              <a:buClr>
                <a:srgbClr val="7F7F7F"/>
              </a:buClr>
              <a:buFont typeface="Arial" panose="020B0604020202020204" pitchFamily="34" charset="0"/>
              <a:buAutoNum type="arabicPeriod"/>
              <a:defRPr/>
            </a:pPr>
            <a:r>
              <a:rPr lang="fr-FR" dirty="0" smtClean="0"/>
              <a:t>Echanges au sein de </a:t>
            </a:r>
            <a:r>
              <a:rPr lang="fr-FR" smtClean="0"/>
              <a:t>l’atelier 80 </a:t>
            </a:r>
            <a:r>
              <a:rPr lang="fr-FR" dirty="0" smtClean="0"/>
              <a:t>min </a:t>
            </a:r>
          </a:p>
          <a:p>
            <a:pPr marL="381000" indent="-381000">
              <a:lnSpc>
                <a:spcPct val="150000"/>
              </a:lnSpc>
              <a:spcBef>
                <a:spcPts val="0"/>
              </a:spcBef>
              <a:buClr>
                <a:srgbClr val="7F7F7F"/>
              </a:buClr>
              <a:buFont typeface="Arial" panose="020B0604020202020204" pitchFamily="34" charset="0"/>
              <a:buAutoNum type="arabicPeriod"/>
              <a:defRPr/>
            </a:pPr>
            <a:r>
              <a:rPr lang="fr-FR" dirty="0" smtClean="0"/>
              <a:t>Tour de table : réaction à « chaud » 20 min</a:t>
            </a:r>
          </a:p>
          <a:p>
            <a:pPr marL="381000" indent="-381000">
              <a:lnSpc>
                <a:spcPct val="150000"/>
              </a:lnSpc>
              <a:spcBef>
                <a:spcPts val="0"/>
              </a:spcBef>
              <a:buClr>
                <a:srgbClr val="7F7F7F"/>
              </a:buClr>
              <a:buFont typeface="Arial" panose="020B0604020202020204" pitchFamily="34" charset="0"/>
              <a:buAutoNum type="arabicPeriod"/>
              <a:defRPr/>
            </a:pPr>
            <a:r>
              <a:rPr lang="fr-FR" dirty="0" smtClean="0"/>
              <a:t>Annexes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a:t>
            </a:r>
            <a:r>
              <a:rPr lang="fr-FR" dirty="0" smtClean="0"/>
              <a:t> – Rappel des objectifs</a:t>
            </a:r>
            <a:endParaRPr lang="fr-FR" dirty="0"/>
          </a:p>
        </p:txBody>
      </p:sp>
      <p:sp>
        <p:nvSpPr>
          <p:cNvPr id="7" name="Espace réservé du contenu 2"/>
          <p:cNvSpPr txBox="1">
            <a:spLocks/>
          </p:cNvSpPr>
          <p:nvPr/>
        </p:nvSpPr>
        <p:spPr>
          <a:xfrm>
            <a:off x="2100482" y="1040169"/>
            <a:ext cx="6707088" cy="5363677"/>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auto" latinLnBrk="0" hangingPunct="1">
              <a:lnSpc>
                <a:spcPct val="10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smtClean="0">
                <a:ln>
                  <a:noFill/>
                </a:ln>
                <a:solidFill>
                  <a:sysClr val="windowText" lastClr="000000"/>
                </a:solidFill>
                <a:effectLst/>
                <a:uLnTx/>
                <a:uFillTx/>
                <a:latin typeface="Calibri"/>
                <a:ea typeface="+mn-ea"/>
                <a:cs typeface="+mn-cs"/>
              </a:rPr>
              <a:t>Rappel des objectifs</a:t>
            </a:r>
          </a:p>
          <a:p>
            <a:pPr marL="2065338" marR="0" lvl="0" indent="-457200" algn="l" defTabSz="914400" rtl="0" eaLnBrk="0"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ysClr val="windowText" lastClr="000000"/>
                </a:solidFill>
                <a:effectLst/>
                <a:uLnTx/>
                <a:uFillTx/>
                <a:latin typeface="Calibri"/>
                <a:ea typeface="+mn-ea"/>
                <a:cs typeface="+mn-cs"/>
              </a:rPr>
              <a:t>Mettre en place un lieu de rencontre pour entretenir une dynamique au sein du CR2PA</a:t>
            </a:r>
          </a:p>
          <a:p>
            <a:pPr marL="2065338" marR="0" lvl="0" indent="-457200" algn="l" defTabSz="914400" rtl="0" eaLnBrk="0"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ysClr val="windowText" lastClr="000000"/>
                </a:solidFill>
                <a:effectLst/>
                <a:uLnTx/>
                <a:uFillTx/>
                <a:latin typeface="Calibri"/>
                <a:ea typeface="+mn-ea"/>
                <a:cs typeface="+mn-cs"/>
              </a:rPr>
              <a:t>Disposer d’un lieu de partage, de mise en commun, de recherche et de transmission de savoir</a:t>
            </a:r>
          </a:p>
          <a:p>
            <a:pPr marL="2065338" marR="0" lvl="0" indent="-457200" algn="l" defTabSz="914400" rtl="0" eaLnBrk="0"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ysClr val="windowText" lastClr="000000"/>
                </a:solidFill>
                <a:effectLst/>
                <a:uLnTx/>
                <a:uFillTx/>
                <a:latin typeface="Calibri"/>
                <a:ea typeface="+mn-ea"/>
                <a:cs typeface="+mn-cs"/>
              </a:rPr>
              <a:t>Réaliser le lien entre le référentiel existant ou en devenir du CR2PA et les attentes des membres</a:t>
            </a:r>
          </a:p>
          <a:p>
            <a:pPr marL="342900" marR="0" lvl="0" indent="-342900" algn="l" defTabSz="914400" rtl="0" eaLnBrk="0" fontAlgn="auto" latinLnBrk="0" hangingPunct="1">
              <a:lnSpc>
                <a:spcPct val="100000"/>
              </a:lnSpc>
              <a:spcBef>
                <a:spcPct val="20000"/>
              </a:spcBef>
              <a:spcAft>
                <a:spcPts val="0"/>
              </a:spcAft>
              <a:buClrTx/>
              <a:buSzTx/>
              <a:buFont typeface="Arial" pitchFamily="34" charset="0"/>
              <a:buNone/>
              <a:tabLst/>
              <a:defRPr/>
            </a:pPr>
            <a:endParaRPr kumimoji="0" lang="fr-FR" sz="31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0" fontAlgn="auto" latinLnBrk="0" hangingPunct="1">
              <a:lnSpc>
                <a:spcPct val="10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smtClean="0">
                <a:ln>
                  <a:noFill/>
                </a:ln>
                <a:solidFill>
                  <a:sysClr val="windowText" lastClr="000000"/>
                </a:solidFill>
                <a:effectLst/>
                <a:uLnTx/>
                <a:uFillTx/>
                <a:latin typeface="Calibri"/>
                <a:ea typeface="+mn-ea"/>
                <a:cs typeface="+mn-cs"/>
              </a:rPr>
              <a:t>Organisation des ateliers</a:t>
            </a:r>
          </a:p>
          <a:p>
            <a:pPr marL="2065338" marR="0" lvl="0" indent="-457200" algn="l" defTabSz="914400" rtl="0" eaLnBrk="0" fontAlgn="auto" latinLnBrk="0" hangingPunct="1">
              <a:lnSpc>
                <a:spcPct val="100000"/>
              </a:lnSpc>
              <a:spcBef>
                <a:spcPct val="20000"/>
              </a:spcBef>
              <a:spcAft>
                <a:spcPts val="0"/>
              </a:spcAft>
              <a:buClrTx/>
              <a:buSzTx/>
              <a:buFont typeface="Arial" pitchFamily="34" charset="0"/>
              <a:buChar char="•"/>
              <a:tabLst/>
              <a:defRPr/>
            </a:pPr>
            <a:r>
              <a:rPr kumimoji="0" lang="fr-FR" sz="2500" b="0" i="0" u="none" strike="noStrike" kern="1200" cap="none" spc="0" normalizeH="0" baseline="0" noProof="0" dirty="0" smtClean="0">
                <a:ln>
                  <a:noFill/>
                </a:ln>
                <a:solidFill>
                  <a:sysClr val="windowText" lastClr="000000"/>
                </a:solidFill>
                <a:effectLst/>
                <a:uLnTx/>
                <a:uFillTx/>
                <a:latin typeface="Calibri"/>
                <a:ea typeface="+mn-ea"/>
                <a:cs typeface="+mn-cs"/>
              </a:rPr>
              <a:t>Renco</a:t>
            </a:r>
            <a:r>
              <a:rPr kumimoji="0" lang="fr-FR" sz="2600" b="0" i="0" u="none" strike="noStrike" kern="1200" cap="none" spc="0" normalizeH="0" baseline="0" noProof="0" dirty="0" smtClean="0">
                <a:ln>
                  <a:noFill/>
                </a:ln>
                <a:solidFill>
                  <a:sysClr val="windowText" lastClr="000000"/>
                </a:solidFill>
                <a:effectLst/>
                <a:uLnTx/>
                <a:uFillTx/>
                <a:latin typeface="Calibri"/>
                <a:ea typeface="+mn-ea"/>
                <a:cs typeface="+mn-cs"/>
              </a:rPr>
              <a:t>ntres régulières tous Les deux mois</a:t>
            </a:r>
          </a:p>
          <a:p>
            <a:pPr marL="2065338" marR="0" lvl="0" indent="-457200" algn="l" defTabSz="914400" rtl="0" eaLnBrk="0" fontAlgn="auto" latinLnBrk="0" hangingPunct="1">
              <a:lnSpc>
                <a:spcPct val="100000"/>
              </a:lnSpc>
              <a:spcBef>
                <a:spcPct val="20000"/>
              </a:spcBef>
              <a:spcAft>
                <a:spcPts val="0"/>
              </a:spcAft>
              <a:buClrTx/>
              <a:buSzTx/>
              <a:buFont typeface="Arial" pitchFamily="34" charset="0"/>
              <a:buChar char="•"/>
              <a:tabLst/>
              <a:defRPr/>
            </a:pPr>
            <a:r>
              <a:rPr kumimoji="0" lang="fr-FR" sz="2600" b="0" i="0" u="none" strike="noStrike" kern="1200" cap="none" spc="0" normalizeH="0" baseline="0" noProof="0" dirty="0" smtClean="0">
                <a:ln>
                  <a:noFill/>
                </a:ln>
                <a:solidFill>
                  <a:sysClr val="windowText" lastClr="000000"/>
                </a:solidFill>
                <a:effectLst/>
                <a:uLnTx/>
                <a:uFillTx/>
                <a:latin typeface="Calibri"/>
                <a:ea typeface="+mn-ea"/>
                <a:cs typeface="+mn-cs"/>
              </a:rPr>
              <a:t>Ateliers ouverts à tous les adhérents</a:t>
            </a:r>
          </a:p>
          <a:p>
            <a:pPr marL="2065338" marR="0" lvl="0" indent="-457200" algn="l" defTabSz="914400" rtl="0" eaLnBrk="0" fontAlgn="auto" latinLnBrk="0" hangingPunct="1">
              <a:lnSpc>
                <a:spcPct val="100000"/>
              </a:lnSpc>
              <a:spcBef>
                <a:spcPct val="20000"/>
              </a:spcBef>
              <a:spcAft>
                <a:spcPts val="0"/>
              </a:spcAft>
              <a:buClrTx/>
              <a:buSzTx/>
              <a:buFont typeface="Arial" pitchFamily="34" charset="0"/>
              <a:buChar char="•"/>
              <a:tabLst/>
              <a:defRPr/>
            </a:pPr>
            <a:r>
              <a:rPr kumimoji="0" lang="fr-FR" sz="2600" b="0" i="0" u="none" strike="noStrike" kern="1200" cap="none" spc="0" normalizeH="0" baseline="0" noProof="0" dirty="0" smtClean="0">
                <a:ln>
                  <a:noFill/>
                </a:ln>
                <a:solidFill>
                  <a:sysClr val="windowText" lastClr="000000"/>
                </a:solidFill>
                <a:effectLst/>
                <a:uLnTx/>
                <a:uFillTx/>
                <a:latin typeface="Calibri"/>
                <a:ea typeface="+mn-ea"/>
                <a:cs typeface="+mn-cs"/>
              </a:rPr>
              <a:t>Participants pouvant être différents d’un atelier à l’autre </a:t>
            </a:r>
          </a:p>
          <a:p>
            <a:pPr marL="2065338" marR="0" lvl="0" indent="-457200" algn="l" defTabSz="914400" rtl="0" eaLnBrk="0" fontAlgn="auto" latinLnBrk="0" hangingPunct="1">
              <a:lnSpc>
                <a:spcPct val="100000"/>
              </a:lnSpc>
              <a:spcBef>
                <a:spcPct val="20000"/>
              </a:spcBef>
              <a:spcAft>
                <a:spcPts val="0"/>
              </a:spcAft>
              <a:buClrTx/>
              <a:buSzTx/>
              <a:buFont typeface="Arial" pitchFamily="34" charset="0"/>
              <a:buChar char="•"/>
              <a:tabLst/>
              <a:defRPr/>
            </a:pPr>
            <a:r>
              <a:rPr kumimoji="0" lang="fr-FR" sz="2600" b="0" i="0" u="none" strike="noStrike" kern="1200" cap="none" spc="0" normalizeH="0" baseline="0" noProof="0" dirty="0" smtClean="0">
                <a:ln>
                  <a:noFill/>
                </a:ln>
                <a:solidFill>
                  <a:sysClr val="windowText" lastClr="000000"/>
                </a:solidFill>
                <a:effectLst/>
                <a:uLnTx/>
                <a:uFillTx/>
                <a:latin typeface="Calibri"/>
                <a:ea typeface="+mn-ea"/>
                <a:cs typeface="+mn-cs"/>
              </a:rPr>
              <a:t>Groupe de 12 à 15 personnes plus adapté afin de permettre des échanges de fond</a:t>
            </a:r>
          </a:p>
          <a:p>
            <a:pPr marL="2065338" marR="0" lvl="0" indent="-457200" algn="l" defTabSz="914400" rtl="0" eaLnBrk="0" fontAlgn="auto" latinLnBrk="0" hangingPunct="1">
              <a:lnSpc>
                <a:spcPct val="100000"/>
              </a:lnSpc>
              <a:spcBef>
                <a:spcPct val="20000"/>
              </a:spcBef>
              <a:spcAft>
                <a:spcPts val="0"/>
              </a:spcAft>
              <a:buClrTx/>
              <a:buSzTx/>
              <a:buFont typeface="Arial" pitchFamily="34" charset="0"/>
              <a:buChar char="•"/>
              <a:tabLst/>
              <a:defRPr/>
            </a:pPr>
            <a:r>
              <a:rPr kumimoji="0" lang="fr-FR" sz="2600" b="0" i="0" u="none" strike="noStrike" kern="1200" cap="none" spc="0" normalizeH="0" baseline="0" noProof="0" dirty="0" smtClean="0">
                <a:ln>
                  <a:noFill/>
                </a:ln>
                <a:solidFill>
                  <a:sysClr val="windowText" lastClr="000000"/>
                </a:solidFill>
                <a:effectLst/>
                <a:uLnTx/>
                <a:uFillTx/>
                <a:latin typeface="Calibri"/>
                <a:ea typeface="+mn-ea"/>
                <a:cs typeface="+mn-cs"/>
              </a:rPr>
              <a:t>Une démarche de confidentialité :</a:t>
            </a:r>
          </a:p>
          <a:p>
            <a:pPr marL="2065338" marR="0" lvl="0" indent="-457200" algn="l" defTabSz="914400" rtl="0" eaLnBrk="0" fontAlgn="auto" latinLnBrk="0" hangingPunct="1">
              <a:lnSpc>
                <a:spcPct val="100000"/>
              </a:lnSpc>
              <a:spcBef>
                <a:spcPct val="20000"/>
              </a:spcBef>
              <a:spcAft>
                <a:spcPts val="0"/>
              </a:spcAft>
              <a:buClrTx/>
              <a:buSzTx/>
              <a:buFont typeface="Arial" pitchFamily="34" charset="0"/>
              <a:buChar char="•"/>
              <a:tabLst/>
              <a:defRPr/>
            </a:pPr>
            <a:r>
              <a:rPr kumimoji="0" lang="fr-FR" sz="2600" b="0" i="0" u="none" strike="noStrike" kern="1200" cap="none" spc="0" normalizeH="0" baseline="0" noProof="0" dirty="0" smtClean="0">
                <a:ln>
                  <a:noFill/>
                </a:ln>
                <a:solidFill>
                  <a:sysClr val="windowText" lastClr="000000"/>
                </a:solidFill>
                <a:effectLst/>
                <a:uLnTx/>
                <a:uFillTx/>
                <a:latin typeface="Calibri"/>
                <a:ea typeface="+mn-ea"/>
                <a:cs typeface="+mn-cs"/>
              </a:rPr>
              <a:t>Participants libres d'utiliser les informations collectées à cette occasion, mais ils ne doivent révéler ni l'identité, ni l'affiliation des personnes à l'origine de ces informations</a:t>
            </a:r>
          </a:p>
          <a:p>
            <a:pPr marL="2065338" marR="0" lvl="0" indent="-457200" algn="l" defTabSz="914400" rtl="0" eaLnBrk="0" fontAlgn="auto" latinLnBrk="0" hangingPunct="1">
              <a:lnSpc>
                <a:spcPct val="100000"/>
              </a:lnSpc>
              <a:spcBef>
                <a:spcPct val="20000"/>
              </a:spcBef>
              <a:spcAft>
                <a:spcPts val="0"/>
              </a:spcAft>
              <a:buClrTx/>
              <a:buSzTx/>
              <a:buFont typeface="Arial" pitchFamily="34" charset="0"/>
              <a:buChar char="•"/>
              <a:tabLst/>
              <a:defRPr/>
            </a:pPr>
            <a:r>
              <a:rPr kumimoji="0" lang="fr-FR" sz="2600" b="0" i="0" u="none" strike="noStrike" kern="1200" cap="none" spc="0" normalizeH="0" baseline="0" noProof="0" dirty="0" smtClean="0">
                <a:ln>
                  <a:noFill/>
                </a:ln>
                <a:solidFill>
                  <a:sysClr val="windowText" lastClr="000000"/>
                </a:solidFill>
                <a:effectLst/>
                <a:uLnTx/>
                <a:uFillTx/>
                <a:latin typeface="Calibri"/>
                <a:ea typeface="+mn-ea"/>
                <a:cs typeface="+mn-cs"/>
              </a:rPr>
              <a:t>de même qu'ils ne doivent pas révéler l'identité des autres participants</a:t>
            </a:r>
          </a:p>
          <a:p>
            <a:pPr marL="2065338" marR="0" lvl="0" indent="-457200" algn="l" defTabSz="914400" rtl="0" eaLnBrk="0" fontAlgn="auto" latinLnBrk="0" hangingPunct="1">
              <a:lnSpc>
                <a:spcPct val="100000"/>
              </a:lnSpc>
              <a:spcBef>
                <a:spcPct val="20000"/>
              </a:spcBef>
              <a:spcAft>
                <a:spcPts val="0"/>
              </a:spcAft>
              <a:buClrTx/>
              <a:buSzTx/>
              <a:buFont typeface="Arial" pitchFamily="34" charset="0"/>
              <a:buChar char="•"/>
              <a:tabLst/>
              <a:defRPr/>
            </a:pPr>
            <a:r>
              <a:rPr kumimoji="0" lang="fr-FR" sz="2600" b="0" i="0" u="none" strike="noStrike" kern="1200" cap="none" spc="0" normalizeH="0" baseline="0" noProof="0" dirty="0" smtClean="0">
                <a:ln>
                  <a:noFill/>
                </a:ln>
                <a:solidFill>
                  <a:sysClr val="windowText" lastClr="000000"/>
                </a:solidFill>
                <a:effectLst/>
                <a:uLnTx/>
                <a:uFillTx/>
                <a:latin typeface="Calibri"/>
                <a:ea typeface="+mn-ea"/>
                <a:cs typeface="+mn-cs"/>
              </a:rPr>
              <a:t>Des ordres du jour organisés par thème</a:t>
            </a:r>
          </a:p>
          <a:p>
            <a:pPr marL="2065338" marR="0" lvl="0" indent="-457200" algn="l" defTabSz="914400" rtl="0" eaLnBrk="0" fontAlgn="auto" latinLnBrk="0" hangingPunct="1">
              <a:lnSpc>
                <a:spcPct val="100000"/>
              </a:lnSpc>
              <a:spcBef>
                <a:spcPct val="20000"/>
              </a:spcBef>
              <a:spcAft>
                <a:spcPts val="0"/>
              </a:spcAft>
              <a:buClrTx/>
              <a:buSzTx/>
              <a:buFont typeface="Arial" pitchFamily="34" charset="0"/>
              <a:buChar char="•"/>
              <a:tabLst/>
              <a:defRPr/>
            </a:pPr>
            <a:r>
              <a:rPr kumimoji="0" lang="fr-FR" sz="2600" b="0" i="0" u="none" strike="noStrike" kern="1200" cap="none" spc="0" normalizeH="0" baseline="0" noProof="0" dirty="0" smtClean="0">
                <a:ln>
                  <a:noFill/>
                </a:ln>
                <a:solidFill>
                  <a:sysClr val="windowText" lastClr="000000"/>
                </a:solidFill>
                <a:effectLst/>
                <a:uLnTx/>
                <a:uFillTx/>
                <a:latin typeface="Calibri"/>
                <a:ea typeface="+mn-ea"/>
                <a:cs typeface="+mn-cs"/>
              </a:rPr>
              <a:t>Lors de chaque atelier travail par groupe de trois personnes pendant 30 mn suivi d’une restitution</a:t>
            </a:r>
          </a:p>
          <a:p>
            <a:pPr marL="2065338" marR="0" lvl="0" indent="-457200" algn="l" defTabSz="914400" rtl="0" eaLnBrk="0" fontAlgn="auto" latinLnBrk="0" hangingPunct="1">
              <a:lnSpc>
                <a:spcPct val="100000"/>
              </a:lnSpc>
              <a:spcBef>
                <a:spcPct val="20000"/>
              </a:spcBef>
              <a:spcAft>
                <a:spcPts val="0"/>
              </a:spcAft>
              <a:buClrTx/>
              <a:buSzTx/>
              <a:buFont typeface="Arial" pitchFamily="34" charset="0"/>
              <a:buChar char="•"/>
              <a:tabLst/>
              <a:defRPr/>
            </a:pPr>
            <a:endParaRPr kumimoji="0" lang="fr-F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8" name="Image 7"/>
          <p:cNvPicPr>
            <a:picLocks noChangeAspect="1"/>
          </p:cNvPicPr>
          <p:nvPr/>
        </p:nvPicPr>
        <p:blipFill>
          <a:blip r:embed="rId2" cstate="print"/>
          <a:stretch>
            <a:fillRect/>
          </a:stretch>
        </p:blipFill>
        <p:spPr>
          <a:xfrm>
            <a:off x="467544" y="1040169"/>
            <a:ext cx="1438781" cy="493819"/>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949" y="6246304"/>
            <a:ext cx="661851" cy="585216"/>
          </a:xfrm>
          <a:prstGeom prst="rect">
            <a:avLst/>
          </a:prstGeom>
        </p:spPr>
      </p:pic>
    </p:spTree>
    <p:extLst>
      <p:ext uri="{BB962C8B-B14F-4D97-AF65-F5344CB8AC3E}">
        <p14:creationId xmlns:p14="http://schemas.microsoft.com/office/powerpoint/2010/main" xmlns="" val="353227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checkerboard(across)">
                                      <p:cBhvr>
                                        <p:cTn id="10" dur="500"/>
                                        <p:tgtEl>
                                          <p:spTgt spid="7">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checkerboard(across)">
                                      <p:cBhvr>
                                        <p:cTn id="13" dur="500"/>
                                        <p:tgtEl>
                                          <p:spTgt spid="7">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checkerboard(across)">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checkerboard(across)">
                                      <p:cBhvr>
                                        <p:cTn id="21" dur="500"/>
                                        <p:tgtEl>
                                          <p:spTgt spid="7">
                                            <p:txEl>
                                              <p:pRg st="5" end="5"/>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
                                            <p:txEl>
                                              <p:pRg st="9" end="9"/>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
                                            <p:txEl>
                                              <p:pRg st="11" end="11"/>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
                                            <p:txEl>
                                              <p:pRg st="12" end="12"/>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7">
                                            <p:txEl>
                                              <p:pRg st="13" end="13"/>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 Tour de table </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xmlns="" val="4272206766"/>
              </p:ext>
            </p:extLst>
          </p:nvPr>
        </p:nvGraphicFramePr>
        <p:xfrm>
          <a:off x="539750" y="1268760"/>
          <a:ext cx="8064500" cy="3578352"/>
        </p:xfrm>
        <a:graphic>
          <a:graphicData uri="http://schemas.openxmlformats.org/drawingml/2006/table">
            <a:tbl>
              <a:tblPr firstRow="1" firstCol="1" bandRow="1">
                <a:tableStyleId>{5C22544A-7EE6-4342-B048-85BDC9FD1C3A}</a:tableStyleId>
              </a:tblPr>
              <a:tblGrid>
                <a:gridCol w="1111773"/>
                <a:gridCol w="1307337"/>
                <a:gridCol w="1656272"/>
                <a:gridCol w="3989118"/>
              </a:tblGrid>
              <a:tr h="190500">
                <a:tc>
                  <a:txBody>
                    <a:bodyPr/>
                    <a:lstStyle/>
                    <a:p>
                      <a:pPr algn="ctr">
                        <a:lnSpc>
                          <a:spcPct val="115000"/>
                        </a:lnSpc>
                      </a:pPr>
                      <a:r>
                        <a:rPr lang="fr-FR" sz="1200" dirty="0" smtClean="0">
                          <a:effectLst/>
                          <a:latin typeface="Calibri"/>
                          <a:cs typeface="Times New Roman"/>
                        </a:rPr>
                        <a:t> Société</a:t>
                      </a:r>
                      <a:endParaRPr lang="fr-FR" sz="1200" dirty="0">
                        <a:effectLst/>
                        <a:latin typeface="Calibri"/>
                        <a:cs typeface="Times New Roman"/>
                      </a:endParaRPr>
                    </a:p>
                  </a:txBody>
                  <a:tcPr marL="44450" marR="44450" marT="0" marB="0" anchor="b"/>
                </a:tc>
                <a:tc>
                  <a:txBody>
                    <a:bodyPr/>
                    <a:lstStyle/>
                    <a:p>
                      <a:pPr algn="ctr">
                        <a:lnSpc>
                          <a:spcPct val="115000"/>
                        </a:lnSpc>
                      </a:pPr>
                      <a:r>
                        <a:rPr lang="fr-FR" sz="1200" dirty="0" smtClean="0">
                          <a:effectLst/>
                          <a:latin typeface="Calibri"/>
                          <a:cs typeface="Times New Roman"/>
                        </a:rPr>
                        <a:t>Prénom</a:t>
                      </a:r>
                      <a:endParaRPr lang="fr-FR" sz="1200" dirty="0">
                        <a:effectLst/>
                        <a:latin typeface="Calibri"/>
                        <a:cs typeface="Times New Roman"/>
                      </a:endParaRPr>
                    </a:p>
                  </a:txBody>
                  <a:tcPr marL="44450" marR="44450" marT="0" marB="0" anchor="b"/>
                </a:tc>
                <a:tc>
                  <a:txBody>
                    <a:bodyPr/>
                    <a:lstStyle/>
                    <a:p>
                      <a:pPr algn="ctr">
                        <a:lnSpc>
                          <a:spcPct val="115000"/>
                        </a:lnSpc>
                      </a:pPr>
                      <a:r>
                        <a:rPr lang="fr-FR" sz="1200" dirty="0" smtClean="0">
                          <a:effectLst/>
                          <a:latin typeface="Calibri"/>
                          <a:cs typeface="Times New Roman"/>
                        </a:rPr>
                        <a:t>Nom</a:t>
                      </a:r>
                      <a:endParaRPr lang="fr-FR" sz="1200" dirty="0">
                        <a:effectLst/>
                        <a:latin typeface="Calibri"/>
                        <a:cs typeface="Times New Roman"/>
                      </a:endParaRPr>
                    </a:p>
                  </a:txBody>
                  <a:tcPr marL="44450" marR="44450" marT="0" marB="0" anchor="b"/>
                </a:tc>
                <a:tc>
                  <a:txBody>
                    <a:bodyPr/>
                    <a:lstStyle/>
                    <a:p>
                      <a:pPr algn="ctr">
                        <a:lnSpc>
                          <a:spcPct val="115000"/>
                        </a:lnSpc>
                      </a:pPr>
                      <a:r>
                        <a:rPr lang="fr-FR" sz="1200" dirty="0" smtClean="0">
                          <a:effectLst/>
                          <a:latin typeface="Calibri"/>
                          <a:cs typeface="Times New Roman"/>
                        </a:rPr>
                        <a:t>email</a:t>
                      </a:r>
                      <a:endParaRPr lang="fr-FR" sz="1200" dirty="0">
                        <a:effectLst/>
                        <a:latin typeface="Calibri"/>
                        <a:cs typeface="Times New Roman"/>
                      </a:endParaRPr>
                    </a:p>
                  </a:txBody>
                  <a:tcPr marL="44450" marR="44450" marT="0" marB="0" anchor="b"/>
                </a:tc>
              </a:tr>
              <a:tr h="323850">
                <a:tc>
                  <a:txBody>
                    <a:bodyPr/>
                    <a:lstStyle/>
                    <a:p>
                      <a:pPr algn="ctr">
                        <a:lnSpc>
                          <a:spcPct val="115000"/>
                        </a:lnSpc>
                        <a:spcAft>
                          <a:spcPts val="0"/>
                        </a:spcAft>
                      </a:pPr>
                      <a:r>
                        <a:rPr lang="fr-FR" sz="1000">
                          <a:effectLst/>
                        </a:rPr>
                        <a:t>Bouygues Telecom</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François</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DELION</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u="sng">
                          <a:effectLst/>
                          <a:hlinkClick r:id="rId2"/>
                        </a:rPr>
                        <a:t>FDELION@bouyguestelecom.fr</a:t>
                      </a:r>
                      <a:endParaRPr lang="fr-FR" sz="1100">
                        <a:effectLst/>
                        <a:latin typeface="Calibri"/>
                        <a:ea typeface="Times New Roman"/>
                        <a:cs typeface="Times New Roman"/>
                      </a:endParaRPr>
                    </a:p>
                  </a:txBody>
                  <a:tcPr marL="44450" marR="44450" marT="0" marB="0" anchor="ctr"/>
                </a:tc>
              </a:tr>
              <a:tr h="190500">
                <a:tc>
                  <a:txBody>
                    <a:bodyPr/>
                    <a:lstStyle/>
                    <a:p>
                      <a:pPr algn="ctr">
                        <a:lnSpc>
                          <a:spcPct val="115000"/>
                        </a:lnSpc>
                        <a:spcAft>
                          <a:spcPts val="0"/>
                        </a:spcAft>
                      </a:pPr>
                      <a:r>
                        <a:rPr lang="fr-FR" sz="1000">
                          <a:effectLst/>
                        </a:rPr>
                        <a:t>MBDA</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Eliane</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GROSHENY</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u="sng">
                          <a:effectLst/>
                          <a:hlinkClick r:id="rId3"/>
                        </a:rPr>
                        <a:t>eliane.grosheny@mbda-systems.com </a:t>
                      </a:r>
                      <a:endParaRPr lang="fr-FR" sz="1100">
                        <a:effectLst/>
                        <a:latin typeface="Calibri"/>
                        <a:ea typeface="Times New Roman"/>
                        <a:cs typeface="Times New Roman"/>
                      </a:endParaRPr>
                    </a:p>
                  </a:txBody>
                  <a:tcPr marL="44450" marR="44450" marT="0" marB="0" anchor="ctr"/>
                </a:tc>
              </a:tr>
              <a:tr h="190500">
                <a:tc>
                  <a:txBody>
                    <a:bodyPr/>
                    <a:lstStyle/>
                    <a:p>
                      <a:pPr algn="ctr">
                        <a:lnSpc>
                          <a:spcPct val="115000"/>
                        </a:lnSpc>
                        <a:spcAft>
                          <a:spcPts val="0"/>
                        </a:spcAft>
                      </a:pPr>
                      <a:r>
                        <a:rPr lang="fr-FR" sz="1000">
                          <a:effectLst/>
                        </a:rPr>
                        <a:t>Renault</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Gilles</a:t>
                      </a:r>
                      <a:endParaRPr lang="fr-FR"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fr-FR" sz="1000">
                          <a:effectLst/>
                        </a:rPr>
                        <a:t>ROUYER</a:t>
                      </a:r>
                      <a:endParaRPr lang="fr-FR"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fr-FR" sz="1000" u="sng">
                          <a:effectLst/>
                          <a:hlinkClick r:id="rId4"/>
                        </a:rPr>
                        <a:t>gilles.rouyer@renault.com</a:t>
                      </a:r>
                      <a:endParaRPr lang="fr-FR" sz="1100">
                        <a:effectLst/>
                        <a:latin typeface="Calibri"/>
                        <a:ea typeface="Times New Roman"/>
                        <a:cs typeface="Times New Roman"/>
                      </a:endParaRPr>
                    </a:p>
                  </a:txBody>
                  <a:tcPr marL="44450" marR="44450" marT="0" marB="0" anchor="b"/>
                </a:tc>
              </a:tr>
              <a:tr h="190500">
                <a:tc>
                  <a:txBody>
                    <a:bodyPr/>
                    <a:lstStyle/>
                    <a:p>
                      <a:pPr algn="ctr">
                        <a:lnSpc>
                          <a:spcPct val="115000"/>
                        </a:lnSpc>
                        <a:spcAft>
                          <a:spcPts val="0"/>
                        </a:spcAft>
                      </a:pPr>
                      <a:r>
                        <a:rPr lang="fr-FR" sz="1000">
                          <a:effectLst/>
                        </a:rPr>
                        <a:t>Air France</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Catherine</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VINCENS DE TAPOL</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u="sng">
                          <a:effectLst/>
                          <a:hlinkClick r:id="rId5"/>
                        </a:rPr>
                        <a:t>cavincensdetapol@airfrance.fr</a:t>
                      </a:r>
                      <a:endParaRPr lang="fr-FR" sz="1100">
                        <a:effectLst/>
                        <a:latin typeface="Calibri"/>
                        <a:ea typeface="Times New Roman"/>
                        <a:cs typeface="Times New Roman"/>
                      </a:endParaRPr>
                    </a:p>
                  </a:txBody>
                  <a:tcPr marL="44450" marR="44450" marT="0" marB="0" anchor="ctr"/>
                </a:tc>
              </a:tr>
              <a:tr h="323850">
                <a:tc>
                  <a:txBody>
                    <a:bodyPr/>
                    <a:lstStyle/>
                    <a:p>
                      <a:pPr algn="ctr">
                        <a:lnSpc>
                          <a:spcPct val="115000"/>
                        </a:lnSpc>
                        <a:spcAft>
                          <a:spcPts val="0"/>
                        </a:spcAft>
                      </a:pPr>
                      <a:r>
                        <a:rPr lang="fr-FR" sz="1000">
                          <a:effectLst/>
                        </a:rPr>
                        <a:t>Société du Grand Paris</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Aude </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ZEILER</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u="sng">
                          <a:effectLst/>
                          <a:hlinkClick r:id="rId6"/>
                        </a:rPr>
                        <a:t>Aude.ZEILER@societedugrandparis.fr</a:t>
                      </a:r>
                      <a:endParaRPr lang="fr-FR" sz="1100">
                        <a:effectLst/>
                        <a:latin typeface="Calibri"/>
                        <a:ea typeface="Times New Roman"/>
                        <a:cs typeface="Times New Roman"/>
                      </a:endParaRPr>
                    </a:p>
                  </a:txBody>
                  <a:tcPr marL="44450" marR="44450" marT="0" marB="0" anchor="ctr"/>
                </a:tc>
              </a:tr>
              <a:tr h="190500">
                <a:tc>
                  <a:txBody>
                    <a:bodyPr/>
                    <a:lstStyle/>
                    <a:p>
                      <a:pPr algn="ctr">
                        <a:lnSpc>
                          <a:spcPct val="115000"/>
                        </a:lnSpc>
                        <a:spcAft>
                          <a:spcPts val="0"/>
                        </a:spcAft>
                      </a:pPr>
                      <a:r>
                        <a:rPr lang="fr-FR" sz="1000">
                          <a:effectLst/>
                        </a:rPr>
                        <a:t>STIF</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Catherine</a:t>
                      </a:r>
                      <a:endParaRPr lang="fr-FR"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fr-FR" sz="1000">
                          <a:effectLst/>
                        </a:rPr>
                        <a:t>PELLETIER</a:t>
                      </a:r>
                      <a:endParaRPr lang="fr-FR"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fr-FR" sz="1000" u="sng">
                          <a:effectLst/>
                          <a:hlinkClick r:id="rId7"/>
                        </a:rPr>
                        <a:t>catherine.pelletier@stif.info</a:t>
                      </a:r>
                      <a:endParaRPr lang="fr-FR" sz="1100">
                        <a:effectLst/>
                        <a:latin typeface="Calibri"/>
                        <a:ea typeface="Times New Roman"/>
                        <a:cs typeface="Times New Roman"/>
                      </a:endParaRPr>
                    </a:p>
                  </a:txBody>
                  <a:tcPr marL="44450" marR="44450" marT="0" marB="0" anchor="ctr"/>
                </a:tc>
              </a:tr>
              <a:tr h="190500">
                <a:tc>
                  <a:txBody>
                    <a:bodyPr/>
                    <a:lstStyle/>
                    <a:p>
                      <a:pPr algn="ctr">
                        <a:lnSpc>
                          <a:spcPct val="115000"/>
                        </a:lnSpc>
                        <a:spcAft>
                          <a:spcPts val="0"/>
                        </a:spcAft>
                      </a:pPr>
                      <a:r>
                        <a:rPr lang="fr-FR" sz="1000">
                          <a:effectLst/>
                        </a:rPr>
                        <a:t>APIJ</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Anne-Sophie</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RABILLON</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u="sng">
                          <a:effectLst/>
                          <a:hlinkClick r:id="rId8"/>
                        </a:rPr>
                        <a:t>anne-sophie.rabillon@justice.fr</a:t>
                      </a:r>
                      <a:endParaRPr lang="fr-FR" sz="1100">
                        <a:effectLst/>
                        <a:latin typeface="Calibri"/>
                        <a:ea typeface="Times New Roman"/>
                        <a:cs typeface="Times New Roman"/>
                      </a:endParaRPr>
                    </a:p>
                  </a:txBody>
                  <a:tcPr marL="44450" marR="44450" marT="0" marB="0" anchor="ctr"/>
                </a:tc>
              </a:tr>
              <a:tr h="190500">
                <a:tc>
                  <a:txBody>
                    <a:bodyPr/>
                    <a:lstStyle/>
                    <a:p>
                      <a:pPr algn="ctr">
                        <a:lnSpc>
                          <a:spcPct val="115000"/>
                        </a:lnSpc>
                        <a:spcAft>
                          <a:spcPts val="0"/>
                        </a:spcAft>
                      </a:pPr>
                      <a:r>
                        <a:rPr lang="fr-FR" sz="1000">
                          <a:effectLst/>
                        </a:rPr>
                        <a:t>APIJ</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Maïlys</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GREGO</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u="sng">
                          <a:effectLst/>
                          <a:hlinkClick r:id="rId9"/>
                        </a:rPr>
                        <a:t>mailys.grego@justice.fr</a:t>
                      </a:r>
                      <a:endParaRPr lang="fr-FR" sz="1100">
                        <a:effectLst/>
                        <a:latin typeface="Calibri"/>
                        <a:ea typeface="Times New Roman"/>
                        <a:cs typeface="Times New Roman"/>
                      </a:endParaRPr>
                    </a:p>
                  </a:txBody>
                  <a:tcPr marL="44450" marR="44450" marT="0" marB="0" anchor="ctr"/>
                </a:tc>
              </a:tr>
              <a:tr h="190500">
                <a:tc>
                  <a:txBody>
                    <a:bodyPr/>
                    <a:lstStyle/>
                    <a:p>
                      <a:pPr algn="ctr">
                        <a:lnSpc>
                          <a:spcPct val="115000"/>
                        </a:lnSpc>
                        <a:spcAft>
                          <a:spcPts val="0"/>
                        </a:spcAft>
                      </a:pPr>
                      <a:r>
                        <a:rPr lang="fr-FR" sz="1000">
                          <a:effectLst/>
                        </a:rPr>
                        <a:t>SNCF</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Marie-Ange</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NAWROCKI</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u="sng">
                          <a:effectLst/>
                          <a:hlinkClick r:id="rId10"/>
                        </a:rPr>
                        <a:t>marie-ange.nawrocki@sncf.fr </a:t>
                      </a:r>
                      <a:endParaRPr lang="fr-FR" sz="1100">
                        <a:effectLst/>
                        <a:latin typeface="Calibri"/>
                        <a:ea typeface="Times New Roman"/>
                        <a:cs typeface="Times New Roman"/>
                      </a:endParaRPr>
                    </a:p>
                  </a:txBody>
                  <a:tcPr marL="44450" marR="44450" marT="0" marB="0" anchor="ctr"/>
                </a:tc>
              </a:tr>
              <a:tr h="190500">
                <a:tc>
                  <a:txBody>
                    <a:bodyPr/>
                    <a:lstStyle/>
                    <a:p>
                      <a:pPr algn="ctr">
                        <a:lnSpc>
                          <a:spcPct val="115000"/>
                        </a:lnSpc>
                        <a:spcAft>
                          <a:spcPts val="0"/>
                        </a:spcAft>
                      </a:pPr>
                      <a:r>
                        <a:rPr lang="fr-FR" sz="1000">
                          <a:effectLst/>
                        </a:rPr>
                        <a:t>LCL</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Olivier</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GALANOPOULO</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u="sng">
                          <a:effectLst/>
                          <a:hlinkClick r:id="rId11"/>
                        </a:rPr>
                        <a:t>olivier.galanopoulo@lcl.fr</a:t>
                      </a:r>
                      <a:endParaRPr lang="fr-FR" sz="1100">
                        <a:effectLst/>
                        <a:latin typeface="Calibri"/>
                        <a:ea typeface="Times New Roman"/>
                        <a:cs typeface="Times New Roman"/>
                      </a:endParaRPr>
                    </a:p>
                  </a:txBody>
                  <a:tcPr marL="44450" marR="44450" marT="0" marB="0" anchor="ctr"/>
                </a:tc>
              </a:tr>
              <a:tr h="190500">
                <a:tc>
                  <a:txBody>
                    <a:bodyPr/>
                    <a:lstStyle/>
                    <a:p>
                      <a:pPr algn="ctr">
                        <a:lnSpc>
                          <a:spcPct val="115000"/>
                        </a:lnSpc>
                        <a:spcAft>
                          <a:spcPts val="0"/>
                        </a:spcAft>
                      </a:pPr>
                      <a:r>
                        <a:rPr lang="fr-FR" sz="1000">
                          <a:effectLst/>
                        </a:rPr>
                        <a:t>LCL</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Sophie </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LHERM</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u="sng">
                          <a:effectLst/>
                          <a:hlinkClick r:id="rId12"/>
                        </a:rPr>
                        <a:t>sophie.lherm@lcl.fr</a:t>
                      </a:r>
                      <a:endParaRPr lang="fr-FR" sz="1100">
                        <a:effectLst/>
                        <a:latin typeface="Calibri"/>
                        <a:ea typeface="Times New Roman"/>
                        <a:cs typeface="Times New Roman"/>
                      </a:endParaRPr>
                    </a:p>
                  </a:txBody>
                  <a:tcPr marL="44450" marR="44450" marT="0" marB="0" anchor="ctr"/>
                </a:tc>
              </a:tr>
              <a:tr h="762000">
                <a:tc>
                  <a:txBody>
                    <a:bodyPr/>
                    <a:lstStyle/>
                    <a:p>
                      <a:pPr algn="ctr">
                        <a:lnSpc>
                          <a:spcPct val="115000"/>
                        </a:lnSpc>
                        <a:spcAft>
                          <a:spcPts val="0"/>
                        </a:spcAft>
                      </a:pPr>
                      <a:r>
                        <a:rPr lang="fr-FR" sz="1000">
                          <a:effectLst/>
                        </a:rPr>
                        <a:t>AREVA</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Estelle </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DESCHARD</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u="sng">
                          <a:effectLst/>
                          <a:hlinkClick r:id="rId13"/>
                        </a:rPr>
                        <a:t>estelle.deschard@areva.com</a:t>
                      </a:r>
                      <a:endParaRPr lang="fr-FR" sz="1100">
                        <a:effectLst/>
                        <a:latin typeface="Calibri"/>
                        <a:ea typeface="Times New Roman"/>
                        <a:cs typeface="Times New Roman"/>
                      </a:endParaRPr>
                    </a:p>
                  </a:txBody>
                  <a:tcPr marL="44450" marR="44450" marT="0" marB="0" anchor="ctr"/>
                </a:tc>
              </a:tr>
              <a:tr h="190500">
                <a:tc>
                  <a:txBody>
                    <a:bodyPr/>
                    <a:lstStyle/>
                    <a:p>
                      <a:pPr algn="ctr">
                        <a:lnSpc>
                          <a:spcPct val="115000"/>
                        </a:lnSpc>
                        <a:spcAft>
                          <a:spcPts val="0"/>
                        </a:spcAft>
                      </a:pPr>
                      <a:r>
                        <a:rPr lang="fr-FR" sz="1000" dirty="0">
                          <a:effectLst/>
                        </a:rPr>
                        <a:t>ASP</a:t>
                      </a:r>
                      <a:endParaRPr lang="fr-FR" sz="1100" dirty="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Monique</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RODDE-AMORÓS</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u="sng" dirty="0">
                          <a:effectLst/>
                          <a:hlinkClick r:id="rId14"/>
                        </a:rPr>
                        <a:t>monique.rodde-amoros@asp-public.fr</a:t>
                      </a:r>
                      <a:endParaRPr lang="fr-FR" sz="1100" dirty="0">
                        <a:effectLst/>
                        <a:latin typeface="Calibri"/>
                        <a:ea typeface="Times New Roman"/>
                        <a:cs typeface="Times New Roman"/>
                      </a:endParaRPr>
                    </a:p>
                  </a:txBody>
                  <a:tcPr marL="44450" marR="44450" marT="0" marB="0" anchor="ct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xmlns="" val="4071941738"/>
              </p:ext>
            </p:extLst>
          </p:nvPr>
        </p:nvGraphicFramePr>
        <p:xfrm>
          <a:off x="539750" y="1268760"/>
          <a:ext cx="8064500" cy="3560826"/>
        </p:xfrm>
        <a:graphic>
          <a:graphicData uri="http://schemas.openxmlformats.org/drawingml/2006/table">
            <a:tbl>
              <a:tblPr firstRow="1" firstCol="1" bandRow="1">
                <a:tableStyleId>{5C22544A-7EE6-4342-B048-85BDC9FD1C3A}</a:tableStyleId>
              </a:tblPr>
              <a:tblGrid>
                <a:gridCol w="1111773"/>
                <a:gridCol w="1775517"/>
                <a:gridCol w="1725737"/>
                <a:gridCol w="3451473"/>
              </a:tblGrid>
              <a:tr h="190500">
                <a:tc>
                  <a:txBody>
                    <a:bodyPr/>
                    <a:lstStyle/>
                    <a:p>
                      <a:pPr>
                        <a:lnSpc>
                          <a:spcPct val="115000"/>
                        </a:lnSpc>
                      </a:pPr>
                      <a:endParaRPr lang="fr-FR" sz="1100">
                        <a:effectLst/>
                        <a:latin typeface="Calibri"/>
                        <a:cs typeface="Times New Roman"/>
                      </a:endParaRPr>
                    </a:p>
                  </a:txBody>
                  <a:tcPr marL="44450" marR="44450" marT="0" marB="0" anchor="b"/>
                </a:tc>
                <a:tc>
                  <a:txBody>
                    <a:bodyPr/>
                    <a:lstStyle/>
                    <a:p>
                      <a:pPr>
                        <a:lnSpc>
                          <a:spcPct val="115000"/>
                        </a:lnSpc>
                      </a:pPr>
                      <a:endParaRPr lang="fr-FR" sz="1100">
                        <a:effectLst/>
                        <a:latin typeface="Calibri"/>
                        <a:cs typeface="Times New Roman"/>
                      </a:endParaRPr>
                    </a:p>
                  </a:txBody>
                  <a:tcPr marL="44450" marR="44450" marT="0" marB="0" anchor="b"/>
                </a:tc>
                <a:tc>
                  <a:txBody>
                    <a:bodyPr/>
                    <a:lstStyle/>
                    <a:p>
                      <a:pPr>
                        <a:lnSpc>
                          <a:spcPct val="115000"/>
                        </a:lnSpc>
                      </a:pPr>
                      <a:endParaRPr lang="fr-FR" sz="1100">
                        <a:effectLst/>
                        <a:latin typeface="Calibri"/>
                        <a:cs typeface="Times New Roman"/>
                      </a:endParaRPr>
                    </a:p>
                  </a:txBody>
                  <a:tcPr marL="44450" marR="44450" marT="0" marB="0" anchor="b"/>
                </a:tc>
                <a:tc>
                  <a:txBody>
                    <a:bodyPr/>
                    <a:lstStyle/>
                    <a:p>
                      <a:pPr>
                        <a:lnSpc>
                          <a:spcPct val="115000"/>
                        </a:lnSpc>
                      </a:pPr>
                      <a:endParaRPr lang="fr-FR" sz="1100">
                        <a:effectLst/>
                        <a:latin typeface="Calibri"/>
                        <a:cs typeface="Times New Roman"/>
                      </a:endParaRPr>
                    </a:p>
                  </a:txBody>
                  <a:tcPr marL="44450" marR="44450" marT="0" marB="0" anchor="b"/>
                </a:tc>
              </a:tr>
              <a:tr h="323850">
                <a:tc>
                  <a:txBody>
                    <a:bodyPr/>
                    <a:lstStyle/>
                    <a:p>
                      <a:pPr>
                        <a:lnSpc>
                          <a:spcPct val="115000"/>
                        </a:lnSpc>
                        <a:spcAft>
                          <a:spcPts val="0"/>
                        </a:spcAft>
                      </a:pPr>
                      <a:r>
                        <a:rPr lang="fr-FR" sz="1000">
                          <a:effectLst/>
                        </a:rPr>
                        <a:t>Bouygues Telecom</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François</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DELION</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u="sng">
                          <a:effectLst/>
                          <a:hlinkClick r:id="rId2"/>
                        </a:rPr>
                        <a:t>FDELION@bouyguestelecom.fr</a:t>
                      </a:r>
                      <a:endParaRPr lang="fr-FR" sz="1100">
                        <a:effectLst/>
                        <a:latin typeface="Calibri"/>
                        <a:ea typeface="Times New Roman"/>
                        <a:cs typeface="Times New Roman"/>
                      </a:endParaRPr>
                    </a:p>
                  </a:txBody>
                  <a:tcPr marL="44450" marR="44450" marT="0" marB="0" anchor="ctr"/>
                </a:tc>
              </a:tr>
              <a:tr h="190500">
                <a:tc>
                  <a:txBody>
                    <a:bodyPr/>
                    <a:lstStyle/>
                    <a:p>
                      <a:pPr>
                        <a:lnSpc>
                          <a:spcPct val="115000"/>
                        </a:lnSpc>
                        <a:spcAft>
                          <a:spcPts val="0"/>
                        </a:spcAft>
                      </a:pPr>
                      <a:r>
                        <a:rPr lang="fr-FR" sz="1000">
                          <a:effectLst/>
                        </a:rPr>
                        <a:t>MBDA</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Eliane</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GROSHENY</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u="sng">
                          <a:effectLst/>
                          <a:hlinkClick r:id="rId3"/>
                        </a:rPr>
                        <a:t>eliane.grosheny@mbda-systems.com </a:t>
                      </a:r>
                      <a:endParaRPr lang="fr-FR" sz="1100">
                        <a:effectLst/>
                        <a:latin typeface="Calibri"/>
                        <a:ea typeface="Times New Roman"/>
                        <a:cs typeface="Times New Roman"/>
                      </a:endParaRPr>
                    </a:p>
                  </a:txBody>
                  <a:tcPr marL="44450" marR="44450" marT="0" marB="0" anchor="ctr"/>
                </a:tc>
              </a:tr>
              <a:tr h="190500">
                <a:tc>
                  <a:txBody>
                    <a:bodyPr/>
                    <a:lstStyle/>
                    <a:p>
                      <a:pPr>
                        <a:lnSpc>
                          <a:spcPct val="115000"/>
                        </a:lnSpc>
                        <a:spcAft>
                          <a:spcPts val="0"/>
                        </a:spcAft>
                      </a:pPr>
                      <a:r>
                        <a:rPr lang="fr-FR" sz="1000">
                          <a:effectLst/>
                        </a:rPr>
                        <a:t>Renault</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Gilles</a:t>
                      </a:r>
                      <a:endParaRPr lang="fr-FR"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fr-FR" sz="1000">
                          <a:effectLst/>
                        </a:rPr>
                        <a:t>ROUYER</a:t>
                      </a:r>
                      <a:endParaRPr lang="fr-FR"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fr-FR" sz="1000" u="sng">
                          <a:effectLst/>
                          <a:hlinkClick r:id="rId4"/>
                        </a:rPr>
                        <a:t>gilles.rouyer@renault.com</a:t>
                      </a:r>
                      <a:endParaRPr lang="fr-FR" sz="1100">
                        <a:effectLst/>
                        <a:latin typeface="Calibri"/>
                        <a:ea typeface="Times New Roman"/>
                        <a:cs typeface="Times New Roman"/>
                      </a:endParaRPr>
                    </a:p>
                  </a:txBody>
                  <a:tcPr marL="44450" marR="44450" marT="0" marB="0" anchor="b"/>
                </a:tc>
              </a:tr>
              <a:tr h="190500">
                <a:tc>
                  <a:txBody>
                    <a:bodyPr/>
                    <a:lstStyle/>
                    <a:p>
                      <a:pPr>
                        <a:lnSpc>
                          <a:spcPct val="115000"/>
                        </a:lnSpc>
                        <a:spcAft>
                          <a:spcPts val="0"/>
                        </a:spcAft>
                      </a:pPr>
                      <a:r>
                        <a:rPr lang="fr-FR" sz="1000">
                          <a:effectLst/>
                        </a:rPr>
                        <a:t>Air France</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Catherine</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VINCENS DE TAPOL</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u="sng">
                          <a:effectLst/>
                          <a:hlinkClick r:id="rId5"/>
                        </a:rPr>
                        <a:t>cavincensdetapol@airfrance.fr</a:t>
                      </a:r>
                      <a:endParaRPr lang="fr-FR" sz="1100">
                        <a:effectLst/>
                        <a:latin typeface="Calibri"/>
                        <a:ea typeface="Times New Roman"/>
                        <a:cs typeface="Times New Roman"/>
                      </a:endParaRPr>
                    </a:p>
                  </a:txBody>
                  <a:tcPr marL="44450" marR="44450" marT="0" marB="0" anchor="ctr"/>
                </a:tc>
              </a:tr>
              <a:tr h="323850">
                <a:tc>
                  <a:txBody>
                    <a:bodyPr/>
                    <a:lstStyle/>
                    <a:p>
                      <a:pPr>
                        <a:lnSpc>
                          <a:spcPct val="115000"/>
                        </a:lnSpc>
                        <a:spcAft>
                          <a:spcPts val="0"/>
                        </a:spcAft>
                      </a:pPr>
                      <a:r>
                        <a:rPr lang="fr-FR" sz="1000">
                          <a:effectLst/>
                        </a:rPr>
                        <a:t>Société du Grand Paris</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Aude </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ZEILER</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u="sng">
                          <a:effectLst/>
                          <a:hlinkClick r:id="rId6"/>
                        </a:rPr>
                        <a:t>Aude.ZEILER@societedugrandparis.fr</a:t>
                      </a:r>
                      <a:endParaRPr lang="fr-FR" sz="1100">
                        <a:effectLst/>
                        <a:latin typeface="Calibri"/>
                        <a:ea typeface="Times New Roman"/>
                        <a:cs typeface="Times New Roman"/>
                      </a:endParaRPr>
                    </a:p>
                  </a:txBody>
                  <a:tcPr marL="44450" marR="44450" marT="0" marB="0" anchor="ctr"/>
                </a:tc>
              </a:tr>
              <a:tr h="190500">
                <a:tc>
                  <a:txBody>
                    <a:bodyPr/>
                    <a:lstStyle/>
                    <a:p>
                      <a:pPr>
                        <a:lnSpc>
                          <a:spcPct val="115000"/>
                        </a:lnSpc>
                        <a:spcAft>
                          <a:spcPts val="0"/>
                        </a:spcAft>
                      </a:pPr>
                      <a:r>
                        <a:rPr lang="fr-FR" sz="1000">
                          <a:effectLst/>
                        </a:rPr>
                        <a:t>STIF</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Catherine</a:t>
                      </a:r>
                      <a:endParaRPr lang="fr-FR"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fr-FR" sz="1000">
                          <a:effectLst/>
                        </a:rPr>
                        <a:t>PELLETIER</a:t>
                      </a:r>
                      <a:endParaRPr lang="fr-FR" sz="1100">
                        <a:effectLst/>
                        <a:latin typeface="Calibri"/>
                        <a:ea typeface="Times New Roman"/>
                        <a:cs typeface="Times New Roman"/>
                      </a:endParaRPr>
                    </a:p>
                  </a:txBody>
                  <a:tcPr marL="44450" marR="44450" marT="0" marB="0" anchor="b"/>
                </a:tc>
                <a:tc>
                  <a:txBody>
                    <a:bodyPr/>
                    <a:lstStyle/>
                    <a:p>
                      <a:pPr>
                        <a:lnSpc>
                          <a:spcPct val="115000"/>
                        </a:lnSpc>
                        <a:spcAft>
                          <a:spcPts val="0"/>
                        </a:spcAft>
                      </a:pPr>
                      <a:r>
                        <a:rPr lang="fr-FR" sz="1000" u="sng">
                          <a:effectLst/>
                          <a:hlinkClick r:id="rId7"/>
                        </a:rPr>
                        <a:t>catherine.pelletier@stif.info</a:t>
                      </a:r>
                      <a:endParaRPr lang="fr-FR" sz="1100">
                        <a:effectLst/>
                        <a:latin typeface="Calibri"/>
                        <a:ea typeface="Times New Roman"/>
                        <a:cs typeface="Times New Roman"/>
                      </a:endParaRPr>
                    </a:p>
                  </a:txBody>
                  <a:tcPr marL="44450" marR="44450" marT="0" marB="0" anchor="ctr"/>
                </a:tc>
              </a:tr>
              <a:tr h="190500">
                <a:tc>
                  <a:txBody>
                    <a:bodyPr/>
                    <a:lstStyle/>
                    <a:p>
                      <a:pPr>
                        <a:lnSpc>
                          <a:spcPct val="115000"/>
                        </a:lnSpc>
                        <a:spcAft>
                          <a:spcPts val="0"/>
                        </a:spcAft>
                      </a:pPr>
                      <a:r>
                        <a:rPr lang="fr-FR" sz="1000">
                          <a:effectLst/>
                        </a:rPr>
                        <a:t>APIJ</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Anne-Sophie</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RABILLON</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u="sng">
                          <a:effectLst/>
                          <a:hlinkClick r:id="rId8"/>
                        </a:rPr>
                        <a:t>anne-sophie.rabillon@justice.fr</a:t>
                      </a:r>
                      <a:endParaRPr lang="fr-FR" sz="1100">
                        <a:effectLst/>
                        <a:latin typeface="Calibri"/>
                        <a:ea typeface="Times New Roman"/>
                        <a:cs typeface="Times New Roman"/>
                      </a:endParaRPr>
                    </a:p>
                  </a:txBody>
                  <a:tcPr marL="44450" marR="44450" marT="0" marB="0" anchor="ctr"/>
                </a:tc>
              </a:tr>
              <a:tr h="190500">
                <a:tc>
                  <a:txBody>
                    <a:bodyPr/>
                    <a:lstStyle/>
                    <a:p>
                      <a:pPr>
                        <a:lnSpc>
                          <a:spcPct val="115000"/>
                        </a:lnSpc>
                        <a:spcAft>
                          <a:spcPts val="0"/>
                        </a:spcAft>
                      </a:pPr>
                      <a:r>
                        <a:rPr lang="fr-FR" sz="1000">
                          <a:effectLst/>
                        </a:rPr>
                        <a:t>APIJ</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Maïlys</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GREGO</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u="sng">
                          <a:effectLst/>
                          <a:hlinkClick r:id="rId9"/>
                        </a:rPr>
                        <a:t>mailys.grego@justice.fr</a:t>
                      </a:r>
                      <a:endParaRPr lang="fr-FR" sz="1100">
                        <a:effectLst/>
                        <a:latin typeface="Calibri"/>
                        <a:ea typeface="Times New Roman"/>
                        <a:cs typeface="Times New Roman"/>
                      </a:endParaRPr>
                    </a:p>
                  </a:txBody>
                  <a:tcPr marL="44450" marR="44450" marT="0" marB="0" anchor="ctr"/>
                </a:tc>
              </a:tr>
              <a:tr h="190500">
                <a:tc>
                  <a:txBody>
                    <a:bodyPr/>
                    <a:lstStyle/>
                    <a:p>
                      <a:pPr>
                        <a:lnSpc>
                          <a:spcPct val="115000"/>
                        </a:lnSpc>
                        <a:spcAft>
                          <a:spcPts val="0"/>
                        </a:spcAft>
                      </a:pPr>
                      <a:r>
                        <a:rPr lang="fr-FR" sz="1000">
                          <a:effectLst/>
                        </a:rPr>
                        <a:t>SNCF</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Marie-Ange</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NAWROCKI</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u="sng">
                          <a:effectLst/>
                          <a:hlinkClick r:id="rId10"/>
                        </a:rPr>
                        <a:t>marie-ange.nawrocki@sncf.fr </a:t>
                      </a:r>
                      <a:endParaRPr lang="fr-FR" sz="1100">
                        <a:effectLst/>
                        <a:latin typeface="Calibri"/>
                        <a:ea typeface="Times New Roman"/>
                        <a:cs typeface="Times New Roman"/>
                      </a:endParaRPr>
                    </a:p>
                  </a:txBody>
                  <a:tcPr marL="44450" marR="44450" marT="0" marB="0" anchor="ctr"/>
                </a:tc>
              </a:tr>
              <a:tr h="190500">
                <a:tc>
                  <a:txBody>
                    <a:bodyPr/>
                    <a:lstStyle/>
                    <a:p>
                      <a:pPr>
                        <a:lnSpc>
                          <a:spcPct val="115000"/>
                        </a:lnSpc>
                        <a:spcAft>
                          <a:spcPts val="0"/>
                        </a:spcAft>
                      </a:pPr>
                      <a:r>
                        <a:rPr lang="fr-FR" sz="1000">
                          <a:effectLst/>
                        </a:rPr>
                        <a:t>LCL</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Olivier</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GALANOPOULO</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u="sng">
                          <a:effectLst/>
                          <a:hlinkClick r:id="rId11"/>
                        </a:rPr>
                        <a:t>olivier.galanopoulo@lcl.fr</a:t>
                      </a:r>
                      <a:endParaRPr lang="fr-FR" sz="1100">
                        <a:effectLst/>
                        <a:latin typeface="Calibri"/>
                        <a:ea typeface="Times New Roman"/>
                        <a:cs typeface="Times New Roman"/>
                      </a:endParaRPr>
                    </a:p>
                  </a:txBody>
                  <a:tcPr marL="44450" marR="44450" marT="0" marB="0" anchor="ctr"/>
                </a:tc>
              </a:tr>
              <a:tr h="190500">
                <a:tc>
                  <a:txBody>
                    <a:bodyPr/>
                    <a:lstStyle/>
                    <a:p>
                      <a:pPr>
                        <a:lnSpc>
                          <a:spcPct val="115000"/>
                        </a:lnSpc>
                        <a:spcAft>
                          <a:spcPts val="0"/>
                        </a:spcAft>
                      </a:pPr>
                      <a:r>
                        <a:rPr lang="fr-FR" sz="1000">
                          <a:effectLst/>
                        </a:rPr>
                        <a:t>LCL</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Sophie </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LHERM</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u="sng">
                          <a:effectLst/>
                          <a:hlinkClick r:id="rId12"/>
                        </a:rPr>
                        <a:t>sophie.lherm@lcl.fr</a:t>
                      </a:r>
                      <a:endParaRPr lang="fr-FR" sz="1100">
                        <a:effectLst/>
                        <a:latin typeface="Calibri"/>
                        <a:ea typeface="Times New Roman"/>
                        <a:cs typeface="Times New Roman"/>
                      </a:endParaRPr>
                    </a:p>
                  </a:txBody>
                  <a:tcPr marL="44450" marR="44450" marT="0" marB="0" anchor="ctr"/>
                </a:tc>
              </a:tr>
              <a:tr h="762000">
                <a:tc>
                  <a:txBody>
                    <a:bodyPr/>
                    <a:lstStyle/>
                    <a:p>
                      <a:pPr>
                        <a:lnSpc>
                          <a:spcPct val="115000"/>
                        </a:lnSpc>
                        <a:spcAft>
                          <a:spcPts val="0"/>
                        </a:spcAft>
                      </a:pPr>
                      <a:r>
                        <a:rPr lang="fr-FR" sz="1000">
                          <a:effectLst/>
                        </a:rPr>
                        <a:t>AREVA</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Estelle </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DESCHARD</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u="sng">
                          <a:effectLst/>
                          <a:hlinkClick r:id="rId13"/>
                        </a:rPr>
                        <a:t>estelle.deschard@areva.com</a:t>
                      </a:r>
                      <a:endParaRPr lang="fr-FR" sz="1100">
                        <a:effectLst/>
                        <a:latin typeface="Calibri"/>
                        <a:ea typeface="Times New Roman"/>
                        <a:cs typeface="Times New Roman"/>
                      </a:endParaRPr>
                    </a:p>
                  </a:txBody>
                  <a:tcPr marL="44450" marR="44450" marT="0" marB="0" anchor="ctr"/>
                </a:tc>
              </a:tr>
              <a:tr h="190500">
                <a:tc>
                  <a:txBody>
                    <a:bodyPr/>
                    <a:lstStyle/>
                    <a:p>
                      <a:pPr>
                        <a:lnSpc>
                          <a:spcPct val="115000"/>
                        </a:lnSpc>
                        <a:spcAft>
                          <a:spcPts val="0"/>
                        </a:spcAft>
                      </a:pPr>
                      <a:r>
                        <a:rPr lang="fr-FR" sz="1000">
                          <a:effectLst/>
                        </a:rPr>
                        <a:t>ASP</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Monique</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a:effectLst/>
                        </a:rPr>
                        <a:t>RODDE-AMORÓS</a:t>
                      </a:r>
                      <a:endParaRPr lang="fr-FR" sz="110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fr-FR" sz="1000" u="sng" dirty="0">
                          <a:effectLst/>
                          <a:hlinkClick r:id="rId14"/>
                        </a:rPr>
                        <a:t>monique.rodde-amoros@asp-public.fr</a:t>
                      </a:r>
                      <a:endParaRPr lang="fr-FR" sz="1100" dirty="0">
                        <a:effectLst/>
                        <a:latin typeface="Calibri"/>
                        <a:ea typeface="Times New Roman"/>
                        <a:cs typeface="Times New Roman"/>
                      </a:endParaRPr>
                    </a:p>
                  </a:txBody>
                  <a:tcPr marL="44450" marR="44450" marT="0" marB="0" anchor="ctr"/>
                </a:tc>
              </a:tr>
            </a:tbl>
          </a:graphicData>
        </a:graphic>
      </p:graphicFrame>
    </p:spTree>
    <p:extLst>
      <p:ext uri="{BB962C8B-B14F-4D97-AF65-F5344CB8AC3E}">
        <p14:creationId xmlns:p14="http://schemas.microsoft.com/office/powerpoint/2010/main" xmlns="" val="1773240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87338" y="2971244"/>
            <a:ext cx="8677275" cy="1334615"/>
          </a:xfrm>
          <a:prstGeom prst="rect">
            <a:avLst/>
          </a:prstGeom>
          <a:solidFill>
            <a:schemeClr val="bg1">
              <a:lumMod val="95000"/>
            </a:schemeClr>
          </a:solidFill>
          <a:ln>
            <a:solidFill>
              <a:schemeClr val="bg1">
                <a:lumMod val="85000"/>
              </a:schemeClr>
            </a:solidFill>
          </a:ln>
        </p:spPr>
        <p:txBody>
          <a:bodyPr lIns="720000" tIns="180000" bIns="180000" anchor="ctr">
            <a:spAutoFit/>
          </a:bodyPr>
          <a:lstStyle>
            <a:lvl1pPr marL="327025" indent="-327025" algn="l" defTabSz="434975" rtl="0" eaLnBrk="0" fontAlgn="base" hangingPunct="0">
              <a:spcBef>
                <a:spcPct val="20000"/>
              </a:spcBef>
              <a:spcAft>
                <a:spcPct val="0"/>
              </a:spcAft>
              <a:buFont typeface="Arial" panose="020B0604020202020204" pitchFamily="34" charset="0"/>
              <a:buChar char="•"/>
              <a:defRPr lang="fr-FR" sz="1800" b="1" kern="1200" dirty="0" smtClean="0">
                <a:solidFill>
                  <a:srgbClr val="009EE0"/>
                </a:solidFill>
                <a:latin typeface="Arial" panose="020B0604020202020204" pitchFamily="34" charset="0"/>
                <a:ea typeface="+mn-ea"/>
                <a:cs typeface="Arial" panose="020B0604020202020204" pitchFamily="34" charset="0"/>
              </a:defRPr>
            </a:lvl1pPr>
            <a:lvl2pPr marL="708025" indent="-271463" algn="l" defTabSz="434975" rtl="0" eaLnBrk="0" fontAlgn="base" hangingPunct="0">
              <a:spcBef>
                <a:spcPct val="20000"/>
              </a:spcBef>
              <a:spcAft>
                <a:spcPct val="0"/>
              </a:spcAft>
              <a:buFont typeface="Arial" panose="020B0604020202020204" pitchFamily="34" charset="0"/>
              <a:buChar char="–"/>
              <a:defRPr lang="fr-FR" sz="1600" kern="1200" dirty="0" smtClean="0">
                <a:solidFill>
                  <a:schemeClr val="accent4">
                    <a:lumMod val="50000"/>
                    <a:lumOff val="50000"/>
                  </a:schemeClr>
                </a:solidFill>
                <a:latin typeface="Arial" panose="020B0604020202020204" pitchFamily="34" charset="0"/>
                <a:ea typeface="+mn-ea"/>
                <a:cs typeface="Arial" panose="020B0604020202020204" pitchFamily="34" charset="0"/>
              </a:defRPr>
            </a:lvl2pPr>
            <a:lvl3pPr marL="1090613" indent="-217488" algn="l" defTabSz="434975" rtl="0" eaLnBrk="0" fontAlgn="base" hangingPunct="0">
              <a:spcBef>
                <a:spcPct val="20000"/>
              </a:spcBef>
              <a:spcAft>
                <a:spcPct val="0"/>
              </a:spcAft>
              <a:buFont typeface="Arial" panose="020B0604020202020204" pitchFamily="34" charset="0"/>
              <a:buChar char="•"/>
              <a:defRPr lang="fr-FR" sz="140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3pPr>
            <a:lvl4pPr marL="1527175" indent="-217488" algn="l" defTabSz="434975" rtl="0" eaLnBrk="0" fontAlgn="base" hangingPunct="0">
              <a:spcBef>
                <a:spcPct val="20000"/>
              </a:spcBef>
              <a:spcAft>
                <a:spcPct val="0"/>
              </a:spcAft>
              <a:buFont typeface="Arial" panose="020B0604020202020204" pitchFamily="34" charset="0"/>
              <a:buChar char="–"/>
              <a:defRPr lang="fr-FR" sz="1800" kern="1200" dirty="0" smtClean="0">
                <a:solidFill>
                  <a:schemeClr val="tx1"/>
                </a:solidFill>
                <a:latin typeface="+mn-lt"/>
                <a:ea typeface="+mn-ea"/>
                <a:cs typeface="+mn-cs"/>
              </a:defRPr>
            </a:lvl4pPr>
            <a:lvl5pPr marL="1962150" indent="-217488" algn="l" defTabSz="434975" rtl="0" eaLnBrk="0" fontAlgn="base" hangingPunct="0">
              <a:spcBef>
                <a:spcPct val="20000"/>
              </a:spcBef>
              <a:spcAft>
                <a:spcPct val="0"/>
              </a:spcAft>
              <a:buFont typeface="Arial" panose="020B0604020202020204" pitchFamily="34" charset="0"/>
              <a:buChar char="»"/>
              <a:defRPr lang="fr-FR" sz="1800" kern="1200" dirty="0" smtClean="0">
                <a:solidFill>
                  <a:schemeClr val="tx1"/>
                </a:solidFill>
                <a:latin typeface="+mn-lt"/>
                <a:ea typeface="+mn-ea"/>
                <a:cs typeface="+mn-cs"/>
              </a:defRPr>
            </a:lvl5pPr>
            <a:lvl6pPr marL="24193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6pPr>
            <a:lvl7pPr marL="28765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7pPr>
            <a:lvl8pPr marL="33337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8pPr>
            <a:lvl9pPr marL="37909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9pPr>
          </a:lstStyle>
          <a:p>
            <a:pPr marL="0" indent="0">
              <a:lnSpc>
                <a:spcPct val="150000"/>
              </a:lnSpc>
              <a:spcBef>
                <a:spcPts val="0"/>
              </a:spcBef>
              <a:buClr>
                <a:srgbClr val="7F7F7F"/>
              </a:buClr>
              <a:buNone/>
              <a:defRPr/>
            </a:pPr>
            <a:r>
              <a:rPr lang="fr-FR" altLang="fr-FR" sz="4800" dirty="0"/>
              <a:t>Présentation de </a:t>
            </a:r>
            <a:r>
              <a:rPr lang="fr-FR" altLang="fr-FR" sz="4800" dirty="0" smtClean="0"/>
              <a:t>DCNS</a:t>
            </a:r>
            <a:endParaRPr lang="fr-FR" sz="4800" dirty="0" smtClean="0"/>
          </a:p>
        </p:txBody>
      </p:sp>
    </p:spTree>
    <p:extLst>
      <p:ext uri="{BB962C8B-B14F-4D97-AF65-F5344CB8AC3E}">
        <p14:creationId xmlns:p14="http://schemas.microsoft.com/office/powerpoint/2010/main" xmlns="" val="3898761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287338" y="1423988"/>
            <a:ext cx="4892675" cy="2155825"/>
          </a:xfrm>
          <a:prstGeom prst="rect">
            <a:avLst/>
          </a:prstGeom>
          <a:solidFill>
            <a:schemeClr val="bg1"/>
          </a:solidFill>
          <a:ln>
            <a:solidFill>
              <a:schemeClr val="bg1">
                <a:lumMod val="85000"/>
              </a:schemeClr>
            </a:solidFill>
          </a:ln>
        </p:spPr>
        <p:txBody>
          <a:bodyPr lIns="720000" tIns="180000" bIns="180000" anchor="ctr"/>
          <a:lstStyle>
            <a:lvl1pPr marL="327025" indent="-327025" algn="l" defTabSz="434975" rtl="0" eaLnBrk="0" fontAlgn="base" hangingPunct="0">
              <a:spcBef>
                <a:spcPct val="20000"/>
              </a:spcBef>
              <a:spcAft>
                <a:spcPct val="0"/>
              </a:spcAft>
              <a:buFont typeface="Arial" panose="020B0604020202020204" pitchFamily="34" charset="0"/>
              <a:buChar char="•"/>
              <a:defRPr lang="fr-FR" sz="1800" b="1" kern="1200" dirty="0" smtClean="0">
                <a:solidFill>
                  <a:srgbClr val="009EE0"/>
                </a:solidFill>
                <a:latin typeface="Arial" panose="020B0604020202020204" pitchFamily="34" charset="0"/>
                <a:ea typeface="+mn-ea"/>
                <a:cs typeface="Arial" panose="020B0604020202020204" pitchFamily="34" charset="0"/>
              </a:defRPr>
            </a:lvl1pPr>
            <a:lvl2pPr marL="708025" indent="-271463" algn="l" defTabSz="434975" rtl="0" eaLnBrk="0" fontAlgn="base" hangingPunct="0">
              <a:spcBef>
                <a:spcPct val="20000"/>
              </a:spcBef>
              <a:spcAft>
                <a:spcPct val="0"/>
              </a:spcAft>
              <a:buFont typeface="Arial" panose="020B0604020202020204" pitchFamily="34" charset="0"/>
              <a:buChar char="–"/>
              <a:defRPr lang="fr-FR" sz="1600" kern="1200" dirty="0" smtClean="0">
                <a:solidFill>
                  <a:schemeClr val="accent4">
                    <a:lumMod val="50000"/>
                    <a:lumOff val="50000"/>
                  </a:schemeClr>
                </a:solidFill>
                <a:latin typeface="Arial" panose="020B0604020202020204" pitchFamily="34" charset="0"/>
                <a:ea typeface="+mn-ea"/>
                <a:cs typeface="Arial" panose="020B0604020202020204" pitchFamily="34" charset="0"/>
              </a:defRPr>
            </a:lvl2pPr>
            <a:lvl3pPr marL="1090613" indent="-217488" algn="l" defTabSz="434975" rtl="0" eaLnBrk="0" fontAlgn="base" hangingPunct="0">
              <a:spcBef>
                <a:spcPct val="20000"/>
              </a:spcBef>
              <a:spcAft>
                <a:spcPct val="0"/>
              </a:spcAft>
              <a:buFont typeface="Arial" panose="020B0604020202020204" pitchFamily="34" charset="0"/>
              <a:buChar char="•"/>
              <a:defRPr lang="fr-FR" sz="140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3pPr>
            <a:lvl4pPr marL="1527175" indent="-217488" algn="l" defTabSz="434975" rtl="0" eaLnBrk="0" fontAlgn="base" hangingPunct="0">
              <a:spcBef>
                <a:spcPct val="20000"/>
              </a:spcBef>
              <a:spcAft>
                <a:spcPct val="0"/>
              </a:spcAft>
              <a:buFont typeface="Arial" panose="020B0604020202020204" pitchFamily="34" charset="0"/>
              <a:buChar char="–"/>
              <a:defRPr lang="fr-FR" sz="1800" kern="1200" dirty="0" smtClean="0">
                <a:solidFill>
                  <a:schemeClr val="tx1"/>
                </a:solidFill>
                <a:latin typeface="+mn-lt"/>
                <a:ea typeface="+mn-ea"/>
                <a:cs typeface="+mn-cs"/>
              </a:defRPr>
            </a:lvl4pPr>
            <a:lvl5pPr marL="1962150" indent="-217488" algn="l" defTabSz="434975" rtl="0" eaLnBrk="0" fontAlgn="base" hangingPunct="0">
              <a:spcBef>
                <a:spcPct val="20000"/>
              </a:spcBef>
              <a:spcAft>
                <a:spcPct val="0"/>
              </a:spcAft>
              <a:buFont typeface="Arial" panose="020B0604020202020204" pitchFamily="34" charset="0"/>
              <a:buChar char="»"/>
              <a:defRPr lang="fr-FR" sz="1800" kern="1200" dirty="0" smtClean="0">
                <a:solidFill>
                  <a:schemeClr val="tx1"/>
                </a:solidFill>
                <a:latin typeface="+mn-lt"/>
                <a:ea typeface="+mn-ea"/>
                <a:cs typeface="+mn-cs"/>
              </a:defRPr>
            </a:lvl5pPr>
            <a:lvl6pPr marL="24193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6pPr>
            <a:lvl7pPr marL="28765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7pPr>
            <a:lvl8pPr marL="33337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8pPr>
            <a:lvl9pPr marL="37909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9pPr>
          </a:lstStyle>
          <a:p>
            <a:pPr marL="0" indent="0">
              <a:lnSpc>
                <a:spcPct val="150000"/>
              </a:lnSpc>
              <a:spcBef>
                <a:spcPts val="0"/>
              </a:spcBef>
              <a:buClr>
                <a:srgbClr val="7F7F7F"/>
              </a:buClr>
              <a:buFont typeface="Arial" panose="020B0604020202020204" pitchFamily="34" charset="0"/>
              <a:buNone/>
              <a:defRPr/>
            </a:pPr>
            <a:endParaRPr altLang="fr-FR"/>
          </a:p>
        </p:txBody>
      </p:sp>
      <p:sp>
        <p:nvSpPr>
          <p:cNvPr id="16" name="Rectangle 3"/>
          <p:cNvSpPr txBox="1">
            <a:spLocks noChangeArrowheads="1"/>
          </p:cNvSpPr>
          <p:nvPr/>
        </p:nvSpPr>
        <p:spPr>
          <a:xfrm>
            <a:off x="287338" y="3732213"/>
            <a:ext cx="8677275" cy="2155825"/>
          </a:xfrm>
          <a:prstGeom prst="rect">
            <a:avLst/>
          </a:prstGeom>
          <a:solidFill>
            <a:schemeClr val="bg1"/>
          </a:solidFill>
          <a:ln>
            <a:solidFill>
              <a:schemeClr val="bg1">
                <a:lumMod val="85000"/>
              </a:schemeClr>
            </a:solidFill>
          </a:ln>
        </p:spPr>
        <p:txBody>
          <a:bodyPr lIns="720000" tIns="180000" bIns="180000" anchor="ctr"/>
          <a:lstStyle>
            <a:lvl1pPr marL="327025" indent="-327025" algn="l" defTabSz="434975" rtl="0" eaLnBrk="0" fontAlgn="base" hangingPunct="0">
              <a:spcBef>
                <a:spcPct val="20000"/>
              </a:spcBef>
              <a:spcAft>
                <a:spcPct val="0"/>
              </a:spcAft>
              <a:buFont typeface="Arial" panose="020B0604020202020204" pitchFamily="34" charset="0"/>
              <a:buChar char="•"/>
              <a:defRPr lang="fr-FR" sz="1800" b="1" kern="1200" dirty="0" smtClean="0">
                <a:solidFill>
                  <a:srgbClr val="009EE0"/>
                </a:solidFill>
                <a:latin typeface="Arial" panose="020B0604020202020204" pitchFamily="34" charset="0"/>
                <a:ea typeface="+mn-ea"/>
                <a:cs typeface="Arial" panose="020B0604020202020204" pitchFamily="34" charset="0"/>
              </a:defRPr>
            </a:lvl1pPr>
            <a:lvl2pPr marL="708025" indent="-271463" algn="l" defTabSz="434975" rtl="0" eaLnBrk="0" fontAlgn="base" hangingPunct="0">
              <a:spcBef>
                <a:spcPct val="20000"/>
              </a:spcBef>
              <a:spcAft>
                <a:spcPct val="0"/>
              </a:spcAft>
              <a:buFont typeface="Arial" panose="020B0604020202020204" pitchFamily="34" charset="0"/>
              <a:buChar char="–"/>
              <a:defRPr lang="fr-FR" sz="1600" kern="1200" dirty="0" smtClean="0">
                <a:solidFill>
                  <a:schemeClr val="accent4">
                    <a:lumMod val="50000"/>
                    <a:lumOff val="50000"/>
                  </a:schemeClr>
                </a:solidFill>
                <a:latin typeface="Arial" panose="020B0604020202020204" pitchFamily="34" charset="0"/>
                <a:ea typeface="+mn-ea"/>
                <a:cs typeface="Arial" panose="020B0604020202020204" pitchFamily="34" charset="0"/>
              </a:defRPr>
            </a:lvl2pPr>
            <a:lvl3pPr marL="1090613" indent="-217488" algn="l" defTabSz="434975" rtl="0" eaLnBrk="0" fontAlgn="base" hangingPunct="0">
              <a:spcBef>
                <a:spcPct val="20000"/>
              </a:spcBef>
              <a:spcAft>
                <a:spcPct val="0"/>
              </a:spcAft>
              <a:buFont typeface="Arial" panose="020B0604020202020204" pitchFamily="34" charset="0"/>
              <a:buChar char="•"/>
              <a:defRPr lang="fr-FR" sz="140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3pPr>
            <a:lvl4pPr marL="1527175" indent="-217488" algn="l" defTabSz="434975" rtl="0" eaLnBrk="0" fontAlgn="base" hangingPunct="0">
              <a:spcBef>
                <a:spcPct val="20000"/>
              </a:spcBef>
              <a:spcAft>
                <a:spcPct val="0"/>
              </a:spcAft>
              <a:buFont typeface="Arial" panose="020B0604020202020204" pitchFamily="34" charset="0"/>
              <a:buChar char="–"/>
              <a:defRPr lang="fr-FR" sz="1800" kern="1200" dirty="0" smtClean="0">
                <a:solidFill>
                  <a:schemeClr val="tx1"/>
                </a:solidFill>
                <a:latin typeface="+mn-lt"/>
                <a:ea typeface="+mn-ea"/>
                <a:cs typeface="+mn-cs"/>
              </a:defRPr>
            </a:lvl4pPr>
            <a:lvl5pPr marL="1962150" indent="-217488" algn="l" defTabSz="434975" rtl="0" eaLnBrk="0" fontAlgn="base" hangingPunct="0">
              <a:spcBef>
                <a:spcPct val="20000"/>
              </a:spcBef>
              <a:spcAft>
                <a:spcPct val="0"/>
              </a:spcAft>
              <a:buFont typeface="Arial" panose="020B0604020202020204" pitchFamily="34" charset="0"/>
              <a:buChar char="»"/>
              <a:defRPr lang="fr-FR" sz="1800" kern="1200" dirty="0" smtClean="0">
                <a:solidFill>
                  <a:schemeClr val="tx1"/>
                </a:solidFill>
                <a:latin typeface="+mn-lt"/>
                <a:ea typeface="+mn-ea"/>
                <a:cs typeface="+mn-cs"/>
              </a:defRPr>
            </a:lvl5pPr>
            <a:lvl6pPr marL="24193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6pPr>
            <a:lvl7pPr marL="28765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7pPr>
            <a:lvl8pPr marL="33337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8pPr>
            <a:lvl9pPr marL="37909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9pPr>
          </a:lstStyle>
          <a:p>
            <a:pPr marL="0" indent="0">
              <a:lnSpc>
                <a:spcPct val="150000"/>
              </a:lnSpc>
              <a:spcBef>
                <a:spcPts val="0"/>
              </a:spcBef>
              <a:buClr>
                <a:srgbClr val="7F7F7F"/>
              </a:buClr>
              <a:buFont typeface="Arial" panose="020B0604020202020204" pitchFamily="34" charset="0"/>
              <a:buNone/>
              <a:defRPr/>
            </a:pPr>
            <a:endParaRPr altLang="fr-FR"/>
          </a:p>
        </p:txBody>
      </p:sp>
      <p:sp>
        <p:nvSpPr>
          <p:cNvPr id="17" name="Rectangle 3"/>
          <p:cNvSpPr txBox="1">
            <a:spLocks noChangeArrowheads="1"/>
          </p:cNvSpPr>
          <p:nvPr/>
        </p:nvSpPr>
        <p:spPr>
          <a:xfrm>
            <a:off x="5295900" y="1423988"/>
            <a:ext cx="3668713" cy="2155825"/>
          </a:xfrm>
          <a:prstGeom prst="rect">
            <a:avLst/>
          </a:prstGeom>
          <a:solidFill>
            <a:schemeClr val="bg1"/>
          </a:solidFill>
          <a:ln>
            <a:solidFill>
              <a:schemeClr val="bg1">
                <a:lumMod val="85000"/>
              </a:schemeClr>
            </a:solidFill>
          </a:ln>
        </p:spPr>
        <p:txBody>
          <a:bodyPr lIns="720000" tIns="180000" bIns="180000" anchor="ctr"/>
          <a:lstStyle>
            <a:lvl1pPr marL="327025" indent="-327025" algn="l" defTabSz="434975" rtl="0" eaLnBrk="0" fontAlgn="base" hangingPunct="0">
              <a:spcBef>
                <a:spcPct val="20000"/>
              </a:spcBef>
              <a:spcAft>
                <a:spcPct val="0"/>
              </a:spcAft>
              <a:buFont typeface="Arial" panose="020B0604020202020204" pitchFamily="34" charset="0"/>
              <a:buChar char="•"/>
              <a:defRPr lang="fr-FR" sz="1800" b="1" kern="1200" dirty="0" smtClean="0">
                <a:solidFill>
                  <a:srgbClr val="009EE0"/>
                </a:solidFill>
                <a:latin typeface="Arial" panose="020B0604020202020204" pitchFamily="34" charset="0"/>
                <a:ea typeface="+mn-ea"/>
                <a:cs typeface="Arial" panose="020B0604020202020204" pitchFamily="34" charset="0"/>
              </a:defRPr>
            </a:lvl1pPr>
            <a:lvl2pPr marL="708025" indent="-271463" algn="l" defTabSz="434975" rtl="0" eaLnBrk="0" fontAlgn="base" hangingPunct="0">
              <a:spcBef>
                <a:spcPct val="20000"/>
              </a:spcBef>
              <a:spcAft>
                <a:spcPct val="0"/>
              </a:spcAft>
              <a:buFont typeface="Arial" panose="020B0604020202020204" pitchFamily="34" charset="0"/>
              <a:buChar char="–"/>
              <a:defRPr lang="fr-FR" sz="1600" kern="1200" dirty="0" smtClean="0">
                <a:solidFill>
                  <a:schemeClr val="accent4">
                    <a:lumMod val="50000"/>
                    <a:lumOff val="50000"/>
                  </a:schemeClr>
                </a:solidFill>
                <a:latin typeface="Arial" panose="020B0604020202020204" pitchFamily="34" charset="0"/>
                <a:ea typeface="+mn-ea"/>
                <a:cs typeface="Arial" panose="020B0604020202020204" pitchFamily="34" charset="0"/>
              </a:defRPr>
            </a:lvl2pPr>
            <a:lvl3pPr marL="1090613" indent="-217488" algn="l" defTabSz="434975" rtl="0" eaLnBrk="0" fontAlgn="base" hangingPunct="0">
              <a:spcBef>
                <a:spcPct val="20000"/>
              </a:spcBef>
              <a:spcAft>
                <a:spcPct val="0"/>
              </a:spcAft>
              <a:buFont typeface="Arial" panose="020B0604020202020204" pitchFamily="34" charset="0"/>
              <a:buChar char="•"/>
              <a:defRPr lang="fr-FR" sz="140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3pPr>
            <a:lvl4pPr marL="1527175" indent="-217488" algn="l" defTabSz="434975" rtl="0" eaLnBrk="0" fontAlgn="base" hangingPunct="0">
              <a:spcBef>
                <a:spcPct val="20000"/>
              </a:spcBef>
              <a:spcAft>
                <a:spcPct val="0"/>
              </a:spcAft>
              <a:buFont typeface="Arial" panose="020B0604020202020204" pitchFamily="34" charset="0"/>
              <a:buChar char="–"/>
              <a:defRPr lang="fr-FR" sz="1800" kern="1200" dirty="0" smtClean="0">
                <a:solidFill>
                  <a:schemeClr val="tx1"/>
                </a:solidFill>
                <a:latin typeface="+mn-lt"/>
                <a:ea typeface="+mn-ea"/>
                <a:cs typeface="+mn-cs"/>
              </a:defRPr>
            </a:lvl4pPr>
            <a:lvl5pPr marL="1962150" indent="-217488" algn="l" defTabSz="434975" rtl="0" eaLnBrk="0" fontAlgn="base" hangingPunct="0">
              <a:spcBef>
                <a:spcPct val="20000"/>
              </a:spcBef>
              <a:spcAft>
                <a:spcPct val="0"/>
              </a:spcAft>
              <a:buFont typeface="Arial" panose="020B0604020202020204" pitchFamily="34" charset="0"/>
              <a:buChar char="»"/>
              <a:defRPr lang="fr-FR" sz="1800" kern="1200" dirty="0" smtClean="0">
                <a:solidFill>
                  <a:schemeClr val="tx1"/>
                </a:solidFill>
                <a:latin typeface="+mn-lt"/>
                <a:ea typeface="+mn-ea"/>
                <a:cs typeface="+mn-cs"/>
              </a:defRPr>
            </a:lvl5pPr>
            <a:lvl6pPr marL="24193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6pPr>
            <a:lvl7pPr marL="28765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7pPr>
            <a:lvl8pPr marL="33337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8pPr>
            <a:lvl9pPr marL="37909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9pPr>
          </a:lstStyle>
          <a:p>
            <a:pPr marL="0" indent="0">
              <a:lnSpc>
                <a:spcPct val="150000"/>
              </a:lnSpc>
              <a:spcBef>
                <a:spcPts val="0"/>
              </a:spcBef>
              <a:buClr>
                <a:srgbClr val="7F7F7F"/>
              </a:buClr>
              <a:buFont typeface="Arial" panose="020B0604020202020204" pitchFamily="34" charset="0"/>
              <a:buNone/>
              <a:defRPr/>
            </a:pPr>
            <a:endParaRPr altLang="fr-FR"/>
          </a:p>
        </p:txBody>
      </p:sp>
      <p:sp>
        <p:nvSpPr>
          <p:cNvPr id="5125" name="Titre 1"/>
          <p:cNvSpPr>
            <a:spLocks noGrp="1"/>
          </p:cNvSpPr>
          <p:nvPr>
            <p:ph type="title"/>
          </p:nvPr>
        </p:nvSpPr>
        <p:spPr/>
        <p:txBody>
          <a:bodyPr/>
          <a:lstStyle/>
          <a:p>
            <a:pPr eaLnBrk="1" hangingPunct="1"/>
            <a:r>
              <a:rPr lang="fr-FR" altLang="fr-FR" smtClean="0"/>
              <a:t>Un leader mondial du naval de défense.</a:t>
            </a:r>
            <a:br>
              <a:rPr lang="fr-FR" altLang="fr-FR" smtClean="0"/>
            </a:br>
            <a:r>
              <a:rPr lang="fr-FR" altLang="fr-FR" smtClean="0"/>
              <a:t>Un innovateur dans l’énergie.</a:t>
            </a:r>
          </a:p>
        </p:txBody>
      </p:sp>
      <p:sp>
        <p:nvSpPr>
          <p:cNvPr id="8" name="Rectangle 7"/>
          <p:cNvSpPr/>
          <p:nvPr/>
        </p:nvSpPr>
        <p:spPr>
          <a:xfrm>
            <a:off x="538163" y="2794000"/>
            <a:ext cx="3711575" cy="1457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434975" fontAlgn="auto">
              <a:spcBef>
                <a:spcPts val="575"/>
              </a:spcBef>
              <a:spcAft>
                <a:spcPts val="0"/>
              </a:spcAft>
              <a:tabLst>
                <a:tab pos="2057400" algn="l"/>
              </a:tabLst>
              <a:defRPr/>
            </a:pPr>
            <a:endParaRPr lang="fr-FR" sz="1000" dirty="0">
              <a:solidFill>
                <a:srgbClr val="0E3D67"/>
              </a:solidFill>
              <a:latin typeface="Arial" panose="020B0604020202020204" pitchFamily="34" charset="0"/>
              <a:ea typeface="ＭＳ Ｐゴシック" charset="0"/>
              <a:cs typeface="Arial" panose="020B0604020202020204" pitchFamily="34" charset="0"/>
            </a:endParaRPr>
          </a:p>
        </p:txBody>
      </p:sp>
      <p:sp>
        <p:nvSpPr>
          <p:cNvPr id="5127" name="Rectangle 6"/>
          <p:cNvSpPr>
            <a:spLocks noChangeArrowheads="1"/>
          </p:cNvSpPr>
          <p:nvPr/>
        </p:nvSpPr>
        <p:spPr bwMode="auto">
          <a:xfrm>
            <a:off x="422275" y="3883025"/>
            <a:ext cx="1612900"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276" tIns="43638" rIns="87276" bIns="43638">
            <a:spAutoFit/>
          </a:bodyPr>
          <a:lstStyle>
            <a:lvl1pPr defTabSz="434975"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defTabSz="434975"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ts val="575"/>
              </a:spcBef>
              <a:buFontTx/>
              <a:buNone/>
            </a:pPr>
            <a:r>
              <a:rPr lang="fr-FR" altLang="fr-FR" sz="1600"/>
              <a:t>Résultats 2014</a:t>
            </a:r>
          </a:p>
        </p:txBody>
      </p:sp>
      <p:sp>
        <p:nvSpPr>
          <p:cNvPr id="5128" name="ZoneTexte 1"/>
          <p:cNvSpPr txBox="1">
            <a:spLocks noChangeArrowheads="1"/>
          </p:cNvSpPr>
          <p:nvPr/>
        </p:nvSpPr>
        <p:spPr bwMode="auto">
          <a:xfrm>
            <a:off x="422275" y="4487863"/>
            <a:ext cx="3392488"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171450" indent="-171450" eaLnBrk="0" hangingPunct="0">
              <a:spcBef>
                <a:spcPts val="600"/>
              </a:spcBef>
              <a:buFont typeface="Arial" pitchFamily="34" charset="0"/>
              <a:buChar char="•"/>
              <a:tabLst>
                <a:tab pos="2151063" algn="l"/>
              </a:tabLst>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tabLst>
                <a:tab pos="2151063" algn="l"/>
              </a:tabLst>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tabLst>
                <a:tab pos="2151063" algn="l"/>
              </a:tabLst>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tabLst>
                <a:tab pos="2151063" algn="l"/>
              </a:tabLst>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tabLst>
                <a:tab pos="2151063" algn="l"/>
              </a:tabLst>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tabLst>
                <a:tab pos="2151063" algn="l"/>
              </a:tabLst>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tabLst>
                <a:tab pos="2151063" algn="l"/>
              </a:tabLst>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tabLst>
                <a:tab pos="2151063" algn="l"/>
              </a:tabLst>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tabLst>
                <a:tab pos="2151063" algn="l"/>
              </a:tabLst>
              <a:defRPr sz="1400">
                <a:solidFill>
                  <a:srgbClr val="000000"/>
                </a:solidFill>
                <a:latin typeface="Arial" pitchFamily="34" charset="0"/>
                <a:cs typeface="Arial" pitchFamily="34" charset="0"/>
              </a:defRPr>
            </a:lvl9pPr>
          </a:lstStyle>
          <a:p>
            <a:pPr eaLnBrk="1" hangingPunct="1">
              <a:spcBef>
                <a:spcPts val="1200"/>
              </a:spcBef>
            </a:pPr>
            <a:r>
              <a:rPr lang="fr-FR" altLang="fr-FR" sz="1200">
                <a:solidFill>
                  <a:srgbClr val="7F7F7F"/>
                </a:solidFill>
              </a:rPr>
              <a:t>Chiffre d'affaires  </a:t>
            </a:r>
            <a:r>
              <a:rPr lang="fr-FR" altLang="fr-FR" sz="1200" b="0">
                <a:solidFill>
                  <a:srgbClr val="7F7F7F"/>
                </a:solidFill>
              </a:rPr>
              <a:t>	3,1 milliards €</a:t>
            </a:r>
          </a:p>
          <a:p>
            <a:pPr eaLnBrk="1" hangingPunct="1">
              <a:spcBef>
                <a:spcPts val="1200"/>
              </a:spcBef>
            </a:pPr>
            <a:r>
              <a:rPr lang="fr-FR" altLang="fr-FR" sz="1200">
                <a:solidFill>
                  <a:srgbClr val="7F7F7F"/>
                </a:solidFill>
              </a:rPr>
              <a:t>Part international</a:t>
            </a:r>
            <a:r>
              <a:rPr lang="fr-FR" altLang="fr-FR" sz="1200" b="0">
                <a:solidFill>
                  <a:srgbClr val="7F7F7F"/>
                </a:solidFill>
              </a:rPr>
              <a:t>	33 %</a:t>
            </a:r>
          </a:p>
          <a:p>
            <a:pPr eaLnBrk="1" hangingPunct="1">
              <a:spcBef>
                <a:spcPts val="1200"/>
              </a:spcBef>
            </a:pPr>
            <a:r>
              <a:rPr lang="fr-FR" altLang="fr-FR" sz="1200">
                <a:solidFill>
                  <a:srgbClr val="7F7F7F"/>
                </a:solidFill>
              </a:rPr>
              <a:t>Prises de commandes</a:t>
            </a:r>
            <a:r>
              <a:rPr lang="fr-FR" altLang="fr-FR" sz="1200" b="0">
                <a:solidFill>
                  <a:srgbClr val="7F7F7F"/>
                </a:solidFill>
              </a:rPr>
              <a:t>	3,6 milliards €</a:t>
            </a:r>
          </a:p>
        </p:txBody>
      </p:sp>
      <p:sp>
        <p:nvSpPr>
          <p:cNvPr id="5129" name="Rectangle 2"/>
          <p:cNvSpPr>
            <a:spLocks noChangeArrowheads="1"/>
          </p:cNvSpPr>
          <p:nvPr/>
        </p:nvSpPr>
        <p:spPr bwMode="auto">
          <a:xfrm>
            <a:off x="4157663" y="4487863"/>
            <a:ext cx="4624387"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1450" indent="-171450" eaLnBrk="0" hangingPunct="0">
              <a:spcBef>
                <a:spcPts val="600"/>
              </a:spcBef>
              <a:buFont typeface="Arial" pitchFamily="34" charset="0"/>
              <a:buChar char="•"/>
              <a:tabLst>
                <a:tab pos="2332038" algn="l"/>
              </a:tabLst>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tabLst>
                <a:tab pos="2332038" algn="l"/>
              </a:tabLst>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tabLst>
                <a:tab pos="2332038" algn="l"/>
              </a:tabLst>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tabLst>
                <a:tab pos="2332038" algn="l"/>
              </a:tabLst>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tabLst>
                <a:tab pos="2332038" algn="l"/>
              </a:tabLst>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tabLst>
                <a:tab pos="2332038" algn="l"/>
              </a:tabLst>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tabLst>
                <a:tab pos="2332038" algn="l"/>
              </a:tabLst>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tabLst>
                <a:tab pos="2332038" algn="l"/>
              </a:tabLst>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tabLst>
                <a:tab pos="2332038" algn="l"/>
              </a:tabLst>
              <a:defRPr sz="1400">
                <a:solidFill>
                  <a:srgbClr val="000000"/>
                </a:solidFill>
                <a:latin typeface="Arial" pitchFamily="34" charset="0"/>
                <a:cs typeface="Arial" pitchFamily="34" charset="0"/>
              </a:defRPr>
            </a:lvl9pPr>
          </a:lstStyle>
          <a:p>
            <a:pPr eaLnBrk="1" hangingPunct="1">
              <a:spcBef>
                <a:spcPts val="1200"/>
              </a:spcBef>
            </a:pPr>
            <a:r>
              <a:rPr lang="fr-FR" altLang="fr-FR" sz="1200">
                <a:solidFill>
                  <a:srgbClr val="7F7F7F"/>
                </a:solidFill>
              </a:rPr>
              <a:t>Carnet de commandes</a:t>
            </a:r>
            <a:r>
              <a:rPr lang="fr-FR" altLang="fr-FR" sz="1200" b="0">
                <a:solidFill>
                  <a:srgbClr val="7F7F7F"/>
                </a:solidFill>
              </a:rPr>
              <a:t>	13,2 milliards </a:t>
            </a:r>
          </a:p>
          <a:p>
            <a:pPr eaLnBrk="1" hangingPunct="1">
              <a:spcBef>
                <a:spcPts val="1200"/>
              </a:spcBef>
            </a:pPr>
            <a:r>
              <a:rPr lang="fr-FR" altLang="fr-FR" sz="1200">
                <a:solidFill>
                  <a:srgbClr val="7F7F7F"/>
                </a:solidFill>
              </a:rPr>
              <a:t>Investissements en R&amp;D</a:t>
            </a:r>
            <a:r>
              <a:rPr lang="fr-FR" altLang="fr-FR" sz="1200" b="0">
                <a:solidFill>
                  <a:srgbClr val="7F7F7F"/>
                </a:solidFill>
              </a:rPr>
              <a:t>	≈ 100 millions € soit 3 % du CA</a:t>
            </a:r>
          </a:p>
          <a:p>
            <a:pPr eaLnBrk="1" hangingPunct="1">
              <a:spcBef>
                <a:spcPts val="1200"/>
              </a:spcBef>
            </a:pPr>
            <a:r>
              <a:rPr lang="fr-FR" altLang="fr-FR" sz="1200">
                <a:solidFill>
                  <a:srgbClr val="7F7F7F"/>
                </a:solidFill>
              </a:rPr>
              <a:t>Effectif</a:t>
            </a:r>
            <a:r>
              <a:rPr lang="fr-FR" altLang="fr-FR" sz="1200" b="0">
                <a:solidFill>
                  <a:srgbClr val="7F7F7F"/>
                </a:solidFill>
              </a:rPr>
              <a:t>  (y compris filiales)	13 130</a:t>
            </a:r>
          </a:p>
        </p:txBody>
      </p:sp>
      <p:sp>
        <p:nvSpPr>
          <p:cNvPr id="21" name="Espace réservé du contenu 2"/>
          <p:cNvSpPr txBox="1">
            <a:spLocks/>
          </p:cNvSpPr>
          <p:nvPr/>
        </p:nvSpPr>
        <p:spPr bwMode="auto">
          <a:xfrm>
            <a:off x="422275" y="1654175"/>
            <a:ext cx="4968875" cy="122396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27025" indent="-327025" algn="l" defTabSz="434975" rtl="0" eaLnBrk="0" fontAlgn="base" hangingPunct="0">
              <a:spcBef>
                <a:spcPct val="20000"/>
              </a:spcBef>
              <a:spcAft>
                <a:spcPct val="0"/>
              </a:spcAft>
              <a:buFont typeface="Arial" panose="020B0604020202020204" pitchFamily="34" charset="0"/>
              <a:buChar char="•"/>
              <a:defRPr sz="3100">
                <a:solidFill>
                  <a:schemeClr val="tx1"/>
                </a:solidFill>
                <a:latin typeface="+mn-lt"/>
                <a:ea typeface="MS PGothic" panose="020B0600070205080204" pitchFamily="34" charset="-128"/>
                <a:cs typeface="ＭＳ Ｐゴシック" charset="0"/>
              </a:defRPr>
            </a:lvl1pPr>
            <a:lvl2pPr marL="708025" indent="-271463" algn="l" defTabSz="434975" rtl="0" eaLnBrk="0" fontAlgn="base" hangingPunct="0">
              <a:spcBef>
                <a:spcPct val="20000"/>
              </a:spcBef>
              <a:spcAft>
                <a:spcPct val="0"/>
              </a:spcAft>
              <a:buFont typeface="Arial" panose="020B0604020202020204" pitchFamily="34" charset="0"/>
              <a:buChar char="–"/>
              <a:defRPr sz="2600">
                <a:solidFill>
                  <a:schemeClr val="tx1"/>
                </a:solidFill>
                <a:latin typeface="+mn-lt"/>
                <a:ea typeface="MS PGothic" panose="020B0600070205080204" pitchFamily="34" charset="-128"/>
              </a:defRPr>
            </a:lvl2pPr>
            <a:lvl3pPr marL="1090613" indent="-217488" algn="l" defTabSz="434975" rtl="0" eaLnBrk="0" fontAlgn="base" hangingPunct="0">
              <a:spcBef>
                <a:spcPct val="20000"/>
              </a:spcBef>
              <a:spcAft>
                <a:spcPct val="0"/>
              </a:spcAft>
              <a:buFont typeface="Arial" panose="020B0604020202020204" pitchFamily="34" charset="0"/>
              <a:buChar char="•"/>
              <a:defRPr sz="2300">
                <a:solidFill>
                  <a:schemeClr val="tx1"/>
                </a:solidFill>
                <a:latin typeface="+mn-lt"/>
                <a:ea typeface="MS PGothic" panose="020B0600070205080204" pitchFamily="34" charset="-128"/>
              </a:defRPr>
            </a:lvl3pPr>
            <a:lvl4pPr marL="1527175" indent="-217488" algn="l" defTabSz="434975" rtl="0" eaLnBrk="0" fontAlgn="base" hangingPunct="0">
              <a:spcBef>
                <a:spcPct val="20000"/>
              </a:spcBef>
              <a:spcAft>
                <a:spcPct val="0"/>
              </a:spcAft>
              <a:buFont typeface="Arial" panose="020B0604020202020204" pitchFamily="34" charset="0"/>
              <a:buChar char="–"/>
              <a:defRPr sz="1900">
                <a:solidFill>
                  <a:schemeClr val="tx1"/>
                </a:solidFill>
                <a:latin typeface="+mn-lt"/>
                <a:ea typeface="MS PGothic" panose="020B0600070205080204" pitchFamily="34" charset="-128"/>
              </a:defRPr>
            </a:lvl4pPr>
            <a:lvl5pPr marL="1962150" indent="-217488" algn="l" defTabSz="434975" rtl="0" eaLnBrk="0" fontAlgn="base" hangingPunct="0">
              <a:spcBef>
                <a:spcPct val="20000"/>
              </a:spcBef>
              <a:spcAft>
                <a:spcPct val="0"/>
              </a:spcAft>
              <a:buFont typeface="Arial" panose="020B0604020202020204" pitchFamily="34" charset="0"/>
              <a:buChar char="»"/>
              <a:defRPr sz="1900">
                <a:solidFill>
                  <a:schemeClr val="tx1"/>
                </a:solidFill>
                <a:latin typeface="+mn-lt"/>
                <a:ea typeface="MS PGothic" panose="020B0600070205080204" pitchFamily="34" charset="-128"/>
              </a:defRPr>
            </a:lvl5pPr>
            <a:lvl6pPr marL="24193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6pPr>
            <a:lvl7pPr marL="28765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7pPr>
            <a:lvl8pPr marL="33337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8pPr>
            <a:lvl9pPr marL="3790950" indent="-217488" algn="l" defTabSz="434975" rtl="0" eaLnBrk="0" fontAlgn="base" hangingPunct="0">
              <a:spcBef>
                <a:spcPct val="20000"/>
              </a:spcBef>
              <a:spcAft>
                <a:spcPct val="0"/>
              </a:spcAft>
              <a:buFont typeface="Arial" pitchFamily="34" charset="0"/>
              <a:buChar char="»"/>
              <a:defRPr sz="1900">
                <a:solidFill>
                  <a:schemeClr val="tx1"/>
                </a:solidFill>
                <a:latin typeface="+mn-lt"/>
              </a:defRPr>
            </a:lvl9pPr>
          </a:lstStyle>
          <a:p>
            <a:pPr marL="0" indent="0" eaLnBrk="1" hangingPunct="1">
              <a:spcBef>
                <a:spcPts val="1800"/>
              </a:spcBef>
              <a:buFontTx/>
              <a:buNone/>
              <a:defRPr/>
            </a:pPr>
            <a:r>
              <a:rPr lang="fr-FR" altLang="fr-FR" sz="1600" b="1" kern="0" dirty="0" smtClean="0">
                <a:solidFill>
                  <a:srgbClr val="009EE0"/>
                </a:solidFill>
                <a:latin typeface="Arial" panose="020B0604020202020204" pitchFamily="34" charset="0"/>
                <a:cs typeface="Arial" panose="020B0604020202020204" pitchFamily="34" charset="0"/>
              </a:rPr>
              <a:t>1</a:t>
            </a:r>
            <a:r>
              <a:rPr lang="fr-FR" altLang="fr-FR" sz="1600" b="1" kern="0" baseline="30000" dirty="0" smtClean="0">
                <a:solidFill>
                  <a:srgbClr val="009EE0"/>
                </a:solidFill>
                <a:latin typeface="Arial" panose="020B0604020202020204" pitchFamily="34" charset="0"/>
                <a:cs typeface="Arial" panose="020B0604020202020204" pitchFamily="34" charset="0"/>
              </a:rPr>
              <a:t>er</a:t>
            </a:r>
            <a:r>
              <a:rPr lang="fr-FR" altLang="fr-FR" sz="1600" b="1" kern="0" dirty="0" smtClean="0">
                <a:solidFill>
                  <a:srgbClr val="009EE0"/>
                </a:solidFill>
                <a:latin typeface="Arial" panose="020B0604020202020204" pitchFamily="34" charset="0"/>
                <a:cs typeface="Arial" panose="020B0604020202020204" pitchFamily="34" charset="0"/>
              </a:rPr>
              <a:t> fournisseur de la Défense française en 2014</a:t>
            </a:r>
            <a:r>
              <a:rPr lang="fr-FR" altLang="fr-FR" sz="1600" b="1" kern="0" dirty="0" smtClean="0">
                <a:solidFill>
                  <a:srgbClr val="0E3D67"/>
                </a:solidFill>
                <a:latin typeface="Arial" panose="020B0604020202020204" pitchFamily="34" charset="0"/>
                <a:cs typeface="Arial" panose="020B0604020202020204" pitchFamily="34" charset="0"/>
              </a:rPr>
              <a:t/>
            </a:r>
            <a:br>
              <a:rPr lang="fr-FR" altLang="fr-FR" sz="1600" b="1" kern="0" dirty="0" smtClean="0">
                <a:solidFill>
                  <a:srgbClr val="0E3D67"/>
                </a:solidFill>
                <a:latin typeface="Arial" panose="020B0604020202020204" pitchFamily="34" charset="0"/>
                <a:cs typeface="Arial" panose="020B0604020202020204" pitchFamily="34" charset="0"/>
              </a:rPr>
            </a:br>
            <a:r>
              <a:rPr lang="fr-FR" altLang="fr-FR" sz="1200" kern="0" dirty="0" smtClean="0">
                <a:solidFill>
                  <a:srgbClr val="7F7F7F"/>
                </a:solidFill>
                <a:latin typeface="Arial" panose="020B0604020202020204" pitchFamily="34" charset="0"/>
                <a:cs typeface="Arial" panose="020B0604020202020204" pitchFamily="34" charset="0"/>
              </a:rPr>
              <a:t>Acteur de la composante navale de la force de dissuasion </a:t>
            </a:r>
            <a:br>
              <a:rPr lang="fr-FR" altLang="fr-FR" sz="1200" kern="0" dirty="0" smtClean="0">
                <a:solidFill>
                  <a:srgbClr val="7F7F7F"/>
                </a:solidFill>
                <a:latin typeface="Arial" panose="020B0604020202020204" pitchFamily="34" charset="0"/>
                <a:cs typeface="Arial" panose="020B0604020202020204" pitchFamily="34" charset="0"/>
              </a:rPr>
            </a:br>
            <a:r>
              <a:rPr lang="fr-FR" altLang="fr-FR" sz="1200" kern="0" dirty="0" smtClean="0">
                <a:solidFill>
                  <a:srgbClr val="7F7F7F"/>
                </a:solidFill>
                <a:latin typeface="Arial" panose="020B0604020202020204" pitchFamily="34" charset="0"/>
                <a:cs typeface="Arial" panose="020B0604020202020204" pitchFamily="34" charset="0"/>
              </a:rPr>
              <a:t>et partenaire numéro 1 de la Marine nationale</a:t>
            </a:r>
            <a:r>
              <a:rPr lang="fr-FR" altLang="fr-FR" sz="1050" kern="0" dirty="0" smtClean="0">
                <a:solidFill>
                  <a:srgbClr val="7F7F7F"/>
                </a:solidFill>
                <a:latin typeface="Arial" panose="020B0604020202020204" pitchFamily="34" charset="0"/>
                <a:cs typeface="Arial" panose="020B0604020202020204" pitchFamily="34" charset="0"/>
              </a:rPr>
              <a:t>	</a:t>
            </a:r>
          </a:p>
          <a:p>
            <a:pPr marL="0" indent="0" eaLnBrk="1" hangingPunct="1">
              <a:spcBef>
                <a:spcPts val="1800"/>
              </a:spcBef>
              <a:buFontTx/>
              <a:buNone/>
              <a:defRPr/>
            </a:pPr>
            <a:r>
              <a:rPr lang="fr-FR" altLang="fr-FR" sz="1600" b="1" kern="0" dirty="0" smtClean="0">
                <a:solidFill>
                  <a:srgbClr val="009EE0"/>
                </a:solidFill>
                <a:latin typeface="Arial" panose="020B0604020202020204" pitchFamily="34" charset="0"/>
                <a:cs typeface="Arial" panose="020B0604020202020204" pitchFamily="34" charset="0"/>
              </a:rPr>
              <a:t>50 marines clientes dans le monde</a:t>
            </a:r>
          </a:p>
          <a:p>
            <a:pPr marL="0" indent="0">
              <a:spcBef>
                <a:spcPts val="1800"/>
              </a:spcBef>
              <a:buFont typeface="Arial" panose="020B0604020202020204" pitchFamily="34" charset="0"/>
              <a:buNone/>
              <a:defRPr/>
            </a:pPr>
            <a:r>
              <a:rPr lang="fr-FR" altLang="fr-FR" sz="1600" b="1" kern="0" dirty="0" smtClean="0">
                <a:solidFill>
                  <a:srgbClr val="009EE0"/>
                </a:solidFill>
                <a:latin typeface="Arial" panose="020B0604020202020204" pitchFamily="34" charset="0"/>
                <a:cs typeface="Arial" panose="020B0604020202020204" pitchFamily="34" charset="0"/>
              </a:rPr>
              <a:t>Emplois </a:t>
            </a:r>
            <a:r>
              <a:rPr lang="fr-FR" altLang="fr-FR" sz="1600" b="1" kern="0" dirty="0">
                <a:solidFill>
                  <a:srgbClr val="009EE0"/>
                </a:solidFill>
                <a:latin typeface="Arial" panose="020B0604020202020204" pitchFamily="34" charset="0"/>
                <a:cs typeface="Arial" panose="020B0604020202020204" pitchFamily="34" charset="0"/>
              </a:rPr>
              <a:t>dans la filière navale</a:t>
            </a:r>
            <a:r>
              <a:rPr lang="fr-FR" altLang="fr-FR" sz="1200" dirty="0">
                <a:solidFill>
                  <a:srgbClr val="0E3D67"/>
                </a:solidFill>
                <a:latin typeface="Arial" panose="020B0604020202020204" pitchFamily="34" charset="0"/>
                <a:cs typeface="Arial" panose="020B0604020202020204" pitchFamily="34" charset="0"/>
              </a:rPr>
              <a:t>	</a:t>
            </a:r>
            <a:r>
              <a:rPr lang="fr-FR" altLang="fr-FR" sz="1200" dirty="0">
                <a:solidFill>
                  <a:srgbClr val="7F7F7F"/>
                </a:solidFill>
                <a:latin typeface="Arial" panose="020B0604020202020204" pitchFamily="34" charset="0"/>
                <a:cs typeface="Arial" panose="020B0604020202020204" pitchFamily="34" charset="0"/>
              </a:rPr>
              <a:t>40 </a:t>
            </a:r>
            <a:r>
              <a:rPr lang="fr-FR" altLang="fr-FR" sz="1200" dirty="0" smtClean="0">
                <a:solidFill>
                  <a:srgbClr val="7F7F7F"/>
                </a:solidFill>
                <a:latin typeface="Arial" panose="020B0604020202020204" pitchFamily="34" charset="0"/>
                <a:cs typeface="Arial" panose="020B0604020202020204" pitchFamily="34" charset="0"/>
              </a:rPr>
              <a:t>000</a:t>
            </a:r>
            <a:endParaRPr lang="fr-FR" altLang="fr-FR" sz="1200" dirty="0">
              <a:solidFill>
                <a:srgbClr val="7F7F7F"/>
              </a:solidFill>
              <a:latin typeface="Arial" panose="020B0604020202020204" pitchFamily="34" charset="0"/>
              <a:cs typeface="Arial" panose="020B0604020202020204" pitchFamily="34" charset="0"/>
            </a:endParaRPr>
          </a:p>
        </p:txBody>
      </p:sp>
      <p:sp>
        <p:nvSpPr>
          <p:cNvPr id="22" name="Rectangle 25"/>
          <p:cNvSpPr>
            <a:spLocks noChangeArrowheads="1"/>
          </p:cNvSpPr>
          <p:nvPr/>
        </p:nvSpPr>
        <p:spPr bwMode="auto">
          <a:xfrm>
            <a:off x="5395913" y="1654175"/>
            <a:ext cx="3684587" cy="1600200"/>
          </a:xfrm>
          <a:prstGeom prst="rect">
            <a:avLst/>
          </a:prstGeom>
          <a:noFill/>
          <a:ln w="9525">
            <a:noFill/>
            <a:miter lim="800000"/>
            <a:headEnd/>
            <a:tailEnd/>
          </a:ln>
        </p:spPr>
        <p:txBody>
          <a:bodyPr lIns="0" tIns="0" rIns="0" bIns="0">
            <a:spAutoFit/>
          </a:bodyPr>
          <a:lstStyle/>
          <a:p>
            <a:pPr fontAlgn="auto">
              <a:spcBef>
                <a:spcPts val="1200"/>
              </a:spcBef>
              <a:spcAft>
                <a:spcPts val="0"/>
              </a:spcAft>
              <a:tabLst>
                <a:tab pos="804863" algn="l"/>
                <a:tab pos="2690813" algn="l"/>
              </a:tabLst>
              <a:defRPr/>
            </a:pPr>
            <a:r>
              <a:rPr lang="fr-FR" altLang="fr-FR" sz="1600" b="1" dirty="0">
                <a:solidFill>
                  <a:srgbClr val="009EE0"/>
                </a:solidFill>
                <a:cs typeface="Arial" panose="020B0604020202020204" pitchFamily="34" charset="0"/>
              </a:rPr>
              <a:t>Actionnariat</a:t>
            </a:r>
          </a:p>
          <a:p>
            <a:pPr marL="171450" indent="-171450" fontAlgn="auto">
              <a:spcBef>
                <a:spcPts val="1200"/>
              </a:spcBef>
              <a:spcAft>
                <a:spcPts val="0"/>
              </a:spcAft>
              <a:buFont typeface="Arial" panose="020B0604020202020204" pitchFamily="34" charset="0"/>
              <a:buChar char="•"/>
              <a:tabLst>
                <a:tab pos="804863" algn="l"/>
                <a:tab pos="2690813" algn="l"/>
              </a:tabLst>
              <a:defRPr/>
            </a:pPr>
            <a:r>
              <a:rPr lang="fr-FR" altLang="fr-FR" sz="1200" dirty="0">
                <a:solidFill>
                  <a:srgbClr val="7F7F7F"/>
                </a:solidFill>
                <a:cs typeface="Arial" panose="020B0604020202020204" pitchFamily="34" charset="0"/>
              </a:rPr>
              <a:t>Agence des Participations de l'Etat 	63,58 % 	</a:t>
            </a:r>
          </a:p>
          <a:p>
            <a:pPr marL="171450" indent="-171450" fontAlgn="auto">
              <a:spcBef>
                <a:spcPts val="1200"/>
              </a:spcBef>
              <a:spcAft>
                <a:spcPts val="0"/>
              </a:spcAft>
              <a:buFont typeface="Arial" panose="020B0604020202020204" pitchFamily="34" charset="0"/>
              <a:buChar char="•"/>
              <a:tabLst>
                <a:tab pos="804863" algn="l"/>
                <a:tab pos="2690813" algn="l"/>
              </a:tabLst>
              <a:defRPr/>
            </a:pPr>
            <a:r>
              <a:rPr lang="fr-FR" altLang="fr-FR" sz="1200" dirty="0">
                <a:solidFill>
                  <a:srgbClr val="7F7F7F"/>
                </a:solidFill>
                <a:cs typeface="Arial" panose="020B0604020202020204" pitchFamily="34" charset="0"/>
              </a:rPr>
              <a:t>Thales 		35 % 	</a:t>
            </a:r>
          </a:p>
          <a:p>
            <a:pPr marL="171450" indent="-171450" fontAlgn="auto">
              <a:spcBef>
                <a:spcPts val="1200"/>
              </a:spcBef>
              <a:spcAft>
                <a:spcPts val="0"/>
              </a:spcAft>
              <a:buFont typeface="Arial" panose="020B0604020202020204" pitchFamily="34" charset="0"/>
              <a:buChar char="•"/>
              <a:tabLst>
                <a:tab pos="804863" algn="l"/>
                <a:tab pos="2690813" algn="l"/>
              </a:tabLst>
              <a:defRPr/>
            </a:pPr>
            <a:r>
              <a:rPr lang="fr-FR" altLang="fr-FR" sz="1200" dirty="0">
                <a:solidFill>
                  <a:srgbClr val="7F7F7F"/>
                </a:solidFill>
                <a:cs typeface="Arial" panose="020B0604020202020204" pitchFamily="34" charset="0"/>
              </a:rPr>
              <a:t>Collaborateurs DCNS	1,02 % </a:t>
            </a:r>
          </a:p>
          <a:p>
            <a:pPr marL="171450" indent="-171450" fontAlgn="auto">
              <a:spcBef>
                <a:spcPts val="1200"/>
              </a:spcBef>
              <a:spcAft>
                <a:spcPts val="0"/>
              </a:spcAft>
              <a:buFont typeface="Arial" panose="020B0604020202020204" pitchFamily="34" charset="0"/>
              <a:buChar char="•"/>
              <a:tabLst>
                <a:tab pos="804863" algn="l"/>
                <a:tab pos="2690813" algn="l"/>
              </a:tabLst>
              <a:defRPr/>
            </a:pPr>
            <a:r>
              <a:rPr lang="fr-FR" altLang="fr-FR" sz="1200" dirty="0">
                <a:solidFill>
                  <a:srgbClr val="7F7F7F"/>
                </a:solidFill>
                <a:cs typeface="Arial" panose="020B0604020202020204" pitchFamily="34" charset="0"/>
              </a:rPr>
              <a:t>DCNS		0,40 % </a:t>
            </a:r>
          </a:p>
        </p:txBody>
      </p:sp>
    </p:spTree>
    <p:extLst>
      <p:ext uri="{BB962C8B-B14F-4D97-AF65-F5344CB8AC3E}">
        <p14:creationId xmlns:p14="http://schemas.microsoft.com/office/powerpoint/2010/main" xmlns="" val="2553982842"/>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eaLnBrk="1" hangingPunct="1"/>
            <a:r>
              <a:rPr lang="fr-FR" altLang="fr-FR" smtClean="0"/>
              <a:t>Près de 400 ans dans le domaine naval</a:t>
            </a:r>
          </a:p>
        </p:txBody>
      </p:sp>
      <p:sp>
        <p:nvSpPr>
          <p:cNvPr id="51" name="Text Box 28"/>
          <p:cNvSpPr txBox="1">
            <a:spLocks noChangeArrowheads="1"/>
          </p:cNvSpPr>
          <p:nvPr/>
        </p:nvSpPr>
        <p:spPr bwMode="auto">
          <a:xfrm>
            <a:off x="1044575" y="5135563"/>
            <a:ext cx="1439863" cy="987425"/>
          </a:xfrm>
          <a:prstGeom prst="rect">
            <a:avLst/>
          </a:prstGeom>
          <a:solidFill>
            <a:srgbClr val="066DA4">
              <a:alpha val="2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87276" tIns="43638" rIns="87276" bIns="43638" anchor="ctr"/>
          <a:lstStyle>
            <a:lvl1pPr defTabSz="434975" eaLnBrk="0" hangingPunct="0">
              <a:defRPr sz="2400">
                <a:solidFill>
                  <a:schemeClr val="tx1"/>
                </a:solidFill>
                <a:latin typeface="Arial" pitchFamily="34" charset="0"/>
                <a:ea typeface="ＭＳ Ｐゴシック" charset="-128"/>
              </a:defRPr>
            </a:lvl1pPr>
            <a:lvl2pPr marL="742950" indent="-285750" defTabSz="434975" eaLnBrk="0" hangingPunct="0">
              <a:defRPr sz="2400">
                <a:solidFill>
                  <a:schemeClr val="tx1"/>
                </a:solidFill>
                <a:latin typeface="Arial" pitchFamily="34" charset="0"/>
                <a:ea typeface="ＭＳ Ｐゴシック" charset="-128"/>
              </a:defRPr>
            </a:lvl2pPr>
            <a:lvl3pPr marL="1143000" indent="-228600" defTabSz="434975" eaLnBrk="0" hangingPunct="0">
              <a:defRPr sz="2400">
                <a:solidFill>
                  <a:schemeClr val="tx1"/>
                </a:solidFill>
                <a:latin typeface="Arial" pitchFamily="34" charset="0"/>
                <a:ea typeface="ＭＳ Ｐゴシック" charset="-128"/>
              </a:defRPr>
            </a:lvl3pPr>
            <a:lvl4pPr marL="1600200" indent="-228600" defTabSz="434975" eaLnBrk="0" hangingPunct="0">
              <a:defRPr sz="2400">
                <a:solidFill>
                  <a:schemeClr val="tx1"/>
                </a:solidFill>
                <a:latin typeface="Arial" pitchFamily="34" charset="0"/>
                <a:ea typeface="ＭＳ Ｐゴシック" charset="-128"/>
              </a:defRPr>
            </a:lvl4pPr>
            <a:lvl5pPr marL="2057400" indent="-228600" defTabSz="434975" eaLnBrk="0" hangingPunct="0">
              <a:defRPr sz="2400">
                <a:solidFill>
                  <a:schemeClr val="tx1"/>
                </a:solidFill>
                <a:latin typeface="Arial" pitchFamily="34" charset="0"/>
                <a:ea typeface="ＭＳ Ｐゴシック" charset="-128"/>
              </a:defRPr>
            </a:lvl5pPr>
            <a:lvl6pPr marL="25146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fontAlgn="auto" hangingPunct="1">
              <a:spcBef>
                <a:spcPts val="0"/>
              </a:spcBef>
              <a:spcAft>
                <a:spcPts val="0"/>
              </a:spcAft>
              <a:defRPr/>
            </a:pPr>
            <a:r>
              <a:rPr lang="fr-FR" altLang="fr-FR" sz="1100" dirty="0" smtClean="0">
                <a:solidFill>
                  <a:srgbClr val="000000"/>
                </a:solidFill>
                <a:cs typeface="Arial" panose="020B0604020202020204" pitchFamily="34" charset="0"/>
              </a:rPr>
              <a:t>Lancement </a:t>
            </a:r>
            <a:r>
              <a:rPr lang="fr-FR" altLang="fr-FR" sz="1100" smtClean="0">
                <a:solidFill>
                  <a:srgbClr val="000000"/>
                </a:solidFill>
                <a:cs typeface="Arial" panose="020B0604020202020204" pitchFamily="34" charset="0"/>
              </a:rPr>
              <a:t>du </a:t>
            </a:r>
            <a:br>
              <a:rPr lang="fr-FR" altLang="fr-FR" sz="1100" smtClean="0">
                <a:solidFill>
                  <a:srgbClr val="000000"/>
                </a:solidFill>
                <a:cs typeface="Arial" panose="020B0604020202020204" pitchFamily="34" charset="0"/>
              </a:rPr>
            </a:br>
            <a:r>
              <a:rPr lang="fr-FR" altLang="fr-FR" sz="1100" smtClean="0">
                <a:solidFill>
                  <a:srgbClr val="000000"/>
                </a:solidFill>
                <a:cs typeface="Arial" panose="020B0604020202020204" pitchFamily="34" charset="0"/>
              </a:rPr>
              <a:t>1</a:t>
            </a:r>
            <a:r>
              <a:rPr lang="fr-FR" altLang="fr-FR" sz="1100" baseline="30000" smtClean="0">
                <a:solidFill>
                  <a:srgbClr val="000000"/>
                </a:solidFill>
                <a:cs typeface="Arial" panose="020B0604020202020204" pitchFamily="34" charset="0"/>
              </a:rPr>
              <a:t>er</a:t>
            </a:r>
            <a:r>
              <a:rPr lang="fr-FR" altLang="fr-FR" sz="1100" smtClean="0">
                <a:solidFill>
                  <a:srgbClr val="000000"/>
                </a:solidFill>
                <a:cs typeface="Arial" panose="020B0604020202020204" pitchFamily="34" charset="0"/>
              </a:rPr>
              <a:t>  </a:t>
            </a:r>
            <a:r>
              <a:rPr lang="fr-FR" altLang="fr-FR" sz="1100" dirty="0" smtClean="0">
                <a:solidFill>
                  <a:srgbClr val="000000"/>
                </a:solidFill>
                <a:cs typeface="Arial" panose="020B0604020202020204" pitchFamily="34" charset="0"/>
              </a:rPr>
              <a:t>sous-marin nucléaire lanceur d’engins</a:t>
            </a:r>
          </a:p>
        </p:txBody>
      </p:sp>
      <p:sp>
        <p:nvSpPr>
          <p:cNvPr id="52" name="Text Box 29"/>
          <p:cNvSpPr txBox="1">
            <a:spLocks noChangeArrowheads="1"/>
          </p:cNvSpPr>
          <p:nvPr/>
        </p:nvSpPr>
        <p:spPr bwMode="auto">
          <a:xfrm>
            <a:off x="2935288" y="5135563"/>
            <a:ext cx="1439862" cy="987425"/>
          </a:xfrm>
          <a:prstGeom prst="rect">
            <a:avLst/>
          </a:prstGeom>
          <a:solidFill>
            <a:srgbClr val="066DA4">
              <a:alpha val="2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87276" tIns="43638" rIns="87276" bIns="43638" anchor="ctr"/>
          <a:lstStyle>
            <a:lvl1pPr defTabSz="434975" eaLnBrk="0" hangingPunct="0">
              <a:defRPr sz="2400">
                <a:solidFill>
                  <a:schemeClr val="tx1"/>
                </a:solidFill>
                <a:latin typeface="Arial" pitchFamily="34" charset="0"/>
                <a:ea typeface="ＭＳ Ｐゴシック" charset="-128"/>
              </a:defRPr>
            </a:lvl1pPr>
            <a:lvl2pPr marL="742950" indent="-285750" defTabSz="434975" eaLnBrk="0" hangingPunct="0">
              <a:defRPr sz="2400">
                <a:solidFill>
                  <a:schemeClr val="tx1"/>
                </a:solidFill>
                <a:latin typeface="Arial" pitchFamily="34" charset="0"/>
                <a:ea typeface="ＭＳ Ｐゴシック" charset="-128"/>
              </a:defRPr>
            </a:lvl2pPr>
            <a:lvl3pPr marL="1143000" indent="-228600" defTabSz="434975" eaLnBrk="0" hangingPunct="0">
              <a:defRPr sz="2400">
                <a:solidFill>
                  <a:schemeClr val="tx1"/>
                </a:solidFill>
                <a:latin typeface="Arial" pitchFamily="34" charset="0"/>
                <a:ea typeface="ＭＳ Ｐゴシック" charset="-128"/>
              </a:defRPr>
            </a:lvl3pPr>
            <a:lvl4pPr marL="1600200" indent="-228600" defTabSz="434975" eaLnBrk="0" hangingPunct="0">
              <a:defRPr sz="2400">
                <a:solidFill>
                  <a:schemeClr val="tx1"/>
                </a:solidFill>
                <a:latin typeface="Arial" pitchFamily="34" charset="0"/>
                <a:ea typeface="ＭＳ Ｐゴシック" charset="-128"/>
              </a:defRPr>
            </a:lvl4pPr>
            <a:lvl5pPr marL="2057400" indent="-228600" defTabSz="434975" eaLnBrk="0" hangingPunct="0">
              <a:defRPr sz="2400">
                <a:solidFill>
                  <a:schemeClr val="tx1"/>
                </a:solidFill>
                <a:latin typeface="Arial" pitchFamily="34" charset="0"/>
                <a:ea typeface="ＭＳ Ｐゴシック" charset="-128"/>
              </a:defRPr>
            </a:lvl5pPr>
            <a:lvl6pPr marL="25146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fontAlgn="auto" hangingPunct="1">
              <a:spcBef>
                <a:spcPts val="0"/>
              </a:spcBef>
              <a:spcAft>
                <a:spcPts val="0"/>
              </a:spcAft>
              <a:defRPr/>
            </a:pPr>
            <a:r>
              <a:rPr lang="fr-FR" altLang="fr-FR" sz="1100" dirty="0" smtClean="0">
                <a:solidFill>
                  <a:srgbClr val="000000"/>
                </a:solidFill>
                <a:cs typeface="Arial" panose="020B0604020202020204" pitchFamily="34" charset="0"/>
              </a:rPr>
              <a:t>Admission au service actif des frégates furtives </a:t>
            </a:r>
            <a:br>
              <a:rPr lang="fr-FR" altLang="fr-FR" sz="1100" dirty="0" smtClean="0">
                <a:solidFill>
                  <a:srgbClr val="000000"/>
                </a:solidFill>
                <a:cs typeface="Arial" panose="020B0604020202020204" pitchFamily="34" charset="0"/>
              </a:rPr>
            </a:br>
            <a:r>
              <a:rPr lang="fr-FR" altLang="fr-FR" sz="1100" dirty="0" smtClean="0">
                <a:solidFill>
                  <a:srgbClr val="000000"/>
                </a:solidFill>
                <a:cs typeface="Arial" panose="020B0604020202020204" pitchFamily="34" charset="0"/>
              </a:rPr>
              <a:t>La Fayette</a:t>
            </a:r>
          </a:p>
        </p:txBody>
      </p:sp>
      <p:sp>
        <p:nvSpPr>
          <p:cNvPr id="53" name="Text Box 30"/>
          <p:cNvSpPr txBox="1">
            <a:spLocks noChangeArrowheads="1"/>
          </p:cNvSpPr>
          <p:nvPr/>
        </p:nvSpPr>
        <p:spPr bwMode="auto">
          <a:xfrm>
            <a:off x="4806950" y="5135563"/>
            <a:ext cx="1439863" cy="987425"/>
          </a:xfrm>
          <a:prstGeom prst="rect">
            <a:avLst/>
          </a:prstGeom>
          <a:solidFill>
            <a:srgbClr val="066DA4">
              <a:alpha val="2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87276" tIns="43638" rIns="87276" bIns="43638" anchor="ctr"/>
          <a:lstStyle>
            <a:lvl1pPr defTabSz="434975" eaLnBrk="0" hangingPunct="0">
              <a:defRPr sz="2400">
                <a:solidFill>
                  <a:schemeClr val="tx1"/>
                </a:solidFill>
                <a:latin typeface="Arial" pitchFamily="34" charset="0"/>
                <a:ea typeface="ＭＳ Ｐゴシック" charset="-128"/>
              </a:defRPr>
            </a:lvl1pPr>
            <a:lvl2pPr marL="742950" indent="-285750" defTabSz="434975" eaLnBrk="0" hangingPunct="0">
              <a:defRPr sz="2400">
                <a:solidFill>
                  <a:schemeClr val="tx1"/>
                </a:solidFill>
                <a:latin typeface="Arial" pitchFamily="34" charset="0"/>
                <a:ea typeface="ＭＳ Ｐゴシック" charset="-128"/>
              </a:defRPr>
            </a:lvl2pPr>
            <a:lvl3pPr marL="1143000" indent="-228600" defTabSz="434975" eaLnBrk="0" hangingPunct="0">
              <a:defRPr sz="2400">
                <a:solidFill>
                  <a:schemeClr val="tx1"/>
                </a:solidFill>
                <a:latin typeface="Arial" pitchFamily="34" charset="0"/>
                <a:ea typeface="ＭＳ Ｐゴシック" charset="-128"/>
              </a:defRPr>
            </a:lvl3pPr>
            <a:lvl4pPr marL="1600200" indent="-228600" defTabSz="434975" eaLnBrk="0" hangingPunct="0">
              <a:defRPr sz="2400">
                <a:solidFill>
                  <a:schemeClr val="tx1"/>
                </a:solidFill>
                <a:latin typeface="Arial" pitchFamily="34" charset="0"/>
                <a:ea typeface="ＭＳ Ｐゴシック" charset="-128"/>
              </a:defRPr>
            </a:lvl4pPr>
            <a:lvl5pPr marL="2057400" indent="-228600" defTabSz="434975" eaLnBrk="0" hangingPunct="0">
              <a:defRPr sz="2400">
                <a:solidFill>
                  <a:schemeClr val="tx1"/>
                </a:solidFill>
                <a:latin typeface="Arial" pitchFamily="34" charset="0"/>
                <a:ea typeface="ＭＳ Ｐゴシック" charset="-128"/>
              </a:defRPr>
            </a:lvl5pPr>
            <a:lvl6pPr marL="25146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fontAlgn="auto" hangingPunct="1">
              <a:spcBef>
                <a:spcPts val="0"/>
              </a:spcBef>
              <a:spcAft>
                <a:spcPts val="0"/>
              </a:spcAft>
              <a:defRPr/>
            </a:pPr>
            <a:r>
              <a:rPr lang="fr-FR" altLang="fr-FR" sz="1100" dirty="0" smtClean="0">
                <a:solidFill>
                  <a:srgbClr val="000000"/>
                </a:solidFill>
                <a:cs typeface="Arial" panose="020B0604020202020204" pitchFamily="34" charset="0"/>
              </a:rPr>
              <a:t>DCN devient une société de droit privé à capitaux publics</a:t>
            </a:r>
          </a:p>
        </p:txBody>
      </p:sp>
      <p:sp>
        <p:nvSpPr>
          <p:cNvPr id="54" name="Text Box 31"/>
          <p:cNvSpPr txBox="1">
            <a:spLocks noChangeArrowheads="1"/>
          </p:cNvSpPr>
          <p:nvPr/>
        </p:nvSpPr>
        <p:spPr bwMode="auto">
          <a:xfrm>
            <a:off x="6607175" y="5135563"/>
            <a:ext cx="1439863" cy="987425"/>
          </a:xfrm>
          <a:prstGeom prst="rect">
            <a:avLst/>
          </a:prstGeom>
          <a:solidFill>
            <a:srgbClr val="066DA4">
              <a:alpha val="2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87276" tIns="43638" rIns="87276" bIns="43638" anchor="ctr"/>
          <a:lstStyle>
            <a:lvl1pPr defTabSz="434975" eaLnBrk="0" hangingPunct="0">
              <a:defRPr sz="2400">
                <a:solidFill>
                  <a:schemeClr val="tx1"/>
                </a:solidFill>
                <a:latin typeface="Arial" pitchFamily="34" charset="0"/>
                <a:ea typeface="ＭＳ Ｐゴシック" charset="-128"/>
              </a:defRPr>
            </a:lvl1pPr>
            <a:lvl2pPr marL="742950" indent="-285750" defTabSz="434975" eaLnBrk="0" hangingPunct="0">
              <a:defRPr sz="2400">
                <a:solidFill>
                  <a:schemeClr val="tx1"/>
                </a:solidFill>
                <a:latin typeface="Arial" pitchFamily="34" charset="0"/>
                <a:ea typeface="ＭＳ Ｐゴシック" charset="-128"/>
              </a:defRPr>
            </a:lvl2pPr>
            <a:lvl3pPr marL="1143000" indent="-228600" defTabSz="434975" eaLnBrk="0" hangingPunct="0">
              <a:defRPr sz="2400">
                <a:solidFill>
                  <a:schemeClr val="tx1"/>
                </a:solidFill>
                <a:latin typeface="Arial" pitchFamily="34" charset="0"/>
                <a:ea typeface="ＭＳ Ｐゴシック" charset="-128"/>
              </a:defRPr>
            </a:lvl3pPr>
            <a:lvl4pPr marL="1600200" indent="-228600" defTabSz="434975" eaLnBrk="0" hangingPunct="0">
              <a:defRPr sz="2400">
                <a:solidFill>
                  <a:schemeClr val="tx1"/>
                </a:solidFill>
                <a:latin typeface="Arial" pitchFamily="34" charset="0"/>
                <a:ea typeface="ＭＳ Ｐゴシック" charset="-128"/>
              </a:defRPr>
            </a:lvl4pPr>
            <a:lvl5pPr marL="2057400" indent="-228600" defTabSz="434975" eaLnBrk="0" hangingPunct="0">
              <a:defRPr sz="2400">
                <a:solidFill>
                  <a:schemeClr val="tx1"/>
                </a:solidFill>
                <a:latin typeface="Arial" pitchFamily="34" charset="0"/>
                <a:ea typeface="ＭＳ Ｐゴシック" charset="-128"/>
              </a:defRPr>
            </a:lvl5pPr>
            <a:lvl6pPr marL="25146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fontAlgn="auto" hangingPunct="1">
              <a:spcBef>
                <a:spcPts val="0"/>
              </a:spcBef>
              <a:spcAft>
                <a:spcPts val="0"/>
              </a:spcAft>
              <a:defRPr/>
            </a:pPr>
            <a:r>
              <a:rPr lang="fr-FR" altLang="fr-FR" sz="1100" dirty="0" smtClean="0">
                <a:solidFill>
                  <a:srgbClr val="000000"/>
                </a:solidFill>
                <a:cs typeface="Arial" panose="020B0604020202020204" pitchFamily="34" charset="0"/>
              </a:rPr>
              <a:t>DCN devient DCNS, naissance du champion français du naval </a:t>
            </a:r>
            <a:br>
              <a:rPr lang="fr-FR" altLang="fr-FR" sz="1100" dirty="0" smtClean="0">
                <a:solidFill>
                  <a:srgbClr val="000000"/>
                </a:solidFill>
                <a:cs typeface="Arial" panose="020B0604020202020204" pitchFamily="34" charset="0"/>
              </a:rPr>
            </a:br>
            <a:r>
              <a:rPr lang="fr-FR" altLang="fr-FR" sz="1100" dirty="0" smtClean="0">
                <a:solidFill>
                  <a:srgbClr val="000000"/>
                </a:solidFill>
                <a:cs typeface="Arial" panose="020B0604020202020204" pitchFamily="34" charset="0"/>
              </a:rPr>
              <a:t>de défense</a:t>
            </a:r>
          </a:p>
        </p:txBody>
      </p:sp>
      <p:sp>
        <p:nvSpPr>
          <p:cNvPr id="7175" name="Rectangle 4"/>
          <p:cNvSpPr>
            <a:spLocks noChangeArrowheads="1"/>
          </p:cNvSpPr>
          <p:nvPr/>
        </p:nvSpPr>
        <p:spPr bwMode="auto">
          <a:xfrm>
            <a:off x="323850" y="3309938"/>
            <a:ext cx="1552575" cy="109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rIns="0"/>
          <a:lstStyle>
            <a:lvl1pPr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endParaRPr lang="fr-FR" altLang="fr-FR" sz="1200" b="0">
              <a:solidFill>
                <a:srgbClr val="04276E"/>
              </a:solidFill>
              <a:latin typeface="Arial Narrow" pitchFamily="34" charset="0"/>
            </a:endParaRPr>
          </a:p>
        </p:txBody>
      </p:sp>
      <p:sp>
        <p:nvSpPr>
          <p:cNvPr id="56" name="Text Box 24"/>
          <p:cNvSpPr txBox="1">
            <a:spLocks noChangeArrowheads="1"/>
          </p:cNvSpPr>
          <p:nvPr/>
        </p:nvSpPr>
        <p:spPr bwMode="auto">
          <a:xfrm>
            <a:off x="1044575" y="2641600"/>
            <a:ext cx="1439863" cy="944563"/>
          </a:xfrm>
          <a:prstGeom prst="rect">
            <a:avLst/>
          </a:prstGeom>
          <a:solidFill>
            <a:srgbClr val="066DA4">
              <a:alpha val="2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87276" tIns="43638" rIns="87276" bIns="43638" anchor="ctr"/>
          <a:lstStyle>
            <a:lvl1pPr defTabSz="434975" eaLnBrk="0" hangingPunct="0">
              <a:defRPr sz="2400">
                <a:solidFill>
                  <a:schemeClr val="tx1"/>
                </a:solidFill>
                <a:latin typeface="Arial" pitchFamily="34" charset="0"/>
                <a:ea typeface="ＭＳ Ｐゴシック" charset="-128"/>
              </a:defRPr>
            </a:lvl1pPr>
            <a:lvl2pPr marL="742950" indent="-285750" defTabSz="434975" eaLnBrk="0" hangingPunct="0">
              <a:defRPr sz="2400">
                <a:solidFill>
                  <a:schemeClr val="tx1"/>
                </a:solidFill>
                <a:latin typeface="Arial" pitchFamily="34" charset="0"/>
                <a:ea typeface="ＭＳ Ｐゴシック" charset="-128"/>
              </a:defRPr>
            </a:lvl2pPr>
            <a:lvl3pPr marL="1143000" indent="-228600" defTabSz="434975" eaLnBrk="0" hangingPunct="0">
              <a:defRPr sz="2400">
                <a:solidFill>
                  <a:schemeClr val="tx1"/>
                </a:solidFill>
                <a:latin typeface="Arial" pitchFamily="34" charset="0"/>
                <a:ea typeface="ＭＳ Ｐゴシック" charset="-128"/>
              </a:defRPr>
            </a:lvl3pPr>
            <a:lvl4pPr marL="1600200" indent="-228600" defTabSz="434975" eaLnBrk="0" hangingPunct="0">
              <a:defRPr sz="2400">
                <a:solidFill>
                  <a:schemeClr val="tx1"/>
                </a:solidFill>
                <a:latin typeface="Arial" pitchFamily="34" charset="0"/>
                <a:ea typeface="ＭＳ Ｐゴシック" charset="-128"/>
              </a:defRPr>
            </a:lvl4pPr>
            <a:lvl5pPr marL="2057400" indent="-228600" defTabSz="434975" eaLnBrk="0" hangingPunct="0">
              <a:defRPr sz="2400">
                <a:solidFill>
                  <a:schemeClr val="tx1"/>
                </a:solidFill>
                <a:latin typeface="Arial" pitchFamily="34" charset="0"/>
                <a:ea typeface="ＭＳ Ｐゴシック" charset="-128"/>
              </a:defRPr>
            </a:lvl5pPr>
            <a:lvl6pPr marL="25146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fontAlgn="auto" hangingPunct="1">
              <a:spcBef>
                <a:spcPts val="0"/>
              </a:spcBef>
              <a:spcAft>
                <a:spcPts val="0"/>
              </a:spcAft>
              <a:defRPr/>
            </a:pPr>
            <a:r>
              <a:rPr lang="fr-FR" altLang="fr-FR" sz="1100" dirty="0" smtClean="0">
                <a:solidFill>
                  <a:srgbClr val="000000"/>
                </a:solidFill>
                <a:cs typeface="Arial" panose="020B0604020202020204" pitchFamily="34" charset="0"/>
              </a:rPr>
              <a:t>Premiers arsenaux créés par le Cardinal </a:t>
            </a:r>
            <a:br>
              <a:rPr lang="fr-FR" altLang="fr-FR" sz="1100" dirty="0" smtClean="0">
                <a:solidFill>
                  <a:srgbClr val="000000"/>
                </a:solidFill>
                <a:cs typeface="Arial" panose="020B0604020202020204" pitchFamily="34" charset="0"/>
              </a:rPr>
            </a:br>
            <a:r>
              <a:rPr lang="fr-FR" altLang="fr-FR" sz="1100" dirty="0" smtClean="0">
                <a:solidFill>
                  <a:srgbClr val="000000"/>
                </a:solidFill>
                <a:cs typeface="Arial" panose="020B0604020202020204" pitchFamily="34" charset="0"/>
              </a:rPr>
              <a:t>de Richelieu</a:t>
            </a:r>
          </a:p>
        </p:txBody>
      </p:sp>
      <p:sp>
        <p:nvSpPr>
          <p:cNvPr id="57" name="Text Box 25"/>
          <p:cNvSpPr txBox="1">
            <a:spLocks noChangeArrowheads="1"/>
          </p:cNvSpPr>
          <p:nvPr/>
        </p:nvSpPr>
        <p:spPr bwMode="auto">
          <a:xfrm>
            <a:off x="2935288" y="2689225"/>
            <a:ext cx="1439862" cy="896938"/>
          </a:xfrm>
          <a:prstGeom prst="rect">
            <a:avLst/>
          </a:prstGeom>
          <a:solidFill>
            <a:srgbClr val="066DA4">
              <a:alpha val="2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87276" tIns="43638" rIns="87276" bIns="43638" anchor="ctr"/>
          <a:lstStyle>
            <a:lvl1pPr defTabSz="434975" eaLnBrk="0" hangingPunct="0">
              <a:defRPr sz="2400">
                <a:solidFill>
                  <a:schemeClr val="tx1"/>
                </a:solidFill>
                <a:latin typeface="Arial" pitchFamily="34" charset="0"/>
                <a:ea typeface="ＭＳ Ｐゴシック" charset="-128"/>
              </a:defRPr>
            </a:lvl1pPr>
            <a:lvl2pPr marL="742950" indent="-285750" defTabSz="434975" eaLnBrk="0" hangingPunct="0">
              <a:defRPr sz="2400">
                <a:solidFill>
                  <a:schemeClr val="tx1"/>
                </a:solidFill>
                <a:latin typeface="Arial" pitchFamily="34" charset="0"/>
                <a:ea typeface="ＭＳ Ｐゴシック" charset="-128"/>
              </a:defRPr>
            </a:lvl2pPr>
            <a:lvl3pPr marL="1143000" indent="-228600" defTabSz="434975" eaLnBrk="0" hangingPunct="0">
              <a:defRPr sz="2400">
                <a:solidFill>
                  <a:schemeClr val="tx1"/>
                </a:solidFill>
                <a:latin typeface="Arial" pitchFamily="34" charset="0"/>
                <a:ea typeface="ＭＳ Ｐゴシック" charset="-128"/>
              </a:defRPr>
            </a:lvl3pPr>
            <a:lvl4pPr marL="1600200" indent="-228600" defTabSz="434975" eaLnBrk="0" hangingPunct="0">
              <a:defRPr sz="2400">
                <a:solidFill>
                  <a:schemeClr val="tx1"/>
                </a:solidFill>
                <a:latin typeface="Arial" pitchFamily="34" charset="0"/>
                <a:ea typeface="ＭＳ Ｐゴシック" charset="-128"/>
              </a:defRPr>
            </a:lvl4pPr>
            <a:lvl5pPr marL="2057400" indent="-228600" defTabSz="434975" eaLnBrk="0" hangingPunct="0">
              <a:defRPr sz="2400">
                <a:solidFill>
                  <a:schemeClr val="tx1"/>
                </a:solidFill>
                <a:latin typeface="Arial" pitchFamily="34" charset="0"/>
                <a:ea typeface="ＭＳ Ｐゴシック" charset="-128"/>
              </a:defRPr>
            </a:lvl5pPr>
            <a:lvl6pPr marL="25146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fontAlgn="auto" hangingPunct="1">
              <a:spcBef>
                <a:spcPts val="0"/>
              </a:spcBef>
              <a:spcAft>
                <a:spcPts val="0"/>
              </a:spcAft>
              <a:defRPr/>
            </a:pPr>
            <a:r>
              <a:rPr lang="fr-FR" altLang="fr-FR" sz="1100" dirty="0" smtClean="0">
                <a:solidFill>
                  <a:srgbClr val="000000"/>
                </a:solidFill>
                <a:cs typeface="Arial" panose="020B0604020202020204" pitchFamily="34" charset="0"/>
              </a:rPr>
              <a:t>Fonderie de canons de marine à Ruelle</a:t>
            </a:r>
          </a:p>
        </p:txBody>
      </p:sp>
      <p:sp>
        <p:nvSpPr>
          <p:cNvPr id="58" name="Text Box 26"/>
          <p:cNvSpPr txBox="1">
            <a:spLocks noChangeArrowheads="1"/>
          </p:cNvSpPr>
          <p:nvPr/>
        </p:nvSpPr>
        <p:spPr bwMode="auto">
          <a:xfrm>
            <a:off x="4806950" y="2689225"/>
            <a:ext cx="1439863" cy="896938"/>
          </a:xfrm>
          <a:prstGeom prst="rect">
            <a:avLst/>
          </a:prstGeom>
          <a:solidFill>
            <a:srgbClr val="066DA4">
              <a:alpha val="2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87276" tIns="43638" rIns="87276" bIns="43638" anchor="ctr"/>
          <a:lstStyle>
            <a:lvl1pPr defTabSz="434975" eaLnBrk="0" hangingPunct="0">
              <a:defRPr sz="2400">
                <a:solidFill>
                  <a:schemeClr val="tx1"/>
                </a:solidFill>
                <a:latin typeface="Arial" pitchFamily="34" charset="0"/>
                <a:ea typeface="ＭＳ Ｐゴシック" charset="-128"/>
              </a:defRPr>
            </a:lvl1pPr>
            <a:lvl2pPr marL="742950" indent="-285750" defTabSz="434975" eaLnBrk="0" hangingPunct="0">
              <a:defRPr sz="2400">
                <a:solidFill>
                  <a:schemeClr val="tx1"/>
                </a:solidFill>
                <a:latin typeface="Arial" pitchFamily="34" charset="0"/>
                <a:ea typeface="ＭＳ Ｐゴシック" charset="-128"/>
              </a:defRPr>
            </a:lvl2pPr>
            <a:lvl3pPr marL="1143000" indent="-228600" defTabSz="434975" eaLnBrk="0" hangingPunct="0">
              <a:defRPr sz="2400">
                <a:solidFill>
                  <a:schemeClr val="tx1"/>
                </a:solidFill>
                <a:latin typeface="Arial" pitchFamily="34" charset="0"/>
                <a:ea typeface="ＭＳ Ｐゴシック" charset="-128"/>
              </a:defRPr>
            </a:lvl3pPr>
            <a:lvl4pPr marL="1600200" indent="-228600" defTabSz="434975" eaLnBrk="0" hangingPunct="0">
              <a:defRPr sz="2400">
                <a:solidFill>
                  <a:schemeClr val="tx1"/>
                </a:solidFill>
                <a:latin typeface="Arial" pitchFamily="34" charset="0"/>
                <a:ea typeface="ＭＳ Ｐゴシック" charset="-128"/>
              </a:defRPr>
            </a:lvl4pPr>
            <a:lvl5pPr marL="2057400" indent="-228600" defTabSz="434975" eaLnBrk="0" hangingPunct="0">
              <a:defRPr sz="2400">
                <a:solidFill>
                  <a:schemeClr val="tx1"/>
                </a:solidFill>
                <a:latin typeface="Arial" pitchFamily="34" charset="0"/>
                <a:ea typeface="ＭＳ Ｐゴシック" charset="-128"/>
              </a:defRPr>
            </a:lvl5pPr>
            <a:lvl6pPr marL="25146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fontAlgn="auto" hangingPunct="1">
              <a:spcBef>
                <a:spcPts val="0"/>
              </a:spcBef>
              <a:spcAft>
                <a:spcPts val="0"/>
              </a:spcAft>
              <a:defRPr/>
            </a:pPr>
            <a:r>
              <a:rPr lang="fr-FR" altLang="fr-FR" sz="1100" dirty="0" smtClean="0">
                <a:solidFill>
                  <a:srgbClr val="000000"/>
                </a:solidFill>
                <a:cs typeface="Arial" panose="020B0604020202020204" pitchFamily="34" charset="0"/>
              </a:rPr>
              <a:t>L’arsenal de Lorient succède à la Compagnie des Indes</a:t>
            </a:r>
          </a:p>
        </p:txBody>
      </p:sp>
      <p:sp>
        <p:nvSpPr>
          <p:cNvPr id="59" name="Text Box 27"/>
          <p:cNvSpPr txBox="1">
            <a:spLocks noChangeArrowheads="1"/>
          </p:cNvSpPr>
          <p:nvPr/>
        </p:nvSpPr>
        <p:spPr bwMode="auto">
          <a:xfrm>
            <a:off x="6607175" y="2689225"/>
            <a:ext cx="1439863" cy="896938"/>
          </a:xfrm>
          <a:prstGeom prst="rect">
            <a:avLst/>
          </a:prstGeom>
          <a:solidFill>
            <a:srgbClr val="066DA4">
              <a:alpha val="20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87276" tIns="43638" rIns="87276" bIns="43638" anchor="ctr"/>
          <a:lstStyle>
            <a:lvl1pPr defTabSz="434975" eaLnBrk="0" hangingPunct="0">
              <a:defRPr sz="2400">
                <a:solidFill>
                  <a:schemeClr val="tx1"/>
                </a:solidFill>
                <a:latin typeface="Arial" pitchFamily="34" charset="0"/>
                <a:ea typeface="ＭＳ Ｐゴシック" charset="-128"/>
              </a:defRPr>
            </a:lvl1pPr>
            <a:lvl2pPr marL="742950" indent="-285750" defTabSz="434975" eaLnBrk="0" hangingPunct="0">
              <a:defRPr sz="2400">
                <a:solidFill>
                  <a:schemeClr val="tx1"/>
                </a:solidFill>
                <a:latin typeface="Arial" pitchFamily="34" charset="0"/>
                <a:ea typeface="ＭＳ Ｐゴシック" charset="-128"/>
              </a:defRPr>
            </a:lvl2pPr>
            <a:lvl3pPr marL="1143000" indent="-228600" defTabSz="434975" eaLnBrk="0" hangingPunct="0">
              <a:defRPr sz="2400">
                <a:solidFill>
                  <a:schemeClr val="tx1"/>
                </a:solidFill>
                <a:latin typeface="Arial" pitchFamily="34" charset="0"/>
                <a:ea typeface="ＭＳ Ｐゴシック" charset="-128"/>
              </a:defRPr>
            </a:lvl3pPr>
            <a:lvl4pPr marL="1600200" indent="-228600" defTabSz="434975" eaLnBrk="0" hangingPunct="0">
              <a:defRPr sz="2400">
                <a:solidFill>
                  <a:schemeClr val="tx1"/>
                </a:solidFill>
                <a:latin typeface="Arial" pitchFamily="34" charset="0"/>
                <a:ea typeface="ＭＳ Ｐゴシック" charset="-128"/>
              </a:defRPr>
            </a:lvl4pPr>
            <a:lvl5pPr marL="2057400" indent="-228600" defTabSz="434975" eaLnBrk="0" hangingPunct="0">
              <a:defRPr sz="2400">
                <a:solidFill>
                  <a:schemeClr val="tx1"/>
                </a:solidFill>
                <a:latin typeface="Arial" pitchFamily="34" charset="0"/>
                <a:ea typeface="ＭＳ Ｐゴシック" charset="-128"/>
              </a:defRPr>
            </a:lvl5pPr>
            <a:lvl6pPr marL="25146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34975"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fontAlgn="auto" hangingPunct="1">
              <a:spcBef>
                <a:spcPts val="0"/>
              </a:spcBef>
              <a:spcAft>
                <a:spcPts val="0"/>
              </a:spcAft>
              <a:defRPr/>
            </a:pPr>
            <a:r>
              <a:rPr lang="fr-FR" altLang="fr-FR" sz="1100" dirty="0" smtClean="0">
                <a:solidFill>
                  <a:srgbClr val="000000"/>
                </a:solidFill>
                <a:cs typeface="Arial" panose="020B0604020202020204" pitchFamily="34" charset="0"/>
              </a:rPr>
              <a:t>Lancement du Narval à Cherbourg, ancêtre du sous-marin moderne</a:t>
            </a:r>
          </a:p>
        </p:txBody>
      </p:sp>
      <p:sp>
        <p:nvSpPr>
          <p:cNvPr id="60" name="Rectangle 59"/>
          <p:cNvSpPr/>
          <p:nvPr/>
        </p:nvSpPr>
        <p:spPr>
          <a:xfrm flipH="1">
            <a:off x="990600" y="1703388"/>
            <a:ext cx="71438" cy="1882775"/>
          </a:xfrm>
          <a:prstGeom prst="rect">
            <a:avLst/>
          </a:prstGeom>
          <a:solidFill>
            <a:srgbClr val="0E3D67">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276" tIns="43638" rIns="87276" bIns="43638" anchor="ctr"/>
          <a:lstStyle/>
          <a:p>
            <a:pPr defTabSz="436381" fontAlgn="auto">
              <a:spcBef>
                <a:spcPts val="0"/>
              </a:spcBef>
              <a:spcAft>
                <a:spcPts val="0"/>
              </a:spcAft>
              <a:defRPr/>
            </a:pPr>
            <a:endParaRPr lang="fr-FR" sz="1200" b="1" dirty="0">
              <a:solidFill>
                <a:srgbClr val="FFFFFF"/>
              </a:solidFill>
              <a:latin typeface="Arial Narrow" panose="020B0606020202030204" pitchFamily="34" charset="0"/>
              <a:cs typeface="Arial"/>
            </a:endParaRPr>
          </a:p>
        </p:txBody>
      </p:sp>
      <p:sp>
        <p:nvSpPr>
          <p:cNvPr id="61" name="Rectangle 60"/>
          <p:cNvSpPr/>
          <p:nvPr/>
        </p:nvSpPr>
        <p:spPr>
          <a:xfrm flipH="1">
            <a:off x="2874963" y="1703388"/>
            <a:ext cx="69850" cy="1882775"/>
          </a:xfrm>
          <a:prstGeom prst="rect">
            <a:avLst/>
          </a:prstGeom>
          <a:solidFill>
            <a:srgbClr val="0E3D67">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276" tIns="43638" rIns="87276" bIns="43638" anchor="ctr"/>
          <a:lstStyle/>
          <a:p>
            <a:pPr defTabSz="436381" fontAlgn="auto">
              <a:spcBef>
                <a:spcPts val="0"/>
              </a:spcBef>
              <a:spcAft>
                <a:spcPts val="0"/>
              </a:spcAft>
              <a:defRPr/>
            </a:pPr>
            <a:endParaRPr lang="fr-FR" sz="1200" b="1" dirty="0">
              <a:solidFill>
                <a:srgbClr val="FFFFFF"/>
              </a:solidFill>
              <a:latin typeface="Arial Narrow" panose="020B0606020202030204" pitchFamily="34" charset="0"/>
              <a:cs typeface="Arial"/>
            </a:endParaRPr>
          </a:p>
        </p:txBody>
      </p:sp>
      <p:sp>
        <p:nvSpPr>
          <p:cNvPr id="62" name="Rectangle 61"/>
          <p:cNvSpPr/>
          <p:nvPr/>
        </p:nvSpPr>
        <p:spPr>
          <a:xfrm flipH="1">
            <a:off x="4746625" y="1703388"/>
            <a:ext cx="69850" cy="1882775"/>
          </a:xfrm>
          <a:prstGeom prst="rect">
            <a:avLst/>
          </a:prstGeom>
          <a:solidFill>
            <a:srgbClr val="0E3D67">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276" tIns="43638" rIns="87276" bIns="43638" anchor="ctr"/>
          <a:lstStyle/>
          <a:p>
            <a:pPr defTabSz="436381" fontAlgn="auto">
              <a:spcBef>
                <a:spcPts val="0"/>
              </a:spcBef>
              <a:spcAft>
                <a:spcPts val="0"/>
              </a:spcAft>
              <a:defRPr/>
            </a:pPr>
            <a:endParaRPr lang="fr-FR" sz="1200" b="1" dirty="0">
              <a:solidFill>
                <a:srgbClr val="FFFFFF"/>
              </a:solidFill>
              <a:latin typeface="Arial Narrow" panose="020B0606020202030204" pitchFamily="34" charset="0"/>
              <a:cs typeface="Arial"/>
            </a:endParaRPr>
          </a:p>
        </p:txBody>
      </p:sp>
      <p:sp>
        <p:nvSpPr>
          <p:cNvPr id="63" name="Rectangle 62"/>
          <p:cNvSpPr/>
          <p:nvPr/>
        </p:nvSpPr>
        <p:spPr>
          <a:xfrm flipH="1">
            <a:off x="6546850" y="1703388"/>
            <a:ext cx="69850" cy="1882775"/>
          </a:xfrm>
          <a:prstGeom prst="rect">
            <a:avLst/>
          </a:prstGeom>
          <a:solidFill>
            <a:srgbClr val="0E3D67">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276" tIns="43638" rIns="87276" bIns="43638" anchor="ctr"/>
          <a:lstStyle/>
          <a:p>
            <a:pPr defTabSz="436381" fontAlgn="auto">
              <a:spcBef>
                <a:spcPts val="0"/>
              </a:spcBef>
              <a:spcAft>
                <a:spcPts val="0"/>
              </a:spcAft>
              <a:defRPr/>
            </a:pPr>
            <a:endParaRPr lang="fr-FR" sz="1200" b="1" dirty="0">
              <a:solidFill>
                <a:srgbClr val="FFFFFF"/>
              </a:solidFill>
              <a:latin typeface="Arial Narrow" panose="020B0606020202030204" pitchFamily="34" charset="0"/>
              <a:cs typeface="Arial"/>
            </a:endParaRPr>
          </a:p>
        </p:txBody>
      </p:sp>
      <p:sp>
        <p:nvSpPr>
          <p:cNvPr id="64" name="Rectangle 63"/>
          <p:cNvSpPr/>
          <p:nvPr/>
        </p:nvSpPr>
        <p:spPr>
          <a:xfrm flipH="1">
            <a:off x="2874963" y="4106863"/>
            <a:ext cx="69850" cy="2016125"/>
          </a:xfrm>
          <a:prstGeom prst="rect">
            <a:avLst/>
          </a:prstGeom>
          <a:solidFill>
            <a:srgbClr val="0E3D67">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276" tIns="43638" rIns="87276" bIns="43638" anchor="ctr"/>
          <a:lstStyle/>
          <a:p>
            <a:pPr defTabSz="436381" fontAlgn="auto">
              <a:spcBef>
                <a:spcPts val="0"/>
              </a:spcBef>
              <a:spcAft>
                <a:spcPts val="0"/>
              </a:spcAft>
              <a:defRPr/>
            </a:pPr>
            <a:endParaRPr lang="fr-FR" sz="1200" b="1" dirty="0">
              <a:solidFill>
                <a:srgbClr val="FFFFFF"/>
              </a:solidFill>
              <a:latin typeface="Arial Narrow" panose="020B0606020202030204" pitchFamily="34" charset="0"/>
              <a:cs typeface="Arial"/>
            </a:endParaRPr>
          </a:p>
        </p:txBody>
      </p:sp>
      <p:sp>
        <p:nvSpPr>
          <p:cNvPr id="65" name="Rectangle 64"/>
          <p:cNvSpPr/>
          <p:nvPr/>
        </p:nvSpPr>
        <p:spPr>
          <a:xfrm flipH="1">
            <a:off x="4746625" y="4106863"/>
            <a:ext cx="69850" cy="2016125"/>
          </a:xfrm>
          <a:prstGeom prst="rect">
            <a:avLst/>
          </a:prstGeom>
          <a:solidFill>
            <a:srgbClr val="0E3D67">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276" tIns="43638" rIns="87276" bIns="43638" anchor="ctr"/>
          <a:lstStyle/>
          <a:p>
            <a:pPr defTabSz="436381" fontAlgn="auto">
              <a:spcBef>
                <a:spcPts val="0"/>
              </a:spcBef>
              <a:spcAft>
                <a:spcPts val="0"/>
              </a:spcAft>
              <a:defRPr/>
            </a:pPr>
            <a:endParaRPr lang="fr-FR" sz="1200" b="1" dirty="0">
              <a:solidFill>
                <a:srgbClr val="FFFFFF"/>
              </a:solidFill>
              <a:latin typeface="Arial Narrow" panose="020B0606020202030204" pitchFamily="34" charset="0"/>
              <a:cs typeface="Arial"/>
            </a:endParaRPr>
          </a:p>
        </p:txBody>
      </p:sp>
      <p:sp>
        <p:nvSpPr>
          <p:cNvPr id="66" name="Rectangle 65"/>
          <p:cNvSpPr/>
          <p:nvPr/>
        </p:nvSpPr>
        <p:spPr>
          <a:xfrm flipH="1">
            <a:off x="6546850" y="4106863"/>
            <a:ext cx="69850" cy="2016125"/>
          </a:xfrm>
          <a:prstGeom prst="rect">
            <a:avLst/>
          </a:prstGeom>
          <a:solidFill>
            <a:srgbClr val="0E3D67">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276" tIns="43638" rIns="87276" bIns="43638" anchor="ctr"/>
          <a:lstStyle/>
          <a:p>
            <a:pPr defTabSz="436381" fontAlgn="auto">
              <a:spcBef>
                <a:spcPts val="0"/>
              </a:spcBef>
              <a:spcAft>
                <a:spcPts val="0"/>
              </a:spcAft>
              <a:defRPr/>
            </a:pPr>
            <a:endParaRPr lang="fr-FR" sz="1200" b="1" dirty="0">
              <a:solidFill>
                <a:srgbClr val="FFFFFF"/>
              </a:solidFill>
              <a:latin typeface="Arial Narrow" panose="020B0606020202030204" pitchFamily="34" charset="0"/>
              <a:cs typeface="Arial"/>
            </a:endParaRPr>
          </a:p>
        </p:txBody>
      </p:sp>
      <p:sp>
        <p:nvSpPr>
          <p:cNvPr id="67" name="Rectangle 66"/>
          <p:cNvSpPr/>
          <p:nvPr/>
        </p:nvSpPr>
        <p:spPr>
          <a:xfrm flipH="1">
            <a:off x="990600" y="4106863"/>
            <a:ext cx="71438" cy="2016125"/>
          </a:xfrm>
          <a:prstGeom prst="rect">
            <a:avLst/>
          </a:prstGeom>
          <a:solidFill>
            <a:srgbClr val="0E3D67">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7276" tIns="43638" rIns="87276" bIns="43638" anchor="ctr"/>
          <a:lstStyle/>
          <a:p>
            <a:pPr defTabSz="436381" fontAlgn="auto">
              <a:spcBef>
                <a:spcPts val="0"/>
              </a:spcBef>
              <a:spcAft>
                <a:spcPts val="0"/>
              </a:spcAft>
              <a:defRPr/>
            </a:pPr>
            <a:endParaRPr lang="fr-FR" sz="1200" b="1" dirty="0">
              <a:solidFill>
                <a:srgbClr val="FFFFFF"/>
              </a:solidFill>
              <a:latin typeface="Arial Narrow" panose="020B0606020202030204" pitchFamily="34" charset="0"/>
              <a:cs typeface="Arial"/>
            </a:endParaRPr>
          </a:p>
        </p:txBody>
      </p:sp>
      <p:pic>
        <p:nvPicPr>
          <p:cNvPr id="68" name="Picture 34"/>
          <p:cNvPicPr>
            <a:picLocks noChangeAspect="1" noChangeArrowheads="1"/>
          </p:cNvPicPr>
          <p:nvPr/>
        </p:nvPicPr>
        <p:blipFill rotWithShape="1">
          <a:blip r:embed="rId2" cstate="print"/>
          <a:srcRect l="2964" t="4356" r="-705" b="21175"/>
          <a:stretch/>
        </p:blipFill>
        <p:spPr bwMode="auto">
          <a:xfrm>
            <a:off x="2935288" y="4106863"/>
            <a:ext cx="1439862" cy="1028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189" name="Picture 9" descr="image 2"/>
          <p:cNvPicPr preferRelativeResize="0">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4575" y="4106863"/>
            <a:ext cx="1439863"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90" name="Picture 11" descr="image 5"/>
          <p:cNvPicPr preferRelativeResize="0">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14888" y="4106863"/>
            <a:ext cx="1431925"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91" name="Picture 12" descr="image 6"/>
          <p:cNvPicPr preferRelativeResize="0">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15113" y="4106863"/>
            <a:ext cx="1431925"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92" name="Picture 13" descr="image 8"/>
          <p:cNvPicPr preferRelativeResize="0">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52513" y="1703388"/>
            <a:ext cx="1431925" cy="985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93" name="Picture 8" descr="image 1"/>
          <p:cNvPicPr preferRelativeResize="0">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943225" y="1703388"/>
            <a:ext cx="1431925" cy="985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94" name="Picture 7" descr="image 3"/>
          <p:cNvPicPr preferRelativeResize="0">
            <a:picLocks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814888" y="1703388"/>
            <a:ext cx="1431925" cy="985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95" name="Picture 6" descr="image 7"/>
          <p:cNvPicPr preferRelativeResize="0">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615113" y="1703388"/>
            <a:ext cx="1431925" cy="985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96" name="Text Box 19"/>
          <p:cNvSpPr txBox="1">
            <a:spLocks noChangeArrowheads="1"/>
          </p:cNvSpPr>
          <p:nvPr/>
        </p:nvSpPr>
        <p:spPr bwMode="auto">
          <a:xfrm>
            <a:off x="990600" y="3729038"/>
            <a:ext cx="14208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b="0">
                <a:solidFill>
                  <a:srgbClr val="7F7F7F"/>
                </a:solidFill>
              </a:rPr>
              <a:t>1967</a:t>
            </a:r>
          </a:p>
        </p:txBody>
      </p:sp>
      <p:sp>
        <p:nvSpPr>
          <p:cNvPr id="7197" name="Text Box 20"/>
          <p:cNvSpPr txBox="1">
            <a:spLocks noChangeArrowheads="1"/>
          </p:cNvSpPr>
          <p:nvPr/>
        </p:nvSpPr>
        <p:spPr bwMode="auto">
          <a:xfrm>
            <a:off x="4746625" y="3743325"/>
            <a:ext cx="14208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b="0">
                <a:solidFill>
                  <a:srgbClr val="7F7F7F"/>
                </a:solidFill>
              </a:rPr>
              <a:t>2003</a:t>
            </a:r>
          </a:p>
        </p:txBody>
      </p:sp>
      <p:sp>
        <p:nvSpPr>
          <p:cNvPr id="7198" name="Text Box 21"/>
          <p:cNvSpPr txBox="1">
            <a:spLocks noChangeArrowheads="1"/>
          </p:cNvSpPr>
          <p:nvPr/>
        </p:nvSpPr>
        <p:spPr bwMode="auto">
          <a:xfrm>
            <a:off x="2874963" y="3743325"/>
            <a:ext cx="142081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b="0">
                <a:solidFill>
                  <a:srgbClr val="7F7F7F"/>
                </a:solidFill>
              </a:rPr>
              <a:t>1996</a:t>
            </a:r>
          </a:p>
        </p:txBody>
      </p:sp>
      <p:sp>
        <p:nvSpPr>
          <p:cNvPr id="7199" name="Text Box 22"/>
          <p:cNvSpPr txBox="1">
            <a:spLocks noChangeArrowheads="1"/>
          </p:cNvSpPr>
          <p:nvPr/>
        </p:nvSpPr>
        <p:spPr bwMode="auto">
          <a:xfrm>
            <a:off x="6546850" y="3729038"/>
            <a:ext cx="14208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b="0">
                <a:solidFill>
                  <a:srgbClr val="7F7F7F"/>
                </a:solidFill>
              </a:rPr>
              <a:t>2007</a:t>
            </a:r>
          </a:p>
        </p:txBody>
      </p:sp>
      <p:sp>
        <p:nvSpPr>
          <p:cNvPr id="7200" name="Text Box 16"/>
          <p:cNvSpPr txBox="1">
            <a:spLocks noChangeArrowheads="1"/>
          </p:cNvSpPr>
          <p:nvPr/>
        </p:nvSpPr>
        <p:spPr bwMode="auto">
          <a:xfrm>
            <a:off x="990600" y="1363663"/>
            <a:ext cx="14208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b="0">
                <a:solidFill>
                  <a:srgbClr val="7F7F7F"/>
                </a:solidFill>
              </a:rPr>
              <a:t>1631</a:t>
            </a:r>
          </a:p>
        </p:txBody>
      </p:sp>
      <p:sp>
        <p:nvSpPr>
          <p:cNvPr id="7201" name="Text Box 15"/>
          <p:cNvSpPr txBox="1">
            <a:spLocks noChangeArrowheads="1"/>
          </p:cNvSpPr>
          <p:nvPr/>
        </p:nvSpPr>
        <p:spPr bwMode="auto">
          <a:xfrm>
            <a:off x="2874963" y="1363663"/>
            <a:ext cx="142081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b="0">
                <a:solidFill>
                  <a:srgbClr val="7F7F7F"/>
                </a:solidFill>
              </a:rPr>
              <a:t>1751</a:t>
            </a:r>
          </a:p>
        </p:txBody>
      </p:sp>
      <p:sp>
        <p:nvSpPr>
          <p:cNvPr id="7202" name="Text Box 17"/>
          <p:cNvSpPr txBox="1">
            <a:spLocks noChangeArrowheads="1"/>
          </p:cNvSpPr>
          <p:nvPr/>
        </p:nvSpPr>
        <p:spPr bwMode="auto">
          <a:xfrm>
            <a:off x="4746625" y="1363663"/>
            <a:ext cx="14208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b="0">
                <a:solidFill>
                  <a:srgbClr val="7F7F7F"/>
                </a:solidFill>
              </a:rPr>
              <a:t>1778</a:t>
            </a:r>
          </a:p>
        </p:txBody>
      </p:sp>
      <p:sp>
        <p:nvSpPr>
          <p:cNvPr id="7203" name="Text Box 18"/>
          <p:cNvSpPr txBox="1">
            <a:spLocks noChangeArrowheads="1"/>
          </p:cNvSpPr>
          <p:nvPr/>
        </p:nvSpPr>
        <p:spPr bwMode="auto">
          <a:xfrm>
            <a:off x="6546850" y="1363663"/>
            <a:ext cx="14208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b="0">
                <a:solidFill>
                  <a:srgbClr val="7F7F7F"/>
                </a:solidFill>
              </a:rPr>
              <a:t>1899</a:t>
            </a:r>
          </a:p>
        </p:txBody>
      </p:sp>
    </p:spTree>
    <p:extLst>
      <p:ext uri="{BB962C8B-B14F-4D97-AF65-F5344CB8AC3E}">
        <p14:creationId xmlns:p14="http://schemas.microsoft.com/office/powerpoint/2010/main" xmlns="" val="4171114355"/>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re 1"/>
          <p:cNvSpPr>
            <a:spLocks noGrp="1"/>
          </p:cNvSpPr>
          <p:nvPr>
            <p:ph type="title"/>
          </p:nvPr>
        </p:nvSpPr>
        <p:spPr/>
        <p:txBody>
          <a:bodyPr/>
          <a:lstStyle/>
          <a:p>
            <a:pPr eaLnBrk="1" hangingPunct="1"/>
            <a:r>
              <a:rPr lang="fr-FR" altLang="fr-FR" smtClean="0"/>
              <a:t>Activités et sites en France</a:t>
            </a:r>
          </a:p>
        </p:txBody>
      </p:sp>
      <p:grpSp>
        <p:nvGrpSpPr>
          <p:cNvPr id="2" name="Groupe 1"/>
          <p:cNvGrpSpPr/>
          <p:nvPr/>
        </p:nvGrpSpPr>
        <p:grpSpPr>
          <a:xfrm>
            <a:off x="179388" y="1022350"/>
            <a:ext cx="8229600" cy="5530850"/>
            <a:chOff x="179388" y="1022350"/>
            <a:chExt cx="8229600" cy="5530850"/>
          </a:xfrm>
        </p:grpSpPr>
        <p:sp>
          <p:nvSpPr>
            <p:cNvPr id="28" name="Espace réservé du contenu 2"/>
            <p:cNvSpPr txBox="1">
              <a:spLocks/>
            </p:cNvSpPr>
            <p:nvPr/>
          </p:nvSpPr>
          <p:spPr bwMode="auto">
            <a:xfrm>
              <a:off x="735013" y="2114550"/>
              <a:ext cx="3800475" cy="44386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182563" indent="-182563" defTabSz="434975"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08025" indent="-271463" defTabSz="434975"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090613" indent="-217488"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527175" indent="-217488"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1962150" indent="-217488"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419350" indent="-217488"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876550" indent="-217488"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333750" indent="-217488"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790950" indent="-217488"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ts val="800"/>
                </a:spcBef>
              </a:pPr>
              <a:r>
                <a:rPr lang="fr-FR" altLang="fr-FR" sz="1100" dirty="0">
                  <a:ea typeface="ＭＳ Ｐゴシック"/>
                  <a:cs typeface="ＭＳ Ｐゴシック"/>
                </a:rPr>
                <a:t>Brest</a:t>
              </a:r>
              <a:r>
                <a:rPr lang="fr-FR" altLang="fr-FR" sz="1100" dirty="0">
                  <a:solidFill>
                    <a:srgbClr val="4F81BD"/>
                  </a:solidFill>
                  <a:ea typeface="ＭＳ Ｐゴシック"/>
                  <a:cs typeface="ＭＳ Ｐゴシック"/>
                </a:rPr>
                <a:t/>
              </a:r>
              <a:br>
                <a:rPr lang="fr-FR" altLang="fr-FR" sz="1100" dirty="0">
                  <a:solidFill>
                    <a:srgbClr val="4F81BD"/>
                  </a:solidFill>
                  <a:ea typeface="ＭＳ Ｐゴシック"/>
                  <a:cs typeface="ＭＳ Ｐゴシック"/>
                </a:rPr>
              </a:br>
              <a:r>
                <a:rPr lang="fr-FR" altLang="fr-FR" sz="1100" b="0" dirty="0">
                  <a:solidFill>
                    <a:srgbClr val="7F7F7F"/>
                  </a:solidFill>
                  <a:ea typeface="ＭＳ Ｐゴシック"/>
                  <a:cs typeface="ＭＳ Ｐゴシック"/>
                </a:rPr>
                <a:t>Maintien en condition opérationnelle de la flotte </a:t>
              </a:r>
              <a:br>
                <a:rPr lang="fr-FR" altLang="fr-FR" sz="1100" b="0" dirty="0">
                  <a:solidFill>
                    <a:srgbClr val="7F7F7F"/>
                  </a:solidFill>
                  <a:ea typeface="ＭＳ Ｐゴシック"/>
                  <a:cs typeface="ＭＳ Ｐゴシック"/>
                </a:rPr>
              </a:br>
              <a:r>
                <a:rPr lang="fr-FR" altLang="fr-FR" sz="1100" b="0" dirty="0">
                  <a:solidFill>
                    <a:srgbClr val="7F7F7F"/>
                  </a:solidFill>
                  <a:ea typeface="ＭＳ Ｐゴシック"/>
                  <a:cs typeface="ＭＳ Ｐゴシック"/>
                </a:rPr>
                <a:t>et énergies marines renouvelables</a:t>
              </a:r>
            </a:p>
            <a:p>
              <a:pPr eaLnBrk="1" hangingPunct="1">
                <a:spcBef>
                  <a:spcPts val="800"/>
                </a:spcBef>
              </a:pPr>
              <a:r>
                <a:rPr lang="fr-FR" altLang="fr-FR" sz="1100" dirty="0">
                  <a:ea typeface="ＭＳ Ｐゴシック"/>
                  <a:cs typeface="ＭＳ Ｐゴシック"/>
                </a:rPr>
                <a:t>Cherbourg</a:t>
              </a:r>
              <a:r>
                <a:rPr lang="fr-FR" altLang="fr-FR" sz="1100" dirty="0">
                  <a:solidFill>
                    <a:srgbClr val="4F81BD"/>
                  </a:solidFill>
                  <a:ea typeface="ＭＳ Ｐゴシック"/>
                  <a:cs typeface="ＭＳ Ｐゴシック"/>
                </a:rPr>
                <a:t/>
              </a:r>
              <a:br>
                <a:rPr lang="fr-FR" altLang="fr-FR" sz="1100" dirty="0">
                  <a:solidFill>
                    <a:srgbClr val="4F81BD"/>
                  </a:solidFill>
                  <a:ea typeface="ＭＳ Ｐゴシック"/>
                  <a:cs typeface="ＭＳ Ｐゴシック"/>
                </a:rPr>
              </a:br>
              <a:r>
                <a:rPr lang="fr-FR" altLang="fr-FR" sz="1100" b="0" dirty="0">
                  <a:solidFill>
                    <a:srgbClr val="7F7F7F"/>
                  </a:solidFill>
                  <a:ea typeface="ＭＳ Ｐゴシック"/>
                  <a:cs typeface="ＭＳ Ｐゴシック"/>
                </a:rPr>
                <a:t>Sous-marins</a:t>
              </a:r>
            </a:p>
            <a:p>
              <a:pPr eaLnBrk="1" hangingPunct="1">
                <a:spcBef>
                  <a:spcPts val="800"/>
                </a:spcBef>
              </a:pPr>
              <a:r>
                <a:rPr lang="fr-FR" altLang="fr-FR" sz="1100" dirty="0">
                  <a:ea typeface="ＭＳ Ｐゴシック"/>
                  <a:cs typeface="ＭＳ Ｐゴシック"/>
                </a:rPr>
                <a:t>Le </a:t>
              </a:r>
              <a:r>
                <a:rPr lang="fr-FR" altLang="fr-FR" sz="1100" dirty="0" err="1">
                  <a:ea typeface="ＭＳ Ｐゴシック"/>
                  <a:cs typeface="ＭＳ Ｐゴシック"/>
                </a:rPr>
                <a:t>Mourillon</a:t>
              </a:r>
              <a:r>
                <a:rPr lang="fr-FR" altLang="fr-FR" sz="1100" dirty="0">
                  <a:solidFill>
                    <a:srgbClr val="4F81BD"/>
                  </a:solidFill>
                  <a:ea typeface="ＭＳ Ｐゴシック"/>
                  <a:cs typeface="ＭＳ Ｐゴシック"/>
                </a:rPr>
                <a:t/>
              </a:r>
              <a:br>
                <a:rPr lang="fr-FR" altLang="fr-FR" sz="1100" dirty="0">
                  <a:solidFill>
                    <a:srgbClr val="4F81BD"/>
                  </a:solidFill>
                  <a:ea typeface="ＭＳ Ｐゴシック"/>
                  <a:cs typeface="ＭＳ Ｐゴシック"/>
                </a:rPr>
              </a:br>
              <a:r>
                <a:rPr lang="fr-FR" altLang="fr-FR" sz="1100" b="0" dirty="0">
                  <a:solidFill>
                    <a:srgbClr val="7F7F7F"/>
                  </a:solidFill>
                  <a:ea typeface="ＭＳ Ｐゴシック"/>
                  <a:cs typeface="ＭＳ Ｐゴシック"/>
                </a:rPr>
                <a:t>Systèmes de mission et de combat</a:t>
              </a:r>
            </a:p>
            <a:p>
              <a:pPr eaLnBrk="1" hangingPunct="1">
                <a:spcBef>
                  <a:spcPts val="800"/>
                </a:spcBef>
              </a:pPr>
              <a:r>
                <a:rPr lang="fr-FR" altLang="fr-FR" sz="1100" dirty="0">
                  <a:ea typeface="ＭＳ Ｐゴシック"/>
                  <a:cs typeface="ＭＳ Ｐゴシック"/>
                </a:rPr>
                <a:t>Lorient</a:t>
              </a:r>
              <a:r>
                <a:rPr lang="fr-FR" altLang="fr-FR" sz="1100" dirty="0">
                  <a:solidFill>
                    <a:srgbClr val="4F81BD"/>
                  </a:solidFill>
                  <a:ea typeface="ＭＳ Ｐゴシック"/>
                  <a:cs typeface="ＭＳ Ｐゴシック"/>
                </a:rPr>
                <a:t/>
              </a:r>
              <a:br>
                <a:rPr lang="fr-FR" altLang="fr-FR" sz="1100" dirty="0">
                  <a:solidFill>
                    <a:srgbClr val="4F81BD"/>
                  </a:solidFill>
                  <a:ea typeface="ＭＳ Ｐゴシック"/>
                  <a:cs typeface="ＭＳ Ｐゴシック"/>
                </a:rPr>
              </a:br>
              <a:r>
                <a:rPr lang="fr-FR" altLang="fr-FR" sz="1100" b="0" dirty="0">
                  <a:solidFill>
                    <a:srgbClr val="7F7F7F"/>
                  </a:solidFill>
                  <a:ea typeface="ＭＳ Ｐゴシック"/>
                  <a:cs typeface="ＭＳ Ｐゴシック"/>
                </a:rPr>
                <a:t>Corvettes, frégates, destroyers</a:t>
              </a:r>
            </a:p>
            <a:p>
              <a:pPr eaLnBrk="1" hangingPunct="1">
                <a:spcBef>
                  <a:spcPts val="800"/>
                </a:spcBef>
              </a:pPr>
              <a:r>
                <a:rPr lang="fr-FR" altLang="fr-FR" sz="1100" dirty="0">
                  <a:ea typeface="ＭＳ Ｐゴシック"/>
                  <a:cs typeface="ＭＳ Ｐゴシック"/>
                </a:rPr>
                <a:t>Nantes-</a:t>
              </a:r>
              <a:r>
                <a:rPr lang="fr-FR" altLang="fr-FR" sz="1100" dirty="0" err="1">
                  <a:ea typeface="ＭＳ Ｐゴシック"/>
                  <a:cs typeface="ＭＳ Ｐゴシック"/>
                </a:rPr>
                <a:t>Indret</a:t>
              </a:r>
              <a:r>
                <a:rPr lang="fr-FR" altLang="fr-FR" sz="1100" dirty="0">
                  <a:solidFill>
                    <a:srgbClr val="4F81BD"/>
                  </a:solidFill>
                  <a:ea typeface="ＭＳ Ｐゴシック"/>
                  <a:cs typeface="ＭＳ Ｐゴシック"/>
                </a:rPr>
                <a:t/>
              </a:r>
              <a:br>
                <a:rPr lang="fr-FR" altLang="fr-FR" sz="1100" dirty="0">
                  <a:solidFill>
                    <a:srgbClr val="4F81BD"/>
                  </a:solidFill>
                  <a:ea typeface="ＭＳ Ｐゴシック"/>
                  <a:cs typeface="ＭＳ Ｐゴシック"/>
                </a:rPr>
              </a:br>
              <a:r>
                <a:rPr lang="fr-FR" altLang="fr-FR" sz="1100" b="0" dirty="0">
                  <a:solidFill>
                    <a:srgbClr val="7F7F7F"/>
                  </a:solidFill>
                  <a:ea typeface="ＭＳ Ｐゴシック"/>
                  <a:cs typeface="ＭＳ Ｐゴシック"/>
                </a:rPr>
                <a:t>Sous-marins et R&amp;D</a:t>
              </a:r>
            </a:p>
            <a:p>
              <a:pPr eaLnBrk="1" hangingPunct="1">
                <a:spcBef>
                  <a:spcPts val="800"/>
                </a:spcBef>
              </a:pPr>
              <a:r>
                <a:rPr lang="fr-FR" altLang="fr-FR" sz="1100" dirty="0">
                  <a:ea typeface="ＭＳ Ｐゴシック"/>
                  <a:cs typeface="ＭＳ Ｐゴシック"/>
                </a:rPr>
                <a:t>Ruelle</a:t>
              </a:r>
              <a:r>
                <a:rPr lang="fr-FR" altLang="fr-FR" sz="1100" dirty="0">
                  <a:solidFill>
                    <a:srgbClr val="4F81BD"/>
                  </a:solidFill>
                  <a:ea typeface="ＭＳ Ｐゴシック"/>
                  <a:cs typeface="ＭＳ Ｐゴシック"/>
                </a:rPr>
                <a:t> </a:t>
              </a:r>
              <a:br>
                <a:rPr lang="fr-FR" altLang="fr-FR" sz="1100" dirty="0">
                  <a:solidFill>
                    <a:srgbClr val="4F81BD"/>
                  </a:solidFill>
                  <a:ea typeface="ＭＳ Ｐゴシック"/>
                  <a:cs typeface="ＭＳ Ｐゴシック"/>
                </a:rPr>
              </a:br>
              <a:r>
                <a:rPr lang="fr-FR" altLang="fr-FR" sz="1100" b="0" dirty="0">
                  <a:solidFill>
                    <a:srgbClr val="7F7F7F"/>
                  </a:solidFill>
                  <a:ea typeface="ＭＳ Ｐゴシック"/>
                  <a:cs typeface="ＭＳ Ｐゴシック"/>
                </a:rPr>
                <a:t>Sous-marins, simulateurs et formation</a:t>
              </a:r>
            </a:p>
            <a:p>
              <a:pPr eaLnBrk="1" hangingPunct="1">
                <a:spcBef>
                  <a:spcPts val="800"/>
                </a:spcBef>
              </a:pPr>
              <a:r>
                <a:rPr lang="fr-FR" altLang="fr-FR" sz="1100" dirty="0">
                  <a:ea typeface="ＭＳ Ｐゴシック"/>
                  <a:cs typeface="ＭＳ Ｐゴシック"/>
                </a:rPr>
                <a:t>Saint-Tropez</a:t>
              </a:r>
              <a:r>
                <a:rPr lang="fr-FR" altLang="fr-FR" sz="1100" dirty="0">
                  <a:solidFill>
                    <a:srgbClr val="4F81BD"/>
                  </a:solidFill>
                  <a:ea typeface="ＭＳ Ｐゴシック"/>
                  <a:cs typeface="ＭＳ Ｐゴシック"/>
                </a:rPr>
                <a:t/>
              </a:r>
              <a:br>
                <a:rPr lang="fr-FR" altLang="fr-FR" sz="1100" dirty="0">
                  <a:solidFill>
                    <a:srgbClr val="4F81BD"/>
                  </a:solidFill>
                  <a:ea typeface="ＭＳ Ｐゴシック"/>
                  <a:cs typeface="ＭＳ Ｐゴシック"/>
                </a:rPr>
              </a:br>
              <a:r>
                <a:rPr lang="fr-FR" altLang="fr-FR" sz="1100" b="0" dirty="0">
                  <a:solidFill>
                    <a:srgbClr val="7F7F7F"/>
                  </a:solidFill>
                  <a:ea typeface="ＭＳ Ｐゴシック"/>
                  <a:cs typeface="ＭＳ Ｐゴシック"/>
                </a:rPr>
                <a:t>Armes sous-marines</a:t>
              </a:r>
            </a:p>
            <a:p>
              <a:pPr eaLnBrk="1" hangingPunct="1">
                <a:spcBef>
                  <a:spcPts val="800"/>
                </a:spcBef>
              </a:pPr>
              <a:r>
                <a:rPr lang="fr-FR" altLang="fr-FR" sz="1100" dirty="0">
                  <a:ea typeface="ＭＳ Ｐゴシック"/>
                  <a:cs typeface="ＭＳ Ｐゴシック"/>
                </a:rPr>
                <a:t>Toulon</a:t>
              </a:r>
              <a:r>
                <a:rPr lang="fr-FR" altLang="fr-FR" sz="1100" dirty="0">
                  <a:solidFill>
                    <a:srgbClr val="4F81BD"/>
                  </a:solidFill>
                  <a:ea typeface="ＭＳ Ｐゴシック"/>
                  <a:cs typeface="ＭＳ Ｐゴシック"/>
                </a:rPr>
                <a:t/>
              </a:r>
              <a:br>
                <a:rPr lang="fr-FR" altLang="fr-FR" sz="1100" dirty="0">
                  <a:solidFill>
                    <a:srgbClr val="4F81BD"/>
                  </a:solidFill>
                  <a:ea typeface="ＭＳ Ｐゴシック"/>
                  <a:cs typeface="ＭＳ Ｐゴシック"/>
                </a:rPr>
              </a:br>
              <a:r>
                <a:rPr lang="fr-FR" altLang="fr-FR" sz="1100" b="0" dirty="0">
                  <a:solidFill>
                    <a:srgbClr val="7F7F7F"/>
                  </a:solidFill>
                  <a:ea typeface="ＭＳ Ｐゴシック"/>
                  <a:cs typeface="ＭＳ Ｐゴシック"/>
                </a:rPr>
                <a:t>Maintien en condition opérationnelle de la flotte </a:t>
              </a:r>
            </a:p>
            <a:p>
              <a:pPr eaLnBrk="1" hangingPunct="1">
                <a:spcBef>
                  <a:spcPts val="800"/>
                </a:spcBef>
              </a:pPr>
              <a:r>
                <a:rPr lang="fr-FR" altLang="fr-FR" sz="1100" dirty="0">
                  <a:ea typeface="ＭＳ Ｐゴシック"/>
                  <a:cs typeface="ＭＳ Ｐゴシック"/>
                </a:rPr>
                <a:t>Paris, Bagneux, Issy-les-Moulineaux, Marseille</a:t>
              </a:r>
              <a:r>
                <a:rPr lang="fr-FR" altLang="fr-FR" sz="1100" dirty="0">
                  <a:solidFill>
                    <a:srgbClr val="4F81BD"/>
                  </a:solidFill>
                  <a:ea typeface="ＭＳ Ｐゴシック"/>
                  <a:cs typeface="ＭＳ Ｐゴシック"/>
                </a:rPr>
                <a:t/>
              </a:r>
              <a:br>
                <a:rPr lang="fr-FR" altLang="fr-FR" sz="1100" dirty="0">
                  <a:solidFill>
                    <a:srgbClr val="4F81BD"/>
                  </a:solidFill>
                  <a:ea typeface="ＭＳ Ｐゴシック"/>
                  <a:cs typeface="ＭＳ Ｐゴシック"/>
                </a:rPr>
              </a:br>
              <a:r>
                <a:rPr lang="fr-FR" altLang="fr-FR" sz="1100" b="0" dirty="0">
                  <a:solidFill>
                    <a:srgbClr val="7F7F7F"/>
                  </a:solidFill>
                  <a:ea typeface="ＭＳ Ｐゴシック"/>
                  <a:cs typeface="ＭＳ Ｐゴシック"/>
                </a:rPr>
                <a:t>Siège , systèmes de mission et de combat, </a:t>
              </a:r>
              <a:br>
                <a:rPr lang="fr-FR" altLang="fr-FR" sz="1100" b="0" dirty="0">
                  <a:solidFill>
                    <a:srgbClr val="7F7F7F"/>
                  </a:solidFill>
                  <a:ea typeface="ＭＳ Ｐゴシック"/>
                  <a:cs typeface="ＭＳ Ｐゴシック"/>
                </a:rPr>
              </a:br>
              <a:r>
                <a:rPr lang="fr-FR" altLang="fr-FR" sz="1100" b="0" dirty="0">
                  <a:solidFill>
                    <a:srgbClr val="7F7F7F"/>
                  </a:solidFill>
                  <a:ea typeface="ＭＳ Ｐゴシック"/>
                  <a:cs typeface="ＭＳ Ｐゴシック"/>
                </a:rPr>
                <a:t>énergies marines renouvelables et nucléaire civil</a:t>
              </a:r>
            </a:p>
            <a:p>
              <a:pPr eaLnBrk="1" hangingPunct="1">
                <a:spcBef>
                  <a:spcPts val="800"/>
                </a:spcBef>
              </a:pPr>
              <a:endParaRPr lang="fr-FR" altLang="fr-FR" sz="1100" b="0" dirty="0">
                <a:solidFill>
                  <a:srgbClr val="7F7F7F"/>
                </a:solidFill>
                <a:ea typeface="ＭＳ Ｐゴシック"/>
                <a:cs typeface="ＭＳ Ｐゴシック"/>
              </a:endParaRPr>
            </a:p>
          </p:txBody>
        </p:sp>
        <p:sp>
          <p:nvSpPr>
            <p:cNvPr id="10261" name="Rectangle 5"/>
            <p:cNvSpPr>
              <a:spLocks noChangeArrowheads="1"/>
            </p:cNvSpPr>
            <p:nvPr/>
          </p:nvSpPr>
          <p:spPr bwMode="auto">
            <a:xfrm>
              <a:off x="4857750" y="5727700"/>
              <a:ext cx="1690688" cy="395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6" tIns="43638" rIns="87276" bIns="43638">
              <a:spAutoFit/>
            </a:bodyPr>
            <a:lstStyle>
              <a:lvl1pPr defTabSz="434975"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defTabSz="434975"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algn="ctr" eaLnBrk="1" hangingPunct="1">
                <a:spcBef>
                  <a:spcPct val="0"/>
                </a:spcBef>
                <a:buFontTx/>
                <a:buNone/>
              </a:pPr>
              <a:r>
                <a:rPr lang="fr-FR" altLang="fr-FR" sz="1000" b="0" i="1">
                  <a:solidFill>
                    <a:srgbClr val="7F7F7F"/>
                  </a:solidFill>
                </a:rPr>
                <a:t>L’ensemble des sites certifié ISO 14001</a:t>
              </a:r>
            </a:p>
          </p:txBody>
        </p:sp>
        <p:sp>
          <p:nvSpPr>
            <p:cNvPr id="10262" name="Rectangle 2"/>
            <p:cNvSpPr txBox="1">
              <a:spLocks noChangeArrowheads="1"/>
            </p:cNvSpPr>
            <p:nvPr/>
          </p:nvSpPr>
          <p:spPr bwMode="auto">
            <a:xfrm>
              <a:off x="179388" y="1022350"/>
              <a:ext cx="8229600"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b="0" dirty="0">
                  <a:solidFill>
                    <a:srgbClr val="7F7F7F"/>
                  </a:solidFill>
                </a:rPr>
                <a:t>Avec 90 % de la valeur ajoutée créée en France et des dizaines </a:t>
              </a:r>
              <a:br>
                <a:rPr lang="fr-FR" altLang="fr-FR" b="0" dirty="0">
                  <a:solidFill>
                    <a:srgbClr val="7F7F7F"/>
                  </a:solidFill>
                </a:rPr>
              </a:br>
              <a:r>
                <a:rPr lang="fr-FR" altLang="fr-FR" b="0" dirty="0">
                  <a:solidFill>
                    <a:srgbClr val="7F7F7F"/>
                  </a:solidFill>
                </a:rPr>
                <a:t>de milliers d’emplois indirects générés dans ses bassins d’emplois,</a:t>
              </a:r>
            </a:p>
            <a:p>
              <a:pPr eaLnBrk="1" hangingPunct="1">
                <a:spcBef>
                  <a:spcPct val="0"/>
                </a:spcBef>
                <a:buFontTx/>
                <a:buNone/>
              </a:pPr>
              <a:r>
                <a:rPr lang="fr-FR" altLang="fr-FR" b="0" dirty="0">
                  <a:solidFill>
                    <a:srgbClr val="7F7F7F"/>
                  </a:solidFill>
                </a:rPr>
                <a:t>DCNS est un moteur de l’industrie navale française.</a:t>
              </a:r>
            </a:p>
          </p:txBody>
        </p:sp>
        <p:pic>
          <p:nvPicPr>
            <p:cNvPr id="10266" name="Image 3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07025" y="2446338"/>
              <a:ext cx="2947988" cy="3176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267" name="Oval 6"/>
          <p:cNvSpPr>
            <a:spLocks noChangeArrowheads="1"/>
          </p:cNvSpPr>
          <p:nvPr/>
        </p:nvSpPr>
        <p:spPr bwMode="auto">
          <a:xfrm>
            <a:off x="5453063" y="3363913"/>
            <a:ext cx="98425" cy="103187"/>
          </a:xfrm>
          <a:prstGeom prst="ellipse">
            <a:avLst/>
          </a:prstGeom>
          <a:solidFill>
            <a:srgbClr val="009EE0"/>
          </a:solidFill>
          <a:ln w="9525">
            <a:solidFill>
              <a:srgbClr val="009EE0"/>
            </a:solidFill>
            <a:round/>
            <a:headEnd/>
            <a:tailEnd/>
          </a:ln>
        </p:spPr>
        <p:txBody>
          <a:bodyPr wrap="none" anchor="ctr"/>
          <a:lstStyle>
            <a:lvl1pPr defTabSz="434975"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defTabSz="434975"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endParaRPr lang="fr-FR" altLang="fr-FR" sz="1100">
              <a:solidFill>
                <a:srgbClr val="000000"/>
              </a:solidFill>
            </a:endParaRPr>
          </a:p>
        </p:txBody>
      </p:sp>
      <p:sp>
        <p:nvSpPr>
          <p:cNvPr id="10268" name="Oval 7"/>
          <p:cNvSpPr>
            <a:spLocks noChangeArrowheads="1"/>
          </p:cNvSpPr>
          <p:nvPr/>
        </p:nvSpPr>
        <p:spPr bwMode="auto">
          <a:xfrm>
            <a:off x="6100763" y="2881313"/>
            <a:ext cx="100012" cy="103187"/>
          </a:xfrm>
          <a:prstGeom prst="ellipse">
            <a:avLst/>
          </a:prstGeom>
          <a:solidFill>
            <a:srgbClr val="009EE0"/>
          </a:solidFill>
          <a:ln w="9525">
            <a:solidFill>
              <a:srgbClr val="009EE0"/>
            </a:solidFill>
            <a:round/>
            <a:headEnd/>
            <a:tailEnd/>
          </a:ln>
        </p:spPr>
        <p:txBody>
          <a:bodyPr wrap="none" anchor="ctr"/>
          <a:lstStyle>
            <a:lvl1pPr defTabSz="434975"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defTabSz="434975"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endParaRPr lang="fr-FR" altLang="fr-FR" sz="1100">
              <a:solidFill>
                <a:srgbClr val="000000"/>
              </a:solidFill>
            </a:endParaRPr>
          </a:p>
        </p:txBody>
      </p:sp>
      <p:sp>
        <p:nvSpPr>
          <p:cNvPr id="10269" name="Oval 8"/>
          <p:cNvSpPr>
            <a:spLocks noChangeArrowheads="1"/>
          </p:cNvSpPr>
          <p:nvPr/>
        </p:nvSpPr>
        <p:spPr bwMode="auto">
          <a:xfrm>
            <a:off x="6056313" y="3789363"/>
            <a:ext cx="98425" cy="103187"/>
          </a:xfrm>
          <a:prstGeom prst="ellipse">
            <a:avLst/>
          </a:prstGeom>
          <a:solidFill>
            <a:srgbClr val="009EE0"/>
          </a:solidFill>
          <a:ln w="9525">
            <a:solidFill>
              <a:srgbClr val="009EE0"/>
            </a:solidFill>
            <a:round/>
            <a:headEnd/>
            <a:tailEnd/>
          </a:ln>
        </p:spPr>
        <p:txBody>
          <a:bodyPr wrap="none" anchor="ctr"/>
          <a:lstStyle>
            <a:lvl1pPr defTabSz="434975"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defTabSz="434975"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endParaRPr lang="fr-FR" altLang="fr-FR" sz="1100">
              <a:solidFill>
                <a:srgbClr val="000000"/>
              </a:solidFill>
            </a:endParaRPr>
          </a:p>
        </p:txBody>
      </p:sp>
      <p:sp>
        <p:nvSpPr>
          <p:cNvPr id="10270" name="Oval 9"/>
          <p:cNvSpPr>
            <a:spLocks noChangeArrowheads="1"/>
          </p:cNvSpPr>
          <p:nvPr/>
        </p:nvSpPr>
        <p:spPr bwMode="auto">
          <a:xfrm>
            <a:off x="6367463" y="4367213"/>
            <a:ext cx="98425" cy="103187"/>
          </a:xfrm>
          <a:prstGeom prst="ellipse">
            <a:avLst/>
          </a:prstGeom>
          <a:solidFill>
            <a:srgbClr val="009EE0"/>
          </a:solidFill>
          <a:ln w="9525">
            <a:solidFill>
              <a:srgbClr val="009EE0"/>
            </a:solidFill>
            <a:round/>
            <a:headEnd/>
            <a:tailEnd/>
          </a:ln>
        </p:spPr>
        <p:txBody>
          <a:bodyPr wrap="none" anchor="ctr"/>
          <a:lstStyle>
            <a:lvl1pPr defTabSz="434975"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defTabSz="434975"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endParaRPr lang="fr-FR" altLang="fr-FR" sz="1100">
              <a:solidFill>
                <a:srgbClr val="000000"/>
              </a:solidFill>
            </a:endParaRPr>
          </a:p>
        </p:txBody>
      </p:sp>
      <p:sp>
        <p:nvSpPr>
          <p:cNvPr id="10271" name="Oval 14"/>
          <p:cNvSpPr>
            <a:spLocks noChangeArrowheads="1"/>
          </p:cNvSpPr>
          <p:nvPr/>
        </p:nvSpPr>
        <p:spPr bwMode="auto">
          <a:xfrm>
            <a:off x="5711825" y="3556000"/>
            <a:ext cx="100013" cy="103188"/>
          </a:xfrm>
          <a:prstGeom prst="ellipse">
            <a:avLst/>
          </a:prstGeom>
          <a:solidFill>
            <a:srgbClr val="009EE0"/>
          </a:solidFill>
          <a:ln w="9525">
            <a:solidFill>
              <a:srgbClr val="009EE0"/>
            </a:solidFill>
            <a:round/>
            <a:headEnd/>
            <a:tailEnd/>
          </a:ln>
        </p:spPr>
        <p:txBody>
          <a:bodyPr wrap="none" anchor="ctr"/>
          <a:lstStyle>
            <a:lvl1pPr defTabSz="434975"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defTabSz="434975"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endParaRPr lang="fr-FR" altLang="fr-FR" sz="1100">
              <a:solidFill>
                <a:srgbClr val="000000"/>
              </a:solidFill>
            </a:endParaRPr>
          </a:p>
        </p:txBody>
      </p:sp>
      <p:sp>
        <p:nvSpPr>
          <p:cNvPr id="10272" name="Oval 15"/>
          <p:cNvSpPr>
            <a:spLocks noChangeArrowheads="1"/>
          </p:cNvSpPr>
          <p:nvPr/>
        </p:nvSpPr>
        <p:spPr bwMode="auto">
          <a:xfrm>
            <a:off x="6884988" y="3351213"/>
            <a:ext cx="98425" cy="103187"/>
          </a:xfrm>
          <a:prstGeom prst="ellipse">
            <a:avLst/>
          </a:prstGeom>
          <a:solidFill>
            <a:srgbClr val="009EE0"/>
          </a:solidFill>
          <a:ln w="9525">
            <a:solidFill>
              <a:srgbClr val="009EE0"/>
            </a:solidFill>
            <a:round/>
            <a:headEnd/>
            <a:tailEnd/>
          </a:ln>
        </p:spPr>
        <p:txBody>
          <a:bodyPr wrap="none" anchor="ctr"/>
          <a:lstStyle>
            <a:lvl1pPr defTabSz="434975"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defTabSz="434975"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endParaRPr lang="fr-FR" altLang="fr-FR" sz="1100">
              <a:solidFill>
                <a:srgbClr val="000000"/>
              </a:solidFill>
            </a:endParaRPr>
          </a:p>
        </p:txBody>
      </p:sp>
      <p:sp>
        <p:nvSpPr>
          <p:cNvPr id="10273" name="Oval 13"/>
          <p:cNvSpPr>
            <a:spLocks noChangeArrowheads="1"/>
          </p:cNvSpPr>
          <p:nvPr/>
        </p:nvSpPr>
        <p:spPr bwMode="auto">
          <a:xfrm>
            <a:off x="8024813" y="5199063"/>
            <a:ext cx="100012" cy="103187"/>
          </a:xfrm>
          <a:prstGeom prst="ellipse">
            <a:avLst/>
          </a:prstGeom>
          <a:solidFill>
            <a:srgbClr val="009EE0"/>
          </a:solidFill>
          <a:ln w="9525">
            <a:solidFill>
              <a:srgbClr val="009EE0"/>
            </a:solidFill>
            <a:round/>
            <a:headEnd/>
            <a:tailEnd/>
          </a:ln>
        </p:spPr>
        <p:txBody>
          <a:bodyPr wrap="none" anchor="ctr"/>
          <a:lstStyle>
            <a:lvl1pPr defTabSz="434975"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defTabSz="434975"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endParaRPr lang="fr-FR" altLang="fr-FR" sz="1100">
              <a:solidFill>
                <a:srgbClr val="000000"/>
              </a:solidFill>
            </a:endParaRPr>
          </a:p>
        </p:txBody>
      </p:sp>
      <p:sp>
        <p:nvSpPr>
          <p:cNvPr id="10274" name="Oval 11"/>
          <p:cNvSpPr>
            <a:spLocks noChangeArrowheads="1"/>
          </p:cNvSpPr>
          <p:nvPr/>
        </p:nvSpPr>
        <p:spPr bwMode="auto">
          <a:xfrm>
            <a:off x="7848600" y="5278438"/>
            <a:ext cx="98425" cy="103187"/>
          </a:xfrm>
          <a:prstGeom prst="ellipse">
            <a:avLst/>
          </a:prstGeom>
          <a:solidFill>
            <a:srgbClr val="009EE0"/>
          </a:solidFill>
          <a:ln w="9525">
            <a:solidFill>
              <a:srgbClr val="009EE0"/>
            </a:solidFill>
            <a:round/>
            <a:headEnd/>
            <a:tailEnd/>
          </a:ln>
        </p:spPr>
        <p:txBody>
          <a:bodyPr wrap="none" anchor="ctr"/>
          <a:lstStyle>
            <a:lvl1pPr defTabSz="434975"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defTabSz="434975"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endParaRPr lang="fr-FR" altLang="fr-FR" sz="1100">
              <a:solidFill>
                <a:srgbClr val="000000"/>
              </a:solidFill>
            </a:endParaRPr>
          </a:p>
        </p:txBody>
      </p:sp>
      <p:sp>
        <p:nvSpPr>
          <p:cNvPr id="10275" name="Rectangle 14"/>
          <p:cNvSpPr>
            <a:spLocks noChangeArrowheads="1"/>
          </p:cNvSpPr>
          <p:nvPr/>
        </p:nvSpPr>
        <p:spPr bwMode="auto">
          <a:xfrm>
            <a:off x="5243513" y="2782888"/>
            <a:ext cx="900112"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34975"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defTabSz="434975"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sz="1100">
                <a:solidFill>
                  <a:srgbClr val="000000"/>
                </a:solidFill>
              </a:rPr>
              <a:t>Cherbourg</a:t>
            </a:r>
          </a:p>
        </p:txBody>
      </p:sp>
      <p:sp>
        <p:nvSpPr>
          <p:cNvPr id="10276" name="Rectangle 14"/>
          <p:cNvSpPr>
            <a:spLocks noChangeArrowheads="1"/>
          </p:cNvSpPr>
          <p:nvPr/>
        </p:nvSpPr>
        <p:spPr bwMode="auto">
          <a:xfrm>
            <a:off x="5116513" y="3467100"/>
            <a:ext cx="657225"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34975"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defTabSz="434975"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sz="1100">
                <a:solidFill>
                  <a:srgbClr val="000000"/>
                </a:solidFill>
              </a:rPr>
              <a:t>Lorient</a:t>
            </a:r>
          </a:p>
        </p:txBody>
      </p:sp>
      <p:sp>
        <p:nvSpPr>
          <p:cNvPr id="10277" name="Rectangle 14"/>
          <p:cNvSpPr>
            <a:spLocks noChangeArrowheads="1"/>
          </p:cNvSpPr>
          <p:nvPr/>
        </p:nvSpPr>
        <p:spPr bwMode="auto">
          <a:xfrm>
            <a:off x="6951663" y="3098800"/>
            <a:ext cx="1557337"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34975"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defTabSz="434975"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sz="1100">
                <a:solidFill>
                  <a:srgbClr val="000000"/>
                </a:solidFill>
              </a:rPr>
              <a:t>Paris</a:t>
            </a:r>
          </a:p>
          <a:p>
            <a:pPr eaLnBrk="1" hangingPunct="1">
              <a:spcBef>
                <a:spcPct val="0"/>
              </a:spcBef>
              <a:buFontTx/>
              <a:buNone/>
            </a:pPr>
            <a:r>
              <a:rPr lang="fr-FR" altLang="fr-FR" sz="1100">
                <a:solidFill>
                  <a:srgbClr val="000000"/>
                </a:solidFill>
              </a:rPr>
              <a:t>Bagneux</a:t>
            </a:r>
          </a:p>
          <a:p>
            <a:pPr eaLnBrk="1" hangingPunct="1">
              <a:spcBef>
                <a:spcPct val="0"/>
              </a:spcBef>
              <a:buFontTx/>
              <a:buNone/>
            </a:pPr>
            <a:r>
              <a:rPr lang="fr-FR" altLang="fr-FR" sz="1100">
                <a:solidFill>
                  <a:srgbClr val="000000"/>
                </a:solidFill>
              </a:rPr>
              <a:t>Issy-Les-Moulineaux</a:t>
            </a:r>
          </a:p>
        </p:txBody>
      </p:sp>
      <p:sp>
        <p:nvSpPr>
          <p:cNvPr id="10278" name="Rectangle 14"/>
          <p:cNvSpPr>
            <a:spLocks noChangeArrowheads="1"/>
          </p:cNvSpPr>
          <p:nvPr/>
        </p:nvSpPr>
        <p:spPr bwMode="auto">
          <a:xfrm>
            <a:off x="7262813" y="5338763"/>
            <a:ext cx="15938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34975"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defTabSz="434975"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sz="1100">
                <a:solidFill>
                  <a:srgbClr val="000000"/>
                </a:solidFill>
              </a:rPr>
              <a:t>Toulon / Le Mourillon</a:t>
            </a:r>
          </a:p>
        </p:txBody>
      </p:sp>
      <p:sp>
        <p:nvSpPr>
          <p:cNvPr id="10279" name="Rectangle 14"/>
          <p:cNvSpPr>
            <a:spLocks noChangeArrowheads="1"/>
          </p:cNvSpPr>
          <p:nvPr/>
        </p:nvSpPr>
        <p:spPr bwMode="auto">
          <a:xfrm>
            <a:off x="8078788" y="5124450"/>
            <a:ext cx="1030287"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34975"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defTabSz="434975"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sz="1100">
                <a:solidFill>
                  <a:srgbClr val="000000"/>
                </a:solidFill>
              </a:rPr>
              <a:t>Saint-Tropez</a:t>
            </a:r>
          </a:p>
        </p:txBody>
      </p:sp>
      <p:sp>
        <p:nvSpPr>
          <p:cNvPr id="10280" name="Rectangle 14"/>
          <p:cNvSpPr>
            <a:spLocks noChangeArrowheads="1"/>
          </p:cNvSpPr>
          <p:nvPr/>
        </p:nvSpPr>
        <p:spPr bwMode="auto">
          <a:xfrm>
            <a:off x="6416675" y="4276725"/>
            <a:ext cx="1411288"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34975"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defTabSz="434975"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sz="1100">
                <a:solidFill>
                  <a:srgbClr val="000000"/>
                </a:solidFill>
              </a:rPr>
              <a:t>Angoulême-Ruelle</a:t>
            </a:r>
          </a:p>
        </p:txBody>
      </p:sp>
      <p:sp>
        <p:nvSpPr>
          <p:cNvPr id="10281" name="Oval 11"/>
          <p:cNvSpPr>
            <a:spLocks noChangeArrowheads="1"/>
          </p:cNvSpPr>
          <p:nvPr/>
        </p:nvSpPr>
        <p:spPr bwMode="auto">
          <a:xfrm>
            <a:off x="7729538" y="5186363"/>
            <a:ext cx="98425" cy="103187"/>
          </a:xfrm>
          <a:prstGeom prst="ellipse">
            <a:avLst/>
          </a:prstGeom>
          <a:solidFill>
            <a:srgbClr val="009EE0"/>
          </a:solidFill>
          <a:ln w="9525">
            <a:solidFill>
              <a:srgbClr val="009EE0"/>
            </a:solidFill>
            <a:round/>
            <a:headEnd/>
            <a:tailEnd/>
          </a:ln>
        </p:spPr>
        <p:txBody>
          <a:bodyPr wrap="none" anchor="ctr"/>
          <a:lstStyle>
            <a:lvl1pPr defTabSz="434975"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defTabSz="434975"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endParaRPr lang="fr-FR" altLang="fr-FR" sz="1100">
              <a:solidFill>
                <a:srgbClr val="000000"/>
              </a:solidFill>
            </a:endParaRPr>
          </a:p>
        </p:txBody>
      </p:sp>
      <p:sp>
        <p:nvSpPr>
          <p:cNvPr id="10282" name="Rectangle 14"/>
          <p:cNvSpPr>
            <a:spLocks noChangeArrowheads="1"/>
          </p:cNvSpPr>
          <p:nvPr/>
        </p:nvSpPr>
        <p:spPr bwMode="auto">
          <a:xfrm>
            <a:off x="7013575" y="5095875"/>
            <a:ext cx="779463"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34975" eaLnBrk="0" hangingPunct="0">
              <a:spcBef>
                <a:spcPts val="600"/>
              </a:spcBef>
              <a:buFont typeface="Arial" pitchFamily="34" charset="0"/>
              <a:buChar char="•"/>
              <a:defRPr b="1">
                <a:solidFill>
                  <a:srgbClr val="009EE0"/>
                </a:solidFill>
                <a:latin typeface="Arial" pitchFamily="34" charset="0"/>
                <a:cs typeface="Arial" pitchFamily="34" charset="0"/>
              </a:defRPr>
            </a:lvl1pPr>
            <a:lvl2pPr marL="742950" indent="-285750" defTabSz="434975" eaLnBrk="0" hangingPunct="0">
              <a:spcBef>
                <a:spcPts val="600"/>
              </a:spcBef>
              <a:buFont typeface="Arial" pitchFamily="34" charset="0"/>
              <a:buChar char="•"/>
              <a:defRPr sz="1600">
                <a:solidFill>
                  <a:srgbClr val="7F7F7F"/>
                </a:solidFill>
                <a:latin typeface="Arial" pitchFamily="34" charset="0"/>
                <a:cs typeface="Arial" pitchFamily="34" charset="0"/>
              </a:defRPr>
            </a:lvl2pPr>
            <a:lvl3pPr marL="11430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3pPr>
            <a:lvl4pPr marL="16002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4pPr>
            <a:lvl5pPr marL="2057400" indent="-228600" defTabSz="434975" eaLnBrk="0" hangingPunct="0">
              <a:spcBef>
                <a:spcPts val="600"/>
              </a:spcBef>
              <a:buFont typeface="Arial" pitchFamily="34" charset="0"/>
              <a:buChar char="•"/>
              <a:defRPr sz="1400">
                <a:solidFill>
                  <a:srgbClr val="000000"/>
                </a:solidFill>
                <a:latin typeface="Arial" pitchFamily="34" charset="0"/>
                <a:cs typeface="Arial" pitchFamily="34" charset="0"/>
              </a:defRPr>
            </a:lvl5pPr>
            <a:lvl6pPr marL="25146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6pPr>
            <a:lvl7pPr marL="29718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7pPr>
            <a:lvl8pPr marL="34290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8pPr>
            <a:lvl9pPr marL="3886200" indent="-228600" defTabSz="434975" eaLnBrk="0" fontAlgn="base" hangingPunct="0">
              <a:spcBef>
                <a:spcPts val="600"/>
              </a:spcBef>
              <a:spcAft>
                <a:spcPct val="0"/>
              </a:spcAft>
              <a:buFont typeface="Arial" pitchFamily="34" charset="0"/>
              <a:buChar char="•"/>
              <a:defRPr sz="1400">
                <a:solidFill>
                  <a:srgbClr val="000000"/>
                </a:solidFill>
                <a:latin typeface="Arial" pitchFamily="34" charset="0"/>
                <a:cs typeface="Arial" pitchFamily="34" charset="0"/>
              </a:defRPr>
            </a:lvl9pPr>
          </a:lstStyle>
          <a:p>
            <a:pPr eaLnBrk="1" hangingPunct="1">
              <a:spcBef>
                <a:spcPct val="0"/>
              </a:spcBef>
              <a:buFontTx/>
              <a:buNone/>
            </a:pPr>
            <a:r>
              <a:rPr lang="fr-FR" altLang="fr-FR" sz="1100">
                <a:solidFill>
                  <a:srgbClr val="000000"/>
                </a:solidFill>
              </a:rPr>
              <a:t>Marseille</a:t>
            </a:r>
          </a:p>
        </p:txBody>
      </p:sp>
    </p:spTree>
    <p:extLst>
      <p:ext uri="{BB962C8B-B14F-4D97-AF65-F5344CB8AC3E}">
        <p14:creationId xmlns:p14="http://schemas.microsoft.com/office/powerpoint/2010/main" xmlns="" val="2154744198"/>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Modele_DCNS_pj1_1436458323187">
  <a:themeElements>
    <a:clrScheme name="DCNS">
      <a:dk1>
        <a:srgbClr val="04276E"/>
      </a:dk1>
      <a:lt1>
        <a:srgbClr val="FFFFFF"/>
      </a:lt1>
      <a:dk2>
        <a:srgbClr val="4B575F"/>
      </a:dk2>
      <a:lt2>
        <a:srgbClr val="FFFFFF"/>
      </a:lt2>
      <a:accent1>
        <a:srgbClr val="009EE0"/>
      </a:accent1>
      <a:accent2>
        <a:srgbClr val="FFC000"/>
      </a:accent2>
      <a:accent3>
        <a:srgbClr val="EF3F5C"/>
      </a:accent3>
      <a:accent4>
        <a:srgbClr val="90AF3E"/>
      </a:accent4>
      <a:accent5>
        <a:srgbClr val="91278F"/>
      </a:accent5>
      <a:accent6>
        <a:srgbClr val="0E3D67"/>
      </a:accent6>
      <a:hlink>
        <a:srgbClr val="066DA4"/>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solidFill>
              <a:srgbClr val="00000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xmlns="" name="Charte finale" id="{F8E09E3B-E0F7-4CE7-B916-C5A86984CF86}" vid="{F062BDA6-CF1C-4C1D-95E5-7A183210A251}"/>
    </a:ext>
  </a:extLst>
</a:theme>
</file>

<file path=ppt/theme/theme2.xml><?xml version="1.0" encoding="utf-8"?>
<a:theme xmlns:a="http://schemas.openxmlformats.org/drawingml/2006/main" name="Conception personnalisée">
  <a:themeElements>
    <a:clrScheme name="DCNS">
      <a:dk1>
        <a:srgbClr val="04276E"/>
      </a:dk1>
      <a:lt1>
        <a:srgbClr val="FFFFFF"/>
      </a:lt1>
      <a:dk2>
        <a:srgbClr val="4B575F"/>
      </a:dk2>
      <a:lt2>
        <a:srgbClr val="FFFFFF"/>
      </a:lt2>
      <a:accent1>
        <a:srgbClr val="009EE0"/>
      </a:accent1>
      <a:accent2>
        <a:srgbClr val="FFC000"/>
      </a:accent2>
      <a:accent3>
        <a:srgbClr val="EF3F5C"/>
      </a:accent3>
      <a:accent4>
        <a:srgbClr val="90AF3E"/>
      </a:accent4>
      <a:accent5>
        <a:srgbClr val="91278F"/>
      </a:accent5>
      <a:accent6>
        <a:srgbClr val="0E3D67"/>
      </a:accent6>
      <a:hlink>
        <a:srgbClr val="066DA4"/>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harte finale" id="{F8E09E3B-E0F7-4CE7-B916-C5A86984CF86}" vid="{ACAC427F-0CF3-4597-84DC-47E8722DF06D}"/>
    </a:ext>
  </a:extLst>
</a:theme>
</file>

<file path=ppt/theme/theme3.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harte finale" id="{F8E09E3B-E0F7-4CE7-B916-C5A86984CF86}" vid="{C5C56B31-0E82-4F38-A768-71D07C82CDFE}"/>
    </a:ext>
  </a:extLst>
</a:theme>
</file>

<file path=ppt/theme/theme4.xml><?xml version="1.0" encoding="utf-8"?>
<a:theme xmlns:a="http://schemas.openxmlformats.org/drawingml/2006/main" name="Thème Office">
  <a:themeElements>
    <a:clrScheme name="DCNS">
      <a:dk1>
        <a:srgbClr val="04276E"/>
      </a:dk1>
      <a:lt1>
        <a:srgbClr val="FFFFFF"/>
      </a:lt1>
      <a:dk2>
        <a:srgbClr val="4B575F"/>
      </a:dk2>
      <a:lt2>
        <a:srgbClr val="FFFFFF"/>
      </a:lt2>
      <a:accent1>
        <a:srgbClr val="009EE0"/>
      </a:accent1>
      <a:accent2>
        <a:srgbClr val="FFC000"/>
      </a:accent2>
      <a:accent3>
        <a:srgbClr val="EF3F5C"/>
      </a:accent3>
      <a:accent4>
        <a:srgbClr val="90AF3E"/>
      </a:accent4>
      <a:accent5>
        <a:srgbClr val="91278F"/>
      </a:accent5>
      <a:accent6>
        <a:srgbClr val="0E3D67"/>
      </a:accent6>
      <a:hlink>
        <a:srgbClr val="066DA4"/>
      </a:hlink>
      <a:folHlink>
        <a:srgbClr val="7F7F7F"/>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Thème Office">
  <a:themeElements>
    <a:clrScheme name="DCNS">
      <a:dk1>
        <a:srgbClr val="04276E"/>
      </a:dk1>
      <a:lt1>
        <a:srgbClr val="FFFFFF"/>
      </a:lt1>
      <a:dk2>
        <a:srgbClr val="4B575F"/>
      </a:dk2>
      <a:lt2>
        <a:srgbClr val="FFFFFF"/>
      </a:lt2>
      <a:accent1>
        <a:srgbClr val="009EE0"/>
      </a:accent1>
      <a:accent2>
        <a:srgbClr val="FFC000"/>
      </a:accent2>
      <a:accent3>
        <a:srgbClr val="EF3F5C"/>
      </a:accent3>
      <a:accent4>
        <a:srgbClr val="90AF3E"/>
      </a:accent4>
      <a:accent5>
        <a:srgbClr val="91278F"/>
      </a:accent5>
      <a:accent6>
        <a:srgbClr val="0E3D67"/>
      </a:accent6>
      <a:hlink>
        <a:srgbClr val="066DA4"/>
      </a:hlink>
      <a:folHlink>
        <a:srgbClr val="7F7F7F"/>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Modele_DCNS_pj1_1436458323187</Template>
  <TotalTime>2259</TotalTime>
  <Words>1657</Words>
  <Application>Microsoft Office PowerPoint</Application>
  <PresentationFormat>Affichage à l'écran (4:3)</PresentationFormat>
  <Paragraphs>366</Paragraphs>
  <Slides>25</Slides>
  <Notes>0</Notes>
  <HiddenSlides>0</HiddenSlides>
  <MMClips>0</MMClips>
  <ScaleCrop>false</ScaleCrop>
  <HeadingPairs>
    <vt:vector size="4" baseType="variant">
      <vt:variant>
        <vt:lpstr>Thème</vt:lpstr>
      </vt:variant>
      <vt:variant>
        <vt:i4>5</vt:i4>
      </vt:variant>
      <vt:variant>
        <vt:lpstr>Titres des diapositives</vt:lpstr>
      </vt:variant>
      <vt:variant>
        <vt:i4>25</vt:i4>
      </vt:variant>
    </vt:vector>
  </HeadingPairs>
  <TitlesOfParts>
    <vt:vector size="30" baseType="lpstr">
      <vt:lpstr>Modele_DCNS_pj1_1436458323187</vt:lpstr>
      <vt:lpstr>Conception personnalisée</vt:lpstr>
      <vt:lpstr>1_Thème Office</vt:lpstr>
      <vt:lpstr>Thème Office</vt:lpstr>
      <vt:lpstr>2_Thème Office</vt:lpstr>
      <vt:lpstr>Diapositive 1</vt:lpstr>
      <vt:lpstr>Diapositive 2</vt:lpstr>
      <vt:lpstr>Sommaire</vt:lpstr>
      <vt:lpstr>1 – Rappel des objectifs</vt:lpstr>
      <vt:lpstr>2 – Tour de table </vt:lpstr>
      <vt:lpstr>Diapositive 6</vt:lpstr>
      <vt:lpstr>Un leader mondial du naval de défense. Un innovateur dans l’énergie.</vt:lpstr>
      <vt:lpstr>Près de 400 ans dans le domaine naval</vt:lpstr>
      <vt:lpstr>Activités et sites en France</vt:lpstr>
      <vt:lpstr>Présence à l’international</vt:lpstr>
      <vt:lpstr>Notre offre Bâtiments de surface</vt:lpstr>
      <vt:lpstr>Notre offre Sous-marins</vt:lpstr>
      <vt:lpstr>Notre offre Armes sous-marines</vt:lpstr>
      <vt:lpstr>Les programmes de développement dans les énergies marines renouvelables</vt:lpstr>
      <vt:lpstr>Diapositive 15</vt:lpstr>
      <vt:lpstr>Diapositive 16</vt:lpstr>
      <vt:lpstr>Diapositive 17</vt:lpstr>
      <vt:lpstr>Diapositive 18</vt:lpstr>
      <vt:lpstr>Contexte et Objectifs</vt:lpstr>
      <vt:lpstr>Diapositive 20</vt:lpstr>
      <vt:lpstr>Diapositive 21</vt:lpstr>
      <vt:lpstr>Diapositive 22</vt:lpstr>
      <vt:lpstr>Diapositive 23</vt:lpstr>
      <vt:lpstr>Diapositive 24</vt:lpstr>
      <vt:lpstr>Diapositive 25</vt:lpstr>
    </vt:vector>
  </TitlesOfParts>
  <Company>DCNS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Cassian MARC</dc:creator>
  <cp:lastModifiedBy>CCS</cp:lastModifiedBy>
  <cp:revision>69</cp:revision>
  <cp:lastPrinted>2016-11-22T06:51:33Z</cp:lastPrinted>
  <dcterms:created xsi:type="dcterms:W3CDTF">2015-07-22T08:16:21Z</dcterms:created>
  <dcterms:modified xsi:type="dcterms:W3CDTF">2016-12-16T14:29:04Z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gnivaPresentationIdentifier">
    <vt:lpwstr>d7280b1b-7bed-49fe-8947-784fa1a664ee</vt:lpwstr>
  </property>
</Properties>
</file>