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56" r:id="rId2"/>
    <p:sldId id="257" r:id="rId3"/>
    <p:sldId id="258" r:id="rId4"/>
    <p:sldId id="259" r:id="rId5"/>
    <p:sldId id="294" r:id="rId6"/>
    <p:sldId id="266" r:id="rId7"/>
    <p:sldId id="267" r:id="rId8"/>
    <p:sldId id="295" r:id="rId9"/>
    <p:sldId id="311" r:id="rId10"/>
    <p:sldId id="312" r:id="rId11"/>
    <p:sldId id="303" r:id="rId12"/>
    <p:sldId id="304" r:id="rId13"/>
    <p:sldId id="305" r:id="rId14"/>
    <p:sldId id="306" r:id="rId15"/>
    <p:sldId id="307" r:id="rId16"/>
    <p:sldId id="308" r:id="rId17"/>
    <p:sldId id="309" r:id="rId18"/>
    <p:sldId id="310" r:id="rId19"/>
    <p:sldId id="301" r:id="rId20"/>
    <p:sldId id="313" r:id="rId21"/>
    <p:sldId id="314" r:id="rId22"/>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CBB812-57D0-B5A0-B778-78F7F1A4CB3A}" name="PICHAT Estelle" initials="PE" userId="S::epichat@systra.info::6f6ddaa3-fb0b-4635-b73e-898b7087969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BC"/>
    <a:srgbClr val="F9B842"/>
    <a:srgbClr val="3A6D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2D5ABB26-0587-4C30-8999-92F81FD0307C}" styleName="">
    <a:wholeTbl>
      <a:tcTxStyle>
        <a:font>
          <a:latin typeface="+mn-lt"/>
          <a:ea typeface="+mn-ea"/>
          <a:cs typeface="+mn-cs"/>
        </a:font>
        <a:srgbClr val="000000"/>
      </a:tcTxStyle>
      <a:tcStyle>
        <a:tcBdr/>
      </a:tcStyle>
    </a:wholeTbl>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06" autoAdjust="0"/>
    <p:restoredTop sz="94660"/>
  </p:normalViewPr>
  <p:slideViewPr>
    <p:cSldViewPr snapToGrid="0">
      <p:cViewPr varScale="1">
        <p:scale>
          <a:sx n="90" d="100"/>
          <a:sy n="90" d="100"/>
        </p:scale>
        <p:origin x="1068" y="66"/>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CHAT Estelle" userId="6f6ddaa3-fb0b-4635-b73e-898b7087969b" providerId="ADAL" clId="{A53B799B-C558-4067-B8E6-30256B054F63}"/>
    <pc:docChg chg="custSel modSld">
      <pc:chgData name="PICHAT Estelle" userId="6f6ddaa3-fb0b-4635-b73e-898b7087969b" providerId="ADAL" clId="{A53B799B-C558-4067-B8E6-30256B054F63}" dt="2024-03-29T09:35:30.018" v="117" actId="20577"/>
      <pc:docMkLst>
        <pc:docMk/>
      </pc:docMkLst>
      <pc:sldChg chg="modSp mod">
        <pc:chgData name="PICHAT Estelle" userId="6f6ddaa3-fb0b-4635-b73e-898b7087969b" providerId="ADAL" clId="{A53B799B-C558-4067-B8E6-30256B054F63}" dt="2024-03-29T09:34:43.027" v="9" actId="20577"/>
        <pc:sldMkLst>
          <pc:docMk/>
          <pc:sldMk cId="0" sldId="256"/>
        </pc:sldMkLst>
        <pc:spChg chg="mod">
          <ac:chgData name="PICHAT Estelle" userId="6f6ddaa3-fb0b-4635-b73e-898b7087969b" providerId="ADAL" clId="{A53B799B-C558-4067-B8E6-30256B054F63}" dt="2024-03-29T09:34:43.027" v="9" actId="20577"/>
          <ac:spMkLst>
            <pc:docMk/>
            <pc:sldMk cId="0" sldId="256"/>
            <ac:spMk id="2" creationId="{3C0B4EF4-C77F-4CA9-8081-099B8D890CAE}"/>
          </ac:spMkLst>
        </pc:spChg>
      </pc:sldChg>
      <pc:sldChg chg="modSp mod">
        <pc:chgData name="PICHAT Estelle" userId="6f6ddaa3-fb0b-4635-b73e-898b7087969b" providerId="ADAL" clId="{A53B799B-C558-4067-B8E6-30256B054F63}" dt="2024-03-29T09:35:30.018" v="117" actId="20577"/>
        <pc:sldMkLst>
          <pc:docMk/>
          <pc:sldMk cId="2540845163" sldId="314"/>
        </pc:sldMkLst>
        <pc:spChg chg="mod">
          <ac:chgData name="PICHAT Estelle" userId="6f6ddaa3-fb0b-4635-b73e-898b7087969b" providerId="ADAL" clId="{A53B799B-C558-4067-B8E6-30256B054F63}" dt="2024-03-29T09:35:30.018" v="117" actId="20577"/>
          <ac:spMkLst>
            <pc:docMk/>
            <pc:sldMk cId="2540845163" sldId="314"/>
            <ac:spMk id="4" creationId="{40F367F8-557C-D2D6-59C1-A3182BE1A3C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93ED98F-D1BE-4067-80D1-13BECB99E665}"/>
              </a:ext>
            </a:extLst>
          </p:cNvPr>
          <p:cNvSpPr txBox="1">
            <a:spLocks noGrp="1"/>
          </p:cNvSpPr>
          <p:nvPr>
            <p:ph type="hdr" sz="quarter"/>
          </p:nvPr>
        </p:nvSpPr>
        <p:spPr>
          <a:xfrm>
            <a:off x="0" y="0"/>
            <a:ext cx="2946242" cy="496802"/>
          </a:xfrm>
          <a:prstGeom prst="rect">
            <a:avLst/>
          </a:prstGeom>
          <a:noFill/>
          <a:ln>
            <a:noFill/>
          </a:ln>
        </p:spPr>
        <p:txBody>
          <a:bodyPr vert="horz" wrap="square" lIns="91440" tIns="45720" rIns="91440" bIns="45720"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Liberation Sans" pitchFamily="18"/>
              <a:ea typeface="PingFang SC" pitchFamily="2"/>
              <a:cs typeface="Arial Unicode MS" pitchFamily="2"/>
            </a:endParaRPr>
          </a:p>
        </p:txBody>
      </p:sp>
      <p:sp>
        <p:nvSpPr>
          <p:cNvPr id="3" name="Espace réservé de la date 2">
            <a:extLst>
              <a:ext uri="{FF2B5EF4-FFF2-40B4-BE49-F238E27FC236}">
                <a16:creationId xmlns:a16="http://schemas.microsoft.com/office/drawing/2014/main" id="{A22EDE8B-1E04-4859-A74A-3079FAE0330F}"/>
              </a:ext>
            </a:extLst>
          </p:cNvPr>
          <p:cNvSpPr txBox="1">
            <a:spLocks noGrp="1"/>
          </p:cNvSpPr>
          <p:nvPr>
            <p:ph type="dt" sz="quarter" idx="1"/>
          </p:nvPr>
        </p:nvSpPr>
        <p:spPr>
          <a:xfrm>
            <a:off x="3849843" y="0"/>
            <a:ext cx="2946242" cy="496802"/>
          </a:xfrm>
          <a:prstGeom prst="rect">
            <a:avLst/>
          </a:prstGeom>
          <a:noFill/>
          <a:ln>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A58666A-20A9-4CD4-9E4A-5C45D5AAE2DB}" type="datetime1">
              <a:rPr lang="fr-FR" sz="1200" b="0" i="0" u="none" strike="noStrike" kern="1200" cap="none" spc="0" baseline="0">
                <a:solidFill>
                  <a:srgbClr val="000000"/>
                </a:solidFill>
                <a:uFillTx/>
                <a:latin typeface="Calibri" pitchFamily="18"/>
                <a:ea typeface="PingFang SC" pitchFamily="2"/>
                <a:cs typeface="Arial Unicode MS"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29/03/2024</a:t>
            </a:fld>
            <a:endParaRPr lang="fr-FR" sz="1200" b="0" i="0" u="none" strike="noStrike" kern="1200" cap="none" spc="0" baseline="0">
              <a:solidFill>
                <a:srgbClr val="000000"/>
              </a:solidFill>
              <a:uFillTx/>
              <a:latin typeface="Calibri" pitchFamily="18"/>
              <a:ea typeface="PingFang SC" pitchFamily="2"/>
              <a:cs typeface="Arial Unicode MS" pitchFamily="2"/>
            </a:endParaRPr>
          </a:p>
        </p:txBody>
      </p:sp>
      <p:sp>
        <p:nvSpPr>
          <p:cNvPr id="4" name="Espace réservé du pied de page 3">
            <a:extLst>
              <a:ext uri="{FF2B5EF4-FFF2-40B4-BE49-F238E27FC236}">
                <a16:creationId xmlns:a16="http://schemas.microsoft.com/office/drawing/2014/main" id="{A9B0DFD8-C5D1-485B-8A73-78ED4AFBCE1E}"/>
              </a:ext>
            </a:extLst>
          </p:cNvPr>
          <p:cNvSpPr txBox="1">
            <a:spLocks noGrp="1"/>
          </p:cNvSpPr>
          <p:nvPr>
            <p:ph type="ftr" sz="quarter" idx="2"/>
          </p:nvPr>
        </p:nvSpPr>
        <p:spPr>
          <a:xfrm>
            <a:off x="0" y="9429841"/>
            <a:ext cx="2946242" cy="496802"/>
          </a:xfrm>
          <a:prstGeom prst="rect">
            <a:avLst/>
          </a:prstGeom>
          <a:noFill/>
          <a:ln>
            <a:noFill/>
          </a:ln>
        </p:spPr>
        <p:txBody>
          <a:bodyPr vert="horz" wrap="square" lIns="91440" tIns="45720" rIns="91440" bIns="45720" anchor="b"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0" i="0" u="none" strike="noStrike" kern="1200" cap="none" spc="0" baseline="0">
                <a:solidFill>
                  <a:srgbClr val="000000"/>
                </a:solidFill>
                <a:uFillTx/>
                <a:latin typeface="Calibri" pitchFamily="18"/>
                <a:ea typeface="PingFang SC" pitchFamily="2"/>
                <a:cs typeface="Arial Unicode MS" pitchFamily="2"/>
              </a:rPr>
              <a:t>Jean-Mathieu Bonnefous Orano / Bernard Ouillon RTE</a:t>
            </a:r>
          </a:p>
        </p:txBody>
      </p:sp>
      <p:sp>
        <p:nvSpPr>
          <p:cNvPr id="5" name="Espace réservé du numéro de diapositive 4">
            <a:extLst>
              <a:ext uri="{FF2B5EF4-FFF2-40B4-BE49-F238E27FC236}">
                <a16:creationId xmlns:a16="http://schemas.microsoft.com/office/drawing/2014/main" id="{98312D5C-A397-4502-AAD9-DC780225F9E1}"/>
              </a:ext>
            </a:extLst>
          </p:cNvPr>
          <p:cNvSpPr txBox="1">
            <a:spLocks noGrp="1"/>
          </p:cNvSpPr>
          <p:nvPr>
            <p:ph type="sldNum" sz="quarter" idx="3"/>
          </p:nvPr>
        </p:nvSpPr>
        <p:spPr>
          <a:xfrm>
            <a:off x="3849843" y="9429841"/>
            <a:ext cx="2946242" cy="496802"/>
          </a:xfrm>
          <a:prstGeom prst="rect">
            <a:avLst/>
          </a:prstGeom>
          <a:noFill/>
          <a:ln>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15355D5-2E58-424C-BE47-506D1B02B83C}" type="slidenum">
              <a:t>‹N°›</a:t>
            </a:fld>
            <a:endParaRPr lang="fr-FR" sz="1200" b="0" i="0" u="none" strike="noStrike" kern="1200" cap="none" spc="0" baseline="0">
              <a:solidFill>
                <a:srgbClr val="000000"/>
              </a:solidFill>
              <a:uFillTx/>
              <a:latin typeface="Calibri" pitchFamily="18"/>
              <a:ea typeface="PingFang SC" pitchFamily="2"/>
              <a:cs typeface="Arial Unicode MS" pitchFamily="2"/>
            </a:endParaRPr>
          </a:p>
        </p:txBody>
      </p:sp>
    </p:spTree>
    <p:extLst>
      <p:ext uri="{BB962C8B-B14F-4D97-AF65-F5344CB8AC3E}">
        <p14:creationId xmlns:p14="http://schemas.microsoft.com/office/powerpoint/2010/main" val="2723434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CEC3704-AAC4-441B-933B-E938E9C2784A}"/>
              </a:ext>
            </a:extLst>
          </p:cNvPr>
          <p:cNvSpPr txBox="1">
            <a:spLocks noGrp="1"/>
          </p:cNvSpPr>
          <p:nvPr>
            <p:ph type="hdr" sz="quarter"/>
          </p:nvPr>
        </p:nvSpPr>
        <p:spPr>
          <a:xfrm>
            <a:off x="0" y="0"/>
            <a:ext cx="2945520" cy="496436"/>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0">
              <a:lnSpc>
                <a:spcPct val="100000"/>
              </a:lnSpc>
              <a:spcBef>
                <a:spcPts val="0"/>
              </a:spcBef>
              <a:spcAft>
                <a:spcPts val="0"/>
              </a:spcAft>
              <a:buNone/>
              <a:tabLst/>
              <a:defRPr lang="fr-FR" sz="2400" b="0" i="0" u="none" strike="noStrike" kern="1200" cap="none" spc="0" baseline="0">
                <a:solidFill>
                  <a:srgbClr val="000000"/>
                </a:solidFill>
                <a:uFillTx/>
                <a:latin typeface="Liberation Serif" pitchFamily="18"/>
                <a:ea typeface="Tahoma" pitchFamily="2"/>
                <a:cs typeface="Tahoma" pitchFamily="2"/>
              </a:defRPr>
            </a:lvl1pPr>
          </a:lstStyle>
          <a:p>
            <a:pPr lvl="0"/>
            <a:endParaRPr lang="fr-FR"/>
          </a:p>
        </p:txBody>
      </p:sp>
      <p:sp>
        <p:nvSpPr>
          <p:cNvPr id="3" name="Espace réservé de la date 2">
            <a:extLst>
              <a:ext uri="{FF2B5EF4-FFF2-40B4-BE49-F238E27FC236}">
                <a16:creationId xmlns:a16="http://schemas.microsoft.com/office/drawing/2014/main" id="{1912AF73-BA70-467A-B019-097B371B27C9}"/>
              </a:ext>
            </a:extLst>
          </p:cNvPr>
          <p:cNvSpPr txBox="1">
            <a:spLocks noGrp="1"/>
          </p:cNvSpPr>
          <p:nvPr>
            <p:ph type="dt" idx="1"/>
          </p:nvPr>
        </p:nvSpPr>
        <p:spPr>
          <a:xfrm>
            <a:off x="3850556" y="0"/>
            <a:ext cx="2945520" cy="496436"/>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ea typeface="Tahoma" pitchFamily="2"/>
                <a:cs typeface="Tahoma" pitchFamily="2"/>
              </a:defRPr>
            </a:lvl1pPr>
          </a:lstStyle>
          <a:p>
            <a:pPr lvl="0"/>
            <a:fld id="{69F0711F-CA55-4E06-8E9B-3725944D2C20}" type="datetime1">
              <a:rPr lang="fr-FR"/>
              <a:pPr lvl="0"/>
              <a:t>29/03/2024</a:t>
            </a:fld>
            <a:endParaRPr lang="fr-FR"/>
          </a:p>
        </p:txBody>
      </p:sp>
      <p:sp>
        <p:nvSpPr>
          <p:cNvPr id="4" name="Espace réservé de l'image des diapositives 3">
            <a:extLst>
              <a:ext uri="{FF2B5EF4-FFF2-40B4-BE49-F238E27FC236}">
                <a16:creationId xmlns:a16="http://schemas.microsoft.com/office/drawing/2014/main" id="{4C1A59B2-6963-474B-A576-F88C516ADCFC}"/>
              </a:ext>
            </a:extLst>
          </p:cNvPr>
          <p:cNvSpPr>
            <a:spLocks noGrp="1" noRot="1" noChangeAspect="1"/>
          </p:cNvSpPr>
          <p:nvPr>
            <p:ph type="sldImg" idx="2"/>
          </p:nvPr>
        </p:nvSpPr>
        <p:spPr>
          <a:xfrm>
            <a:off x="90361" y="744477"/>
            <a:ext cx="6616799" cy="3722760"/>
          </a:xfrm>
          <a:prstGeom prst="rect">
            <a:avLst/>
          </a:prstGeom>
          <a:noFill/>
          <a:ln>
            <a:noFill/>
            <a:prstDash val="solid"/>
          </a:ln>
        </p:spPr>
      </p:sp>
      <p:sp>
        <p:nvSpPr>
          <p:cNvPr id="5" name="Espace réservé des commentaires 4">
            <a:extLst>
              <a:ext uri="{FF2B5EF4-FFF2-40B4-BE49-F238E27FC236}">
                <a16:creationId xmlns:a16="http://schemas.microsoft.com/office/drawing/2014/main" id="{6D421BCE-ED05-438D-A6D0-4EBA5E8EB5A0}"/>
              </a:ext>
            </a:extLst>
          </p:cNvPr>
          <p:cNvSpPr txBox="1">
            <a:spLocks noGrp="1"/>
          </p:cNvSpPr>
          <p:nvPr>
            <p:ph type="body" sz="quarter" idx="3"/>
          </p:nvPr>
        </p:nvSpPr>
        <p:spPr>
          <a:xfrm>
            <a:off x="679682" y="4715277"/>
            <a:ext cx="5438156" cy="4466880"/>
          </a:xfrm>
          <a:prstGeom prst="rect">
            <a:avLst/>
          </a:prstGeom>
          <a:noFill/>
          <a:ln>
            <a:noFill/>
          </a:ln>
        </p:spPr>
        <p:txBody>
          <a:bodyPr vert="horz" wrap="square" lIns="91440" tIns="45720" rIns="91440" bIns="45720" anchor="t" anchorCtr="0" compatLnSpc="1">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2075152E-B649-4CEC-BD2C-045469DA501B}"/>
              </a:ext>
            </a:extLst>
          </p:cNvPr>
          <p:cNvSpPr txBox="1">
            <a:spLocks noGrp="1"/>
          </p:cNvSpPr>
          <p:nvPr>
            <p:ph type="ftr" sz="quarter" idx="4"/>
          </p:nvPr>
        </p:nvSpPr>
        <p:spPr>
          <a:xfrm>
            <a:off x="0" y="9428396"/>
            <a:ext cx="2945520" cy="496436"/>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fr-FR" sz="900" b="0" i="0" u="none" strike="noStrike" kern="1200" cap="none" spc="0" baseline="0">
                <a:solidFill>
                  <a:srgbClr val="000000"/>
                </a:solidFill>
                <a:uFillTx/>
                <a:latin typeface="Calibri"/>
                <a:ea typeface="Tahoma" pitchFamily="2"/>
                <a:cs typeface="Tahoma" pitchFamily="2"/>
              </a:defRPr>
            </a:lvl1pPr>
          </a:lstStyle>
          <a:p>
            <a:pPr lvl="0"/>
            <a:r>
              <a:rPr lang="fr-FR"/>
              <a:t>Jean-Mathieu Bonnefous Orano / Bernard Ouillon RTE</a:t>
            </a:r>
          </a:p>
        </p:txBody>
      </p:sp>
      <p:sp>
        <p:nvSpPr>
          <p:cNvPr id="7" name="Espace réservé du numéro de diapositive 6">
            <a:extLst>
              <a:ext uri="{FF2B5EF4-FFF2-40B4-BE49-F238E27FC236}">
                <a16:creationId xmlns:a16="http://schemas.microsoft.com/office/drawing/2014/main" id="{0B882D7C-49C7-4DE8-962F-9DAAE1282038}"/>
              </a:ext>
            </a:extLst>
          </p:cNvPr>
          <p:cNvSpPr txBox="1">
            <a:spLocks noGrp="1"/>
          </p:cNvSpPr>
          <p:nvPr>
            <p:ph type="sldNum" sz="quarter" idx="5"/>
          </p:nvPr>
        </p:nvSpPr>
        <p:spPr>
          <a:xfrm>
            <a:off x="3850556" y="9428396"/>
            <a:ext cx="2945520" cy="496436"/>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ea typeface="Tahoma" pitchFamily="2"/>
                <a:cs typeface="Tahoma" pitchFamily="2"/>
              </a:defRPr>
            </a:lvl1pPr>
          </a:lstStyle>
          <a:p>
            <a:pPr lvl="0"/>
            <a:fld id="{6CD7F221-4806-4988-9470-B558CB0CFCC6}" type="slidenum">
              <a:t>‹N°›</a:t>
            </a:fld>
            <a:endParaRPr lang="fr-FR"/>
          </a:p>
        </p:txBody>
      </p:sp>
    </p:spTree>
    <p:extLst>
      <p:ext uri="{BB962C8B-B14F-4D97-AF65-F5344CB8AC3E}">
        <p14:creationId xmlns:p14="http://schemas.microsoft.com/office/powerpoint/2010/main" val="1650017848"/>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highlight>
          <a:scrgbClr r="0" g="0" b="0">
            <a:alpha val="0"/>
          </a:scrgbClr>
        </a:highlight>
        <a:uFillTx/>
        <a:latin typeface="Calibri" pitchFamily="18"/>
        <a:ea typeface="PingFang SC" pitchFamily="2"/>
        <a:cs typeface="Arial Unicode MS" pitchFamily="2"/>
      </a:defRPr>
    </a:lvl1pPr>
    <a:lvl2pPr marL="457200" marR="0" lvl="1"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highlight>
          <a:scrgbClr r="0" g="0" b="0">
            <a:alpha val="0"/>
          </a:scrgbClr>
        </a:highlight>
        <a:uFillTx/>
        <a:latin typeface="Calibri" pitchFamily="18"/>
        <a:ea typeface="PingFang SC" pitchFamily="2"/>
        <a:cs typeface="Arial Unicode MS" pitchFamily="2"/>
      </a:defRPr>
    </a:lvl2pPr>
    <a:lvl3pPr marL="914400" marR="0" lvl="2"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highlight>
          <a:scrgbClr r="0" g="0" b="0">
            <a:alpha val="0"/>
          </a:scrgbClr>
        </a:highlight>
        <a:uFillTx/>
        <a:latin typeface="Calibri" pitchFamily="18"/>
        <a:ea typeface="PingFang SC" pitchFamily="2"/>
        <a:cs typeface="Arial Unicode MS" pitchFamily="2"/>
      </a:defRPr>
    </a:lvl3pPr>
    <a:lvl4pPr marL="1371600" marR="0" lvl="3"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highlight>
          <a:scrgbClr r="0" g="0" b="0">
            <a:alpha val="0"/>
          </a:scrgbClr>
        </a:highlight>
        <a:uFillTx/>
        <a:latin typeface="Calibri" pitchFamily="18"/>
        <a:ea typeface="PingFang SC" pitchFamily="2"/>
        <a:cs typeface="Arial Unicode MS" pitchFamily="2"/>
      </a:defRPr>
    </a:lvl4pPr>
    <a:lvl5pPr marL="1828800" marR="0" lvl="4"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highlight>
          <a:scrgbClr r="0" g="0" b="0">
            <a:alpha val="0"/>
          </a:scrgbClr>
        </a:highlight>
        <a:uFillTx/>
        <a:latin typeface="Calibri" pitchFamily="18"/>
        <a:ea typeface="PingFang SC" pitchFamily="2"/>
        <a:cs typeface="Arial Unicode MS" pitchFamily="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2">
            <a:extLst>
              <a:ext uri="{FF2B5EF4-FFF2-40B4-BE49-F238E27FC236}">
                <a16:creationId xmlns:a16="http://schemas.microsoft.com/office/drawing/2014/main" id="{5659CE42-70A0-429F-9E4B-D585C4519F90}"/>
              </a:ext>
            </a:extLst>
          </p:cNvPr>
          <p:cNvSpPr txBox="1"/>
          <p:nvPr/>
        </p:nvSpPr>
        <p:spPr>
          <a:xfrm>
            <a:off x="3850556" y="0"/>
            <a:ext cx="2945520" cy="496436"/>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47EFA11-5B5B-43E9-B7FD-360F42941660}" type="datetime1">
              <a:rPr lang="fr-FR" sz="1200" b="0" i="0" u="none" strike="noStrike" kern="1200" cap="none" spc="0" baseline="0">
                <a:solidFill>
                  <a:srgbClr val="000000"/>
                </a:solidFill>
                <a:uFillTx/>
                <a:latin typeface="Calibri"/>
                <a:ea typeface="Tahoma" pitchFamily="2"/>
                <a:cs typeface="Tahoma"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29/03/2024</a:t>
            </a:fld>
            <a:endParaRPr lang="fr-FR" sz="1200" b="0" i="0" u="none" strike="noStrike" kern="1200" cap="none" spc="0" baseline="0">
              <a:solidFill>
                <a:srgbClr val="000000"/>
              </a:solidFill>
              <a:uFillTx/>
              <a:latin typeface="Calibri"/>
              <a:ea typeface="Tahoma" pitchFamily="2"/>
              <a:cs typeface="Tahoma" pitchFamily="2"/>
            </a:endParaRPr>
          </a:p>
        </p:txBody>
      </p:sp>
      <p:sp>
        <p:nvSpPr>
          <p:cNvPr id="3" name="Espace réservé du pied de page 5">
            <a:extLst>
              <a:ext uri="{FF2B5EF4-FFF2-40B4-BE49-F238E27FC236}">
                <a16:creationId xmlns:a16="http://schemas.microsoft.com/office/drawing/2014/main" id="{01C8A818-B86B-4111-9D68-0299D69A9ABB}"/>
              </a:ext>
            </a:extLst>
          </p:cNvPr>
          <p:cNvSpPr txBox="1"/>
          <p:nvPr/>
        </p:nvSpPr>
        <p:spPr>
          <a:xfrm>
            <a:off x="0" y="9428396"/>
            <a:ext cx="2945520" cy="496436"/>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900" b="0" i="0" u="none" strike="noStrike" kern="1200" cap="none" spc="0" baseline="0">
                <a:solidFill>
                  <a:srgbClr val="000000"/>
                </a:solidFill>
                <a:uFillTx/>
                <a:latin typeface="Calibri"/>
                <a:ea typeface="Tahoma" pitchFamily="2"/>
                <a:cs typeface="Tahoma" pitchFamily="2"/>
              </a:rPr>
              <a:t>Jean-Mathieu Bonnefous Orano / Bernard Ouillon RTE</a:t>
            </a:r>
          </a:p>
        </p:txBody>
      </p:sp>
      <p:sp>
        <p:nvSpPr>
          <p:cNvPr id="4" name="Espace réservé du numéro de diapositive 6">
            <a:extLst>
              <a:ext uri="{FF2B5EF4-FFF2-40B4-BE49-F238E27FC236}">
                <a16:creationId xmlns:a16="http://schemas.microsoft.com/office/drawing/2014/main" id="{94E86E75-E64B-4137-99D7-70700CCFB2F8}"/>
              </a:ext>
            </a:extLst>
          </p:cNvPr>
          <p:cNvSpPr txBox="1"/>
          <p:nvPr/>
        </p:nvSpPr>
        <p:spPr>
          <a:xfrm>
            <a:off x="3850556" y="9428396"/>
            <a:ext cx="2945520" cy="496436"/>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C72F7B6-A49B-46A8-A828-1D564D394749}" type="slidenum">
              <a:t>1</a:t>
            </a:fld>
            <a:endParaRPr lang="fr-FR" sz="1200" b="0" i="0" u="none" strike="noStrike" kern="1200" cap="none" spc="0" baseline="0">
              <a:solidFill>
                <a:srgbClr val="000000"/>
              </a:solidFill>
              <a:uFillTx/>
              <a:latin typeface="Calibri"/>
              <a:ea typeface="Tahoma" pitchFamily="2"/>
              <a:cs typeface="Tahoma" pitchFamily="2"/>
            </a:endParaRPr>
          </a:p>
        </p:txBody>
      </p:sp>
      <p:sp>
        <p:nvSpPr>
          <p:cNvPr id="5" name="Espace réservé de l'image des diapositives 1">
            <a:extLst>
              <a:ext uri="{FF2B5EF4-FFF2-40B4-BE49-F238E27FC236}">
                <a16:creationId xmlns:a16="http://schemas.microsoft.com/office/drawing/2014/main" id="{CAC3CBC5-677D-48B8-A70D-A3144547949E}"/>
              </a:ext>
            </a:extLst>
          </p:cNvPr>
          <p:cNvSpPr>
            <a:spLocks noGrp="1" noRot="1" noChangeAspect="1"/>
          </p:cNvSpPr>
          <p:nvPr>
            <p:ph type="sldImg"/>
          </p:nvPr>
        </p:nvSpPr>
        <p:spPr>
          <a:xfrm>
            <a:off x="217488" y="812800"/>
            <a:ext cx="7124700" cy="4008438"/>
          </a:xfrm>
          <a:solidFill>
            <a:srgbClr val="4472C4"/>
          </a:solidFill>
          <a:ln w="12600" cap="flat">
            <a:solidFill>
              <a:srgbClr val="2F528F"/>
            </a:solidFill>
            <a:prstDash val="solid"/>
            <a:miter/>
          </a:ln>
        </p:spPr>
      </p:sp>
      <p:sp>
        <p:nvSpPr>
          <p:cNvPr id="6" name="Espace réservé des notes 2">
            <a:extLst>
              <a:ext uri="{FF2B5EF4-FFF2-40B4-BE49-F238E27FC236}">
                <a16:creationId xmlns:a16="http://schemas.microsoft.com/office/drawing/2014/main" id="{0FDB876A-67AD-428B-BA65-4F5AA1D4A359}"/>
              </a:ext>
            </a:extLst>
          </p:cNvPr>
          <p:cNvSpPr txBox="1">
            <a:spLocks noGrp="1"/>
          </p:cNvSpPr>
          <p:nvPr>
            <p:ph type="body" sz="quarter" idx="1"/>
          </p:nvPr>
        </p:nvSpPr>
        <p:spPr>
          <a:xfrm>
            <a:off x="755998" y="5078522"/>
            <a:ext cx="6047640" cy="4811042"/>
          </a:xfrm>
        </p:spPr>
        <p:txBody>
          <a:bodyPr lIns="0" tIns="0" rIns="0" bIns="0"/>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5f_Titre seul">
    <p:spTree>
      <p:nvGrpSpPr>
        <p:cNvPr id="1" name=""/>
        <p:cNvGrpSpPr/>
        <p:nvPr/>
      </p:nvGrpSpPr>
      <p:grpSpPr>
        <a:xfrm>
          <a:off x="0" y="0"/>
          <a:ext cx="0" cy="0"/>
          <a:chOff x="0" y="0"/>
          <a:chExt cx="0" cy="0"/>
        </a:xfrm>
      </p:grpSpPr>
      <p:pic>
        <p:nvPicPr>
          <p:cNvPr id="2" name="Image 9">
            <a:extLst>
              <a:ext uri="{FF2B5EF4-FFF2-40B4-BE49-F238E27FC236}">
                <a16:creationId xmlns:a16="http://schemas.microsoft.com/office/drawing/2014/main" id="{4F24EB91-5212-449B-82DA-B60E80D7BDD3}"/>
              </a:ext>
            </a:extLst>
          </p:cNvPr>
          <p:cNvPicPr>
            <a:picLocks noChangeAspect="1"/>
          </p:cNvPicPr>
          <p:nvPr/>
        </p:nvPicPr>
        <p:blipFill>
          <a:blip r:embed="rId2"/>
          <a:stretch>
            <a:fillRect/>
          </a:stretch>
        </p:blipFill>
        <p:spPr>
          <a:xfrm>
            <a:off x="0" y="2157"/>
            <a:ext cx="9144000" cy="5139001"/>
          </a:xfrm>
          <a:prstGeom prst="rect">
            <a:avLst/>
          </a:prstGeom>
          <a:noFill/>
          <a:ln cap="flat">
            <a:noFill/>
          </a:ln>
        </p:spPr>
      </p:pic>
      <p:pic>
        <p:nvPicPr>
          <p:cNvPr id="3" name="Image 13">
            <a:extLst>
              <a:ext uri="{FF2B5EF4-FFF2-40B4-BE49-F238E27FC236}">
                <a16:creationId xmlns:a16="http://schemas.microsoft.com/office/drawing/2014/main" id="{14974247-1966-4C52-A465-4D3698DE38AB}"/>
              </a:ext>
            </a:extLst>
          </p:cNvPr>
          <p:cNvPicPr>
            <a:picLocks noChangeAspect="1"/>
          </p:cNvPicPr>
          <p:nvPr/>
        </p:nvPicPr>
        <p:blipFill>
          <a:blip r:embed="rId3"/>
          <a:stretch>
            <a:fillRect/>
          </a:stretch>
        </p:blipFill>
        <p:spPr>
          <a:xfrm>
            <a:off x="0" y="2157"/>
            <a:ext cx="9144000" cy="5139001"/>
          </a:xfrm>
          <a:prstGeom prst="rect">
            <a:avLst/>
          </a:prstGeom>
          <a:noFill/>
          <a:ln cap="flat">
            <a:noFill/>
          </a:ln>
        </p:spPr>
      </p:pic>
      <p:pic>
        <p:nvPicPr>
          <p:cNvPr id="4" name="Image 15">
            <a:extLst>
              <a:ext uri="{FF2B5EF4-FFF2-40B4-BE49-F238E27FC236}">
                <a16:creationId xmlns:a16="http://schemas.microsoft.com/office/drawing/2014/main" id="{3B41DCBF-0DCE-45C9-93B6-F7542C2B5EDD}"/>
              </a:ext>
            </a:extLst>
          </p:cNvPr>
          <p:cNvPicPr>
            <a:picLocks noChangeAspect="1"/>
          </p:cNvPicPr>
          <p:nvPr/>
        </p:nvPicPr>
        <p:blipFill>
          <a:blip r:embed="rId4"/>
          <a:stretch>
            <a:fillRect/>
          </a:stretch>
        </p:blipFill>
        <p:spPr>
          <a:xfrm>
            <a:off x="0" y="11521"/>
            <a:ext cx="9144000" cy="5120640"/>
          </a:xfrm>
          <a:prstGeom prst="rect">
            <a:avLst/>
          </a:prstGeom>
          <a:noFill/>
          <a:ln cap="flat">
            <a:noFill/>
          </a:ln>
        </p:spPr>
      </p:pic>
      <p:sp>
        <p:nvSpPr>
          <p:cNvPr id="5" name="Titre 4">
            <a:extLst>
              <a:ext uri="{FF2B5EF4-FFF2-40B4-BE49-F238E27FC236}">
                <a16:creationId xmlns:a16="http://schemas.microsoft.com/office/drawing/2014/main" id="{998F838E-8A56-42E5-9F6F-9B90F09C7AFC}"/>
              </a:ext>
            </a:extLst>
          </p:cNvPr>
          <p:cNvSpPr txBox="1">
            <a:spLocks noGrp="1"/>
          </p:cNvSpPr>
          <p:nvPr>
            <p:ph type="title"/>
          </p:nvPr>
        </p:nvSpPr>
        <p:spPr>
          <a:xfrm>
            <a:off x="457200" y="205200"/>
            <a:ext cx="8229243" cy="858237"/>
          </a:xfrm>
        </p:spPr>
        <p:txBody>
          <a:bodyPr lIns="0" tIns="0" rIns="0" bIns="0" anchorCtr="1"/>
          <a:lstStyle>
            <a:lvl1pPr algn="ctr" hangingPunct="0">
              <a:defRPr sz="4400" b="0">
                <a:latin typeface="Liberation Sans" pitchFamily="18"/>
              </a:defRPr>
            </a:lvl1pPr>
          </a:lstStyle>
          <a:p>
            <a:pPr lvl="0"/>
            <a:endParaRPr lang="fr-FR"/>
          </a:p>
        </p:txBody>
      </p:sp>
      <p:sp>
        <p:nvSpPr>
          <p:cNvPr id="6" name="Espace réservé du texte 5">
            <a:extLst>
              <a:ext uri="{FF2B5EF4-FFF2-40B4-BE49-F238E27FC236}">
                <a16:creationId xmlns:a16="http://schemas.microsoft.com/office/drawing/2014/main" id="{81827E12-8292-4365-ACF7-E0295BE25146}"/>
              </a:ext>
            </a:extLst>
          </p:cNvPr>
          <p:cNvSpPr txBox="1">
            <a:spLocks noGrp="1"/>
          </p:cNvSpPr>
          <p:nvPr>
            <p:ph type="body" idx="4294967295"/>
          </p:nvPr>
        </p:nvSpPr>
        <p:spPr>
          <a:xfrm>
            <a:off x="457200" y="1203478"/>
            <a:ext cx="8229243" cy="2982599"/>
          </a:xfrm>
        </p:spPr>
        <p:txBody>
          <a:bodyPr lIns="0" rIns="0">
            <a:normAutofit/>
          </a:bodyPr>
          <a:lstStyle>
            <a:lvl1pPr hangingPunct="0">
              <a:spcBef>
                <a:spcPts val="1415"/>
              </a:spcBef>
              <a:defRPr sz="3200" b="0">
                <a:latin typeface="Liberation Sans" pitchFamily="18"/>
              </a:defRPr>
            </a:lvl1pPr>
          </a:lstStyle>
          <a:p>
            <a:pPr lvl="0"/>
            <a:endParaRPr lang="fr-FR"/>
          </a:p>
        </p:txBody>
      </p:sp>
    </p:spTree>
    <p:extLst>
      <p:ext uri="{BB962C8B-B14F-4D97-AF65-F5344CB8AC3E}">
        <p14:creationId xmlns:p14="http://schemas.microsoft.com/office/powerpoint/2010/main" val="4286658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8_5f_Titre seul">
    <p:spTree>
      <p:nvGrpSpPr>
        <p:cNvPr id="1" name=""/>
        <p:cNvGrpSpPr/>
        <p:nvPr/>
      </p:nvGrpSpPr>
      <p:grpSpPr>
        <a:xfrm>
          <a:off x="0" y="0"/>
          <a:ext cx="0" cy="0"/>
          <a:chOff x="0" y="0"/>
          <a:chExt cx="0" cy="0"/>
        </a:xfrm>
      </p:grpSpPr>
      <p:pic>
        <p:nvPicPr>
          <p:cNvPr id="2" name="Image 4">
            <a:extLst>
              <a:ext uri="{FF2B5EF4-FFF2-40B4-BE49-F238E27FC236}">
                <a16:creationId xmlns:a16="http://schemas.microsoft.com/office/drawing/2014/main" id="{E7FA2BFD-7438-410A-9970-B3E67F8AD520}"/>
              </a:ext>
            </a:extLst>
          </p:cNvPr>
          <p:cNvPicPr>
            <a:picLocks noChangeAspect="1"/>
          </p:cNvPicPr>
          <p:nvPr/>
        </p:nvPicPr>
        <p:blipFill>
          <a:blip r:embed="rId2"/>
          <a:stretch>
            <a:fillRect/>
          </a:stretch>
        </p:blipFill>
        <p:spPr>
          <a:xfrm>
            <a:off x="0" y="2157"/>
            <a:ext cx="9144000" cy="5139001"/>
          </a:xfrm>
          <a:prstGeom prst="rect">
            <a:avLst/>
          </a:prstGeom>
          <a:noFill/>
          <a:ln cap="flat">
            <a:noFill/>
          </a:ln>
        </p:spPr>
      </p:pic>
      <p:sp>
        <p:nvSpPr>
          <p:cNvPr id="3" name="Espace réservé du texte 5">
            <a:extLst>
              <a:ext uri="{FF2B5EF4-FFF2-40B4-BE49-F238E27FC236}">
                <a16:creationId xmlns:a16="http://schemas.microsoft.com/office/drawing/2014/main" id="{75B4FB81-5FF0-4CEB-9EB7-A6B4262E76AC}"/>
              </a:ext>
            </a:extLst>
          </p:cNvPr>
          <p:cNvSpPr txBox="1">
            <a:spLocks noGrp="1"/>
          </p:cNvSpPr>
          <p:nvPr>
            <p:ph type="body" idx="4294967295"/>
          </p:nvPr>
        </p:nvSpPr>
        <p:spPr>
          <a:xfrm>
            <a:off x="899998" y="1203478"/>
            <a:ext cx="7920002" cy="1123559"/>
          </a:xfrm>
        </p:spPr>
        <p:txBody>
          <a:bodyPr/>
          <a:lstStyle>
            <a:lvl1pPr>
              <a:defRPr>
                <a:solidFill>
                  <a:srgbClr val="237291"/>
                </a:solidFill>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Titre 1">
            <a:extLst>
              <a:ext uri="{FF2B5EF4-FFF2-40B4-BE49-F238E27FC236}">
                <a16:creationId xmlns:a16="http://schemas.microsoft.com/office/drawing/2014/main" id="{B1F393B5-6E27-4E77-8653-4015DA84EFAA}"/>
              </a:ext>
            </a:extLst>
          </p:cNvPr>
          <p:cNvSpPr txBox="1">
            <a:spLocks noGrp="1"/>
          </p:cNvSpPr>
          <p:nvPr>
            <p:ph type="title"/>
          </p:nvPr>
        </p:nvSpPr>
        <p:spPr>
          <a:xfrm>
            <a:off x="179643" y="231480"/>
            <a:ext cx="6264718" cy="393841"/>
          </a:xfrm>
        </p:spPr>
        <p:txBody>
          <a:bodyPr/>
          <a:lstStyle>
            <a:lvl1pPr>
              <a:defRPr/>
            </a:lvl1pPr>
          </a:lstStyle>
          <a:p>
            <a:pPr lvl="0"/>
            <a:r>
              <a:rPr lang="fr-FR"/>
              <a:t>Modifiez le style du titre</a:t>
            </a:r>
          </a:p>
        </p:txBody>
      </p:sp>
      <p:sp>
        <p:nvSpPr>
          <p:cNvPr id="5" name="ZoneTexte 24">
            <a:extLst>
              <a:ext uri="{FF2B5EF4-FFF2-40B4-BE49-F238E27FC236}">
                <a16:creationId xmlns:a16="http://schemas.microsoft.com/office/drawing/2014/main" id="{FF8CB728-C735-4901-B753-5392DB7CAEA5}"/>
              </a:ext>
            </a:extLst>
          </p:cNvPr>
          <p:cNvSpPr txBox="1"/>
          <p:nvPr/>
        </p:nvSpPr>
        <p:spPr>
          <a:xfrm>
            <a:off x="8852574" y="4950439"/>
            <a:ext cx="256148" cy="117917"/>
          </a:xfrm>
          <a:prstGeom prst="rect">
            <a:avLst/>
          </a:prstGeom>
          <a:noFill/>
          <a:ln cap="flat">
            <a:noFill/>
          </a:ln>
        </p:spPr>
        <p:txBody>
          <a:bodyPr vert="horz" wrap="none" lIns="35999" tIns="0" rIns="35999" bIns="0" anchor="ctr" anchorCtr="0" compatLnSpc="0">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F0CA07A-5F93-491D-AB66-CB966C9CDB90}" type="slidenum">
              <a:rPr sz="800" b="1">
                <a:solidFill>
                  <a:schemeClr val="bg1"/>
                </a:solidFill>
                <a:latin typeface="Arial" panose="020B0604020202020204" pitchFamily="34" charset="0"/>
                <a:cs typeface="Arial" panose="020B0604020202020204" pitchFamily="34" charset="0"/>
              </a:rPr>
              <a:t>‹N°›</a:t>
            </a:fld>
            <a:endParaRPr lang="fr-FR" sz="800" b="1" i="0" u="none" strike="noStrike" kern="1200" cap="none" spc="0" baseline="0">
              <a:solidFill>
                <a:schemeClr val="bg1"/>
              </a:solidFill>
              <a:uFillTx/>
              <a:latin typeface="Arial" panose="020B0604020202020204" pitchFamily="34" charset="0"/>
              <a:ea typeface="PingFang SC" pitchFamily="2"/>
              <a:cs typeface="Arial" panose="020B0604020202020204" pitchFamily="34" charset="0"/>
            </a:endParaRPr>
          </a:p>
        </p:txBody>
      </p:sp>
      <p:sp>
        <p:nvSpPr>
          <p:cNvPr id="7" name="Espace réservé du pied de page 6">
            <a:extLst>
              <a:ext uri="{FF2B5EF4-FFF2-40B4-BE49-F238E27FC236}">
                <a16:creationId xmlns:a16="http://schemas.microsoft.com/office/drawing/2014/main" id="{16A37BBE-DC4A-4F58-BE92-D1AD2207195A}"/>
              </a:ext>
            </a:extLst>
          </p:cNvPr>
          <p:cNvSpPr txBox="1"/>
          <p:nvPr/>
        </p:nvSpPr>
        <p:spPr>
          <a:xfrm>
            <a:off x="22320" y="4947836"/>
            <a:ext cx="6554876" cy="123480"/>
          </a:xfrm>
          <a:prstGeom prst="rect">
            <a:avLst/>
          </a:prstGeom>
          <a:noFill/>
          <a:ln cap="flat">
            <a:noFill/>
          </a:ln>
        </p:spPr>
        <p:txBody>
          <a:bodyPr vert="horz" wrap="square" lIns="35999" tIns="0" rIns="35999" bIns="0" anchor="ctr" anchorCtr="0" compatLnSpc="0">
            <a:spAutoFit/>
          </a:bodyPr>
          <a:lstStyle/>
          <a:p>
            <a:pPr marL="88916"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HK" sz="800" b="1" i="0" u="none" strike="noStrike" kern="1200" cap="none" spc="0" baseline="0">
                <a:solidFill>
                  <a:srgbClr val="FFFFFF"/>
                </a:solidFill>
                <a:uFillTx/>
                <a:latin typeface="Arial" pitchFamily="18"/>
                <a:ea typeface="PingFang SC" pitchFamily="2"/>
                <a:cs typeface="Arial Unicode MS" pitchFamily="2"/>
              </a:rPr>
              <a:t>Pied de page</a:t>
            </a:r>
          </a:p>
        </p:txBody>
      </p:sp>
    </p:spTree>
    <p:extLst>
      <p:ext uri="{BB962C8B-B14F-4D97-AF65-F5344CB8AC3E}">
        <p14:creationId xmlns:p14="http://schemas.microsoft.com/office/powerpoint/2010/main" val="176985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9_5f_Titre seul">
    <p:spTree>
      <p:nvGrpSpPr>
        <p:cNvPr id="1" name=""/>
        <p:cNvGrpSpPr/>
        <p:nvPr/>
      </p:nvGrpSpPr>
      <p:grpSpPr>
        <a:xfrm>
          <a:off x="0" y="0"/>
          <a:ext cx="0" cy="0"/>
          <a:chOff x="0" y="0"/>
          <a:chExt cx="0" cy="0"/>
        </a:xfrm>
      </p:grpSpPr>
      <p:pic>
        <p:nvPicPr>
          <p:cNvPr id="2" name="Image 4">
            <a:extLst>
              <a:ext uri="{FF2B5EF4-FFF2-40B4-BE49-F238E27FC236}">
                <a16:creationId xmlns:a16="http://schemas.microsoft.com/office/drawing/2014/main" id="{FFAC0C96-E2C1-4F6C-8AF1-C59B159BAC44}"/>
              </a:ext>
            </a:extLst>
          </p:cNvPr>
          <p:cNvPicPr>
            <a:picLocks noChangeAspect="1"/>
          </p:cNvPicPr>
          <p:nvPr/>
        </p:nvPicPr>
        <p:blipFill>
          <a:blip r:embed="rId2"/>
          <a:stretch>
            <a:fillRect/>
          </a:stretch>
        </p:blipFill>
        <p:spPr>
          <a:xfrm>
            <a:off x="0" y="2157"/>
            <a:ext cx="9144000" cy="5139001"/>
          </a:xfrm>
          <a:prstGeom prst="rect">
            <a:avLst/>
          </a:prstGeom>
          <a:noFill/>
          <a:ln cap="flat">
            <a:noFill/>
          </a:ln>
        </p:spPr>
      </p:pic>
      <p:sp>
        <p:nvSpPr>
          <p:cNvPr id="3" name="Espace réservé du texte 5">
            <a:extLst>
              <a:ext uri="{FF2B5EF4-FFF2-40B4-BE49-F238E27FC236}">
                <a16:creationId xmlns:a16="http://schemas.microsoft.com/office/drawing/2014/main" id="{DDC439C6-81C2-4F03-A211-BA83FF718479}"/>
              </a:ext>
            </a:extLst>
          </p:cNvPr>
          <p:cNvSpPr txBox="1">
            <a:spLocks noGrp="1"/>
          </p:cNvSpPr>
          <p:nvPr>
            <p:ph type="body" idx="4294967295"/>
          </p:nvPr>
        </p:nvSpPr>
        <p:spPr>
          <a:xfrm>
            <a:off x="899998" y="1203478"/>
            <a:ext cx="7920002" cy="1123559"/>
          </a:xfrm>
        </p:spPr>
        <p:txBody>
          <a:bodyPr/>
          <a:lstStyle>
            <a:lvl1pPr algn="r">
              <a:defRPr>
                <a:solidFill>
                  <a:srgbClr val="237291"/>
                </a:solidFill>
              </a:defRPr>
            </a:lvl1pPr>
            <a:lvl2pPr algn="r">
              <a:defRPr/>
            </a:lvl2pPr>
            <a:lvl3pPr algn="r">
              <a:defRPr/>
            </a:lvl3pPr>
            <a:lvl4pPr algn="r">
              <a:defRPr/>
            </a:lvl4pPr>
            <a:lvl5pPr algn="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Titre 1">
            <a:extLst>
              <a:ext uri="{FF2B5EF4-FFF2-40B4-BE49-F238E27FC236}">
                <a16:creationId xmlns:a16="http://schemas.microsoft.com/office/drawing/2014/main" id="{826CC594-585C-4723-B0FF-18B008F49AB0}"/>
              </a:ext>
            </a:extLst>
          </p:cNvPr>
          <p:cNvSpPr txBox="1">
            <a:spLocks noGrp="1"/>
          </p:cNvSpPr>
          <p:nvPr>
            <p:ph type="title"/>
          </p:nvPr>
        </p:nvSpPr>
        <p:spPr>
          <a:xfrm>
            <a:off x="2555281" y="231480"/>
            <a:ext cx="6264718" cy="393841"/>
          </a:xfrm>
        </p:spPr>
        <p:txBody>
          <a:bodyPr/>
          <a:lstStyle>
            <a:lvl1pPr algn="r">
              <a:defRPr/>
            </a:lvl1pPr>
          </a:lstStyle>
          <a:p>
            <a:pPr lvl="0"/>
            <a:r>
              <a:rPr lang="fr-FR"/>
              <a:t>Modifiez le style du titre</a:t>
            </a:r>
          </a:p>
        </p:txBody>
      </p:sp>
      <p:sp>
        <p:nvSpPr>
          <p:cNvPr id="5" name="ZoneTexte 24">
            <a:extLst>
              <a:ext uri="{FF2B5EF4-FFF2-40B4-BE49-F238E27FC236}">
                <a16:creationId xmlns:a16="http://schemas.microsoft.com/office/drawing/2014/main" id="{A2319963-206D-44E1-A716-3EFFDDC2E454}"/>
              </a:ext>
            </a:extLst>
          </p:cNvPr>
          <p:cNvSpPr txBox="1"/>
          <p:nvPr/>
        </p:nvSpPr>
        <p:spPr>
          <a:xfrm>
            <a:off x="8852574" y="4950439"/>
            <a:ext cx="256148" cy="117917"/>
          </a:xfrm>
          <a:prstGeom prst="rect">
            <a:avLst/>
          </a:prstGeom>
          <a:noFill/>
          <a:ln cap="flat">
            <a:noFill/>
          </a:ln>
        </p:spPr>
        <p:txBody>
          <a:bodyPr vert="horz" wrap="none" lIns="35999" tIns="0" rIns="35999" bIns="0" anchor="ctr" anchorCtr="0" compatLnSpc="0">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A64FD58-3AAE-433D-B0D7-510C091729EB}" type="slidenum">
              <a:rPr sz="800" b="1">
                <a:solidFill>
                  <a:schemeClr val="bg1"/>
                </a:solidFill>
                <a:latin typeface="Arial" panose="020B0604020202020204" pitchFamily="34" charset="0"/>
                <a:cs typeface="Arial" panose="020B0604020202020204" pitchFamily="34" charset="0"/>
              </a:rPr>
              <a:t>‹N°›</a:t>
            </a:fld>
            <a:endParaRPr lang="fr-FR" sz="800" b="1" i="0" u="none" strike="noStrike" kern="1200" cap="none" spc="0" baseline="0" dirty="0">
              <a:solidFill>
                <a:schemeClr val="bg1"/>
              </a:solidFill>
              <a:uFillTx/>
              <a:latin typeface="Arial" panose="020B0604020202020204" pitchFamily="34" charset="0"/>
              <a:ea typeface="PingFang SC" pitchFamily="2"/>
              <a:cs typeface="Arial" panose="020B0604020202020204" pitchFamily="34" charset="0"/>
            </a:endParaRPr>
          </a:p>
        </p:txBody>
      </p:sp>
      <p:sp>
        <p:nvSpPr>
          <p:cNvPr id="7" name="Espace réservé du pied de page 6">
            <a:extLst>
              <a:ext uri="{FF2B5EF4-FFF2-40B4-BE49-F238E27FC236}">
                <a16:creationId xmlns:a16="http://schemas.microsoft.com/office/drawing/2014/main" id="{8259FB03-1895-429A-89E5-7C09E5E56080}"/>
              </a:ext>
            </a:extLst>
          </p:cNvPr>
          <p:cNvSpPr txBox="1"/>
          <p:nvPr/>
        </p:nvSpPr>
        <p:spPr>
          <a:xfrm>
            <a:off x="22320" y="4947836"/>
            <a:ext cx="6554876" cy="123480"/>
          </a:xfrm>
          <a:prstGeom prst="rect">
            <a:avLst/>
          </a:prstGeom>
          <a:noFill/>
          <a:ln cap="flat">
            <a:noFill/>
          </a:ln>
        </p:spPr>
        <p:txBody>
          <a:bodyPr vert="horz" wrap="square" lIns="35999" tIns="0" rIns="35999" bIns="0" anchor="ctr" anchorCtr="0" compatLnSpc="0">
            <a:spAutoFit/>
          </a:bodyPr>
          <a:lstStyle/>
          <a:p>
            <a:pPr marL="88916"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HK" sz="800" b="1" i="0" u="none" strike="noStrike" kern="1200" cap="none" spc="0" baseline="0">
                <a:solidFill>
                  <a:srgbClr val="FFFFFF"/>
                </a:solidFill>
                <a:uFillTx/>
                <a:latin typeface="Arial" pitchFamily="18"/>
                <a:ea typeface="PingFang SC" pitchFamily="2"/>
                <a:cs typeface="Arial Unicode MS" pitchFamily="2"/>
              </a:rPr>
              <a:t>Pied de page</a:t>
            </a:r>
          </a:p>
        </p:txBody>
      </p:sp>
    </p:spTree>
    <p:extLst>
      <p:ext uri="{BB962C8B-B14F-4D97-AF65-F5344CB8AC3E}">
        <p14:creationId xmlns:p14="http://schemas.microsoft.com/office/powerpoint/2010/main" val="1284130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0_5f_Titre seul">
    <p:spTree>
      <p:nvGrpSpPr>
        <p:cNvPr id="1" name=""/>
        <p:cNvGrpSpPr/>
        <p:nvPr/>
      </p:nvGrpSpPr>
      <p:grpSpPr>
        <a:xfrm>
          <a:off x="0" y="0"/>
          <a:ext cx="0" cy="0"/>
          <a:chOff x="0" y="0"/>
          <a:chExt cx="0" cy="0"/>
        </a:xfrm>
      </p:grpSpPr>
      <p:pic>
        <p:nvPicPr>
          <p:cNvPr id="2" name="Image 4">
            <a:extLst>
              <a:ext uri="{FF2B5EF4-FFF2-40B4-BE49-F238E27FC236}">
                <a16:creationId xmlns:a16="http://schemas.microsoft.com/office/drawing/2014/main" id="{42053812-FE46-4297-834A-33102832B536}"/>
              </a:ext>
            </a:extLst>
          </p:cNvPr>
          <p:cNvPicPr>
            <a:picLocks noChangeAspect="1"/>
          </p:cNvPicPr>
          <p:nvPr/>
        </p:nvPicPr>
        <p:blipFill>
          <a:blip r:embed="rId2"/>
          <a:stretch>
            <a:fillRect/>
          </a:stretch>
        </p:blipFill>
        <p:spPr>
          <a:xfrm>
            <a:off x="0" y="2157"/>
            <a:ext cx="9144000" cy="5139001"/>
          </a:xfrm>
          <a:prstGeom prst="rect">
            <a:avLst/>
          </a:prstGeom>
          <a:noFill/>
          <a:ln cap="flat">
            <a:noFill/>
          </a:ln>
        </p:spPr>
      </p:pic>
      <p:sp>
        <p:nvSpPr>
          <p:cNvPr id="3" name="Espace réservé du texte 5">
            <a:extLst>
              <a:ext uri="{FF2B5EF4-FFF2-40B4-BE49-F238E27FC236}">
                <a16:creationId xmlns:a16="http://schemas.microsoft.com/office/drawing/2014/main" id="{833C04D6-9745-45DE-92B6-840A7B20B760}"/>
              </a:ext>
            </a:extLst>
          </p:cNvPr>
          <p:cNvSpPr txBox="1">
            <a:spLocks noGrp="1"/>
          </p:cNvSpPr>
          <p:nvPr>
            <p:ph type="body" idx="4294967295"/>
          </p:nvPr>
        </p:nvSpPr>
        <p:spPr>
          <a:xfrm>
            <a:off x="899998" y="1203478"/>
            <a:ext cx="7920002" cy="1123559"/>
          </a:xfrm>
        </p:spPr>
        <p:txBody>
          <a:bodyPr/>
          <a:lstStyle>
            <a:lvl1pPr>
              <a:defRPr>
                <a:solidFill>
                  <a:srgbClr val="237291"/>
                </a:solidFill>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Titre 1">
            <a:extLst>
              <a:ext uri="{FF2B5EF4-FFF2-40B4-BE49-F238E27FC236}">
                <a16:creationId xmlns:a16="http://schemas.microsoft.com/office/drawing/2014/main" id="{5C006904-C0EA-4A13-BAE1-FCC8FFA7CF58}"/>
              </a:ext>
            </a:extLst>
          </p:cNvPr>
          <p:cNvSpPr txBox="1">
            <a:spLocks noGrp="1"/>
          </p:cNvSpPr>
          <p:nvPr>
            <p:ph type="title"/>
          </p:nvPr>
        </p:nvSpPr>
        <p:spPr>
          <a:xfrm>
            <a:off x="179643" y="231480"/>
            <a:ext cx="6264718" cy="393841"/>
          </a:xfrm>
        </p:spPr>
        <p:txBody>
          <a:bodyPr/>
          <a:lstStyle>
            <a:lvl1pPr>
              <a:defRPr/>
            </a:lvl1pPr>
          </a:lstStyle>
          <a:p>
            <a:pPr lvl="0"/>
            <a:r>
              <a:rPr lang="fr-FR"/>
              <a:t>Modifiez le style du titre</a:t>
            </a:r>
          </a:p>
        </p:txBody>
      </p:sp>
      <p:sp>
        <p:nvSpPr>
          <p:cNvPr id="5" name="ZoneTexte 24">
            <a:extLst>
              <a:ext uri="{FF2B5EF4-FFF2-40B4-BE49-F238E27FC236}">
                <a16:creationId xmlns:a16="http://schemas.microsoft.com/office/drawing/2014/main" id="{44FBC0EC-2009-4A9C-AE93-188AC59937BA}"/>
              </a:ext>
            </a:extLst>
          </p:cNvPr>
          <p:cNvSpPr txBox="1"/>
          <p:nvPr/>
        </p:nvSpPr>
        <p:spPr>
          <a:xfrm>
            <a:off x="8852574" y="4950439"/>
            <a:ext cx="256148" cy="117917"/>
          </a:xfrm>
          <a:prstGeom prst="rect">
            <a:avLst/>
          </a:prstGeom>
          <a:noFill/>
          <a:ln cap="flat">
            <a:noFill/>
          </a:ln>
        </p:spPr>
        <p:txBody>
          <a:bodyPr vert="horz" wrap="none" lIns="35999" tIns="0" rIns="35999" bIns="0" anchor="ctr" anchorCtr="0" compatLnSpc="0">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023B102-6F8C-4DD2-A328-F4C4704113B9}" type="slidenum">
              <a:rPr sz="800">
                <a:solidFill>
                  <a:schemeClr val="bg1"/>
                </a:solidFill>
                <a:latin typeface="Arial" panose="020B0604020202020204" pitchFamily="34" charset="0"/>
                <a:cs typeface="Arial" panose="020B0604020202020204" pitchFamily="34" charset="0"/>
              </a:rPr>
              <a:t>‹N°›</a:t>
            </a:fld>
            <a:endParaRPr lang="fr-FR" sz="800" b="1" i="0" u="none" strike="noStrike" kern="1200" cap="none" spc="0" baseline="0" dirty="0">
              <a:solidFill>
                <a:schemeClr val="bg1"/>
              </a:solidFill>
              <a:uFillTx/>
              <a:latin typeface="Arial" panose="020B0604020202020204" pitchFamily="34" charset="0"/>
              <a:ea typeface="PingFang SC" pitchFamily="2"/>
              <a:cs typeface="Arial" panose="020B0604020202020204" pitchFamily="34" charset="0"/>
            </a:endParaRPr>
          </a:p>
        </p:txBody>
      </p:sp>
    </p:spTree>
    <p:extLst>
      <p:ext uri="{BB962C8B-B14F-4D97-AF65-F5344CB8AC3E}">
        <p14:creationId xmlns:p14="http://schemas.microsoft.com/office/powerpoint/2010/main" val="2448359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1_5f_Titre seul">
    <p:spTree>
      <p:nvGrpSpPr>
        <p:cNvPr id="1" name=""/>
        <p:cNvGrpSpPr/>
        <p:nvPr/>
      </p:nvGrpSpPr>
      <p:grpSpPr>
        <a:xfrm>
          <a:off x="0" y="0"/>
          <a:ext cx="0" cy="0"/>
          <a:chOff x="0" y="0"/>
          <a:chExt cx="0" cy="0"/>
        </a:xfrm>
      </p:grpSpPr>
      <p:pic>
        <p:nvPicPr>
          <p:cNvPr id="2" name="Image 3">
            <a:extLst>
              <a:ext uri="{FF2B5EF4-FFF2-40B4-BE49-F238E27FC236}">
                <a16:creationId xmlns:a16="http://schemas.microsoft.com/office/drawing/2014/main" id="{4F21B3A0-A091-4280-80AD-FDA4BD83B6C3}"/>
              </a:ext>
            </a:extLst>
          </p:cNvPr>
          <p:cNvPicPr>
            <a:picLocks noChangeAspect="1"/>
          </p:cNvPicPr>
          <p:nvPr/>
        </p:nvPicPr>
        <p:blipFill>
          <a:blip r:embed="rId2"/>
          <a:stretch>
            <a:fillRect/>
          </a:stretch>
        </p:blipFill>
        <p:spPr>
          <a:xfrm>
            <a:off x="0" y="2157"/>
            <a:ext cx="9144000" cy="5139001"/>
          </a:xfrm>
          <a:prstGeom prst="rect">
            <a:avLst/>
          </a:prstGeom>
          <a:noFill/>
          <a:ln cap="flat">
            <a:noFill/>
          </a:ln>
        </p:spPr>
      </p:pic>
      <p:sp>
        <p:nvSpPr>
          <p:cNvPr id="3" name="Espace réservé du texte 5">
            <a:extLst>
              <a:ext uri="{FF2B5EF4-FFF2-40B4-BE49-F238E27FC236}">
                <a16:creationId xmlns:a16="http://schemas.microsoft.com/office/drawing/2014/main" id="{11ED888C-8F4F-430E-8025-D73882033DAD}"/>
              </a:ext>
            </a:extLst>
          </p:cNvPr>
          <p:cNvSpPr txBox="1">
            <a:spLocks noGrp="1"/>
          </p:cNvSpPr>
          <p:nvPr>
            <p:ph type="body" idx="4294967295"/>
          </p:nvPr>
        </p:nvSpPr>
        <p:spPr>
          <a:xfrm>
            <a:off x="899998" y="1203478"/>
            <a:ext cx="7920002" cy="1123559"/>
          </a:xfrm>
        </p:spPr>
        <p:txBody>
          <a:bodyPr/>
          <a:lstStyle>
            <a:lvl1pPr algn="r">
              <a:defRPr>
                <a:solidFill>
                  <a:srgbClr val="237291"/>
                </a:solidFill>
              </a:defRPr>
            </a:lvl1pPr>
            <a:lvl2pPr algn="r">
              <a:defRPr/>
            </a:lvl2pPr>
            <a:lvl3pPr algn="r">
              <a:defRPr/>
            </a:lvl3pPr>
            <a:lvl4pPr algn="r">
              <a:defRPr/>
            </a:lvl4pPr>
            <a:lvl5pPr algn="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Titre 1">
            <a:extLst>
              <a:ext uri="{FF2B5EF4-FFF2-40B4-BE49-F238E27FC236}">
                <a16:creationId xmlns:a16="http://schemas.microsoft.com/office/drawing/2014/main" id="{E9FCCEA7-9577-46EA-9BEC-B45B7FD73039}"/>
              </a:ext>
            </a:extLst>
          </p:cNvPr>
          <p:cNvSpPr txBox="1">
            <a:spLocks noGrp="1"/>
          </p:cNvSpPr>
          <p:nvPr>
            <p:ph type="title"/>
          </p:nvPr>
        </p:nvSpPr>
        <p:spPr>
          <a:xfrm>
            <a:off x="2555281" y="231480"/>
            <a:ext cx="6264718" cy="393841"/>
          </a:xfrm>
        </p:spPr>
        <p:txBody>
          <a:bodyPr/>
          <a:lstStyle>
            <a:lvl1pPr algn="r">
              <a:defRPr/>
            </a:lvl1pPr>
          </a:lstStyle>
          <a:p>
            <a:pPr lvl="0"/>
            <a:r>
              <a:rPr lang="fr-FR"/>
              <a:t>Modifiez le style du titre</a:t>
            </a:r>
          </a:p>
        </p:txBody>
      </p:sp>
      <p:sp>
        <p:nvSpPr>
          <p:cNvPr id="5" name="ZoneTexte 24">
            <a:extLst>
              <a:ext uri="{FF2B5EF4-FFF2-40B4-BE49-F238E27FC236}">
                <a16:creationId xmlns:a16="http://schemas.microsoft.com/office/drawing/2014/main" id="{FCA2A0B2-CCC2-406B-A956-A8D96E5C5581}"/>
              </a:ext>
            </a:extLst>
          </p:cNvPr>
          <p:cNvSpPr txBox="1"/>
          <p:nvPr/>
        </p:nvSpPr>
        <p:spPr>
          <a:xfrm>
            <a:off x="8852573" y="4950439"/>
            <a:ext cx="256149" cy="117917"/>
          </a:xfrm>
          <a:prstGeom prst="rect">
            <a:avLst/>
          </a:prstGeom>
          <a:noFill/>
          <a:ln cap="flat">
            <a:noFill/>
          </a:ln>
        </p:spPr>
        <p:txBody>
          <a:bodyPr vert="horz" wrap="none" lIns="35999" tIns="0" rIns="35999" bIns="0" anchor="ctr" anchorCtr="0" compatLnSpc="0">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6C2BB93-3E2B-4935-BC95-702E3FAF3BB4}" type="slidenum">
              <a:rPr sz="800" b="1">
                <a:solidFill>
                  <a:schemeClr val="bg1"/>
                </a:solidFill>
                <a:latin typeface="Arial" panose="020B0604020202020204" pitchFamily="34" charset="0"/>
                <a:cs typeface="Arial" panose="020B0604020202020204" pitchFamily="34" charset="0"/>
              </a:rPr>
              <a:t>‹N°›</a:t>
            </a:fld>
            <a:endParaRPr lang="fr-FR" sz="800" b="1" i="0" u="none" strike="noStrike" kern="1200" cap="none" spc="0" baseline="0" dirty="0">
              <a:solidFill>
                <a:schemeClr val="bg1"/>
              </a:solidFill>
              <a:uFillTx/>
              <a:latin typeface="Arial" panose="020B0604020202020204" pitchFamily="34" charset="0"/>
              <a:ea typeface="PingFang SC" pitchFamily="2"/>
              <a:cs typeface="Arial" panose="020B0604020202020204" pitchFamily="34" charset="0"/>
            </a:endParaRPr>
          </a:p>
        </p:txBody>
      </p:sp>
    </p:spTree>
    <p:extLst>
      <p:ext uri="{BB962C8B-B14F-4D97-AF65-F5344CB8AC3E}">
        <p14:creationId xmlns:p14="http://schemas.microsoft.com/office/powerpoint/2010/main" val="391651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uverture illustr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651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userDrawn="1">
  <p:cSld name="Titre seul">
    <p:spTree>
      <p:nvGrpSpPr>
        <p:cNvPr id="1" name=""/>
        <p:cNvGrpSpPr/>
        <p:nvPr/>
      </p:nvGrpSpPr>
      <p:grpSpPr bwMode="auto">
        <a:xfrm>
          <a:off x="0" y="0"/>
          <a:ext cx="0" cy="0"/>
          <a:chOff x="0" y="0"/>
          <a:chExt cx="0" cy="0"/>
        </a:xfrm>
      </p:grpSpPr>
      <p:sp>
        <p:nvSpPr>
          <p:cNvPr id="4" name="Espace réservé du texte 5"/>
          <p:cNvSpPr>
            <a:spLocks noGrp="1"/>
          </p:cNvSpPr>
          <p:nvPr>
            <p:ph type="body" sz="quarter" idx="14" hasCustomPrompt="1"/>
          </p:nvPr>
        </p:nvSpPr>
        <p:spPr bwMode="auto">
          <a:xfrm>
            <a:off x="900113" y="1203325"/>
            <a:ext cx="7920037" cy="1123384"/>
          </a:xfrm>
          <a:prstGeom prst="rect">
            <a:avLst/>
          </a:prstGeom>
        </p:spPr>
        <p:txBody>
          <a:bodyPr/>
          <a:lstStyle>
            <a:lvl1pPr>
              <a:defRPr>
                <a:solidFill>
                  <a:srgbClr val="237291"/>
                </a:solidFill>
              </a:defRPr>
            </a:lvl1pPr>
            <a:lvl2pPr>
              <a:defRPr>
                <a:solidFill>
                  <a:srgbClr val="00A3BC"/>
                </a:solidFill>
              </a:defRPr>
            </a:lvl2pPr>
            <a:lvl4pPr>
              <a:buClr>
                <a:srgbClr val="FFB536"/>
              </a:buClr>
              <a:defRPr/>
            </a:lvl4pPr>
            <a:lvl5pPr>
              <a:buClr>
                <a:srgbClr val="00A3BC"/>
              </a:buClr>
              <a:defRPr/>
            </a:lvl5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grpSp>
        <p:nvGrpSpPr>
          <p:cNvPr id="5" name="Groupe 4"/>
          <p:cNvGrpSpPr/>
          <p:nvPr userDrawn="1"/>
        </p:nvGrpSpPr>
        <p:grpSpPr bwMode="auto">
          <a:xfrm>
            <a:off x="0" y="0"/>
            <a:ext cx="9144000" cy="856772"/>
            <a:chOff x="0" y="1601487"/>
            <a:chExt cx="9144000" cy="856772"/>
          </a:xfrm>
        </p:grpSpPr>
        <p:pic>
          <p:nvPicPr>
            <p:cNvPr id="6" name="Image 7"/>
            <p:cNvPicPr>
              <a:picLocks noChangeAspect="1"/>
            </p:cNvPicPr>
            <p:nvPr userDrawn="1"/>
          </p:nvPicPr>
          <p:blipFill>
            <a:blip r:embed="rId2"/>
            <a:srcRect l="25200"/>
            <a:stretch/>
          </p:blipFill>
          <p:spPr bwMode="auto">
            <a:xfrm>
              <a:off x="2339010" y="1601487"/>
              <a:ext cx="6804990" cy="856772"/>
            </a:xfrm>
            <a:prstGeom prst="rect">
              <a:avLst/>
            </a:prstGeom>
          </p:spPr>
        </p:pic>
        <p:pic>
          <p:nvPicPr>
            <p:cNvPr id="7" name="Image 8"/>
            <p:cNvPicPr>
              <a:picLocks noChangeAspect="1"/>
            </p:cNvPicPr>
            <p:nvPr userDrawn="1"/>
          </p:nvPicPr>
          <p:blipFill>
            <a:blip r:embed="rId2"/>
            <a:srcRect r="83075"/>
            <a:stretch/>
          </p:blipFill>
          <p:spPr bwMode="auto">
            <a:xfrm>
              <a:off x="0" y="1601487"/>
              <a:ext cx="2340768" cy="856772"/>
            </a:xfrm>
            <a:prstGeom prst="rect">
              <a:avLst/>
            </a:prstGeom>
          </p:spPr>
        </p:pic>
      </p:grpSp>
      <p:sp>
        <p:nvSpPr>
          <p:cNvPr id="8" name="Titre 1"/>
          <p:cNvSpPr>
            <a:spLocks noGrp="1"/>
          </p:cNvSpPr>
          <p:nvPr>
            <p:ph type="title"/>
          </p:nvPr>
        </p:nvSpPr>
        <p:spPr bwMode="auto">
          <a:xfrm>
            <a:off x="179512" y="231409"/>
            <a:ext cx="6264696" cy="393954"/>
          </a:xfrm>
        </p:spPr>
        <p:txBody>
          <a:bodyPr/>
          <a:lstStyle>
            <a:lvl1pPr>
              <a:defRPr>
                <a:solidFill>
                  <a:srgbClr val="237291"/>
                </a:solidFill>
              </a:defRPr>
            </a:lvl1pPr>
          </a:lstStyle>
          <a:p>
            <a:pPr>
              <a:defRPr/>
            </a:pPr>
            <a:r>
              <a:rPr lang="fr-FR"/>
              <a:t>Modifiez le style du titre</a:t>
            </a:r>
            <a:endParaRPr/>
          </a:p>
        </p:txBody>
      </p:sp>
      <p:sp>
        <p:nvSpPr>
          <p:cNvPr id="9" name="Rectangle 15"/>
          <p:cNvSpPr/>
          <p:nvPr userDrawn="1"/>
        </p:nvSpPr>
        <p:spPr bwMode="auto">
          <a:xfrm>
            <a:off x="0" y="4948014"/>
            <a:ext cx="9144000" cy="195486"/>
          </a:xfrm>
          <a:prstGeom prst="rect">
            <a:avLst/>
          </a:prstGeom>
          <a:solidFill>
            <a:srgbClr val="FFB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ZoneTexte 16"/>
          <p:cNvSpPr>
            <a:spLocks noAdjustHandles="1"/>
          </p:cNvSpPr>
          <p:nvPr userDrawn="1"/>
        </p:nvSpPr>
        <p:spPr bwMode="auto">
          <a:xfrm>
            <a:off x="8825145" y="4968866"/>
            <a:ext cx="255439" cy="123111"/>
          </a:xfrm>
          <a:prstGeom prst="rect">
            <a:avLst/>
          </a:prstGeom>
          <a:noFill/>
        </p:spPr>
        <p:txBody>
          <a:bodyPr wrap="none" lIns="35997" tIns="0" rIns="35997" bIns="0" rtlCol="0" anchor="ctr">
            <a:spAutoFit/>
          </a:bodyPr>
          <a:lstStyle/>
          <a:p>
            <a:pPr algn="r">
              <a:defRPr/>
            </a:pPr>
            <a:fld id="{EC1A4498-3568-4783-A35D-0E58A7021560}" type="slidenum">
              <a:rPr lang="fr-FR" sz="800" b="1">
                <a:solidFill>
                  <a:schemeClr val="bg1"/>
                </a:solidFill>
                <a:latin typeface="Arial" panose="020B0604020202020204" pitchFamily="34" charset="0"/>
                <a:cs typeface="Arial" panose="020B0604020202020204" pitchFamily="34" charset="0"/>
              </a:rPr>
              <a:t>‹N°›</a:t>
            </a:fld>
            <a:endParaRPr lang="fr-FR" sz="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6952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5_5f_Titre seul">
    <p:spTree>
      <p:nvGrpSpPr>
        <p:cNvPr id="1" name=""/>
        <p:cNvGrpSpPr/>
        <p:nvPr/>
      </p:nvGrpSpPr>
      <p:grpSpPr>
        <a:xfrm>
          <a:off x="0" y="0"/>
          <a:ext cx="0" cy="0"/>
          <a:chOff x="0" y="0"/>
          <a:chExt cx="0" cy="0"/>
        </a:xfrm>
      </p:grpSpPr>
      <p:pic>
        <p:nvPicPr>
          <p:cNvPr id="2" name="Image 9">
            <a:extLst>
              <a:ext uri="{FF2B5EF4-FFF2-40B4-BE49-F238E27FC236}">
                <a16:creationId xmlns:a16="http://schemas.microsoft.com/office/drawing/2014/main" id="{EBFAD690-A585-4B2B-B71B-FCEF7D3C3A78}"/>
              </a:ext>
            </a:extLst>
          </p:cNvPr>
          <p:cNvPicPr>
            <a:picLocks noChangeAspect="1"/>
          </p:cNvPicPr>
          <p:nvPr/>
        </p:nvPicPr>
        <p:blipFill>
          <a:blip r:embed="rId2"/>
          <a:stretch>
            <a:fillRect/>
          </a:stretch>
        </p:blipFill>
        <p:spPr>
          <a:xfrm>
            <a:off x="0" y="2157"/>
            <a:ext cx="9144000" cy="5139001"/>
          </a:xfrm>
          <a:prstGeom prst="rect">
            <a:avLst/>
          </a:prstGeom>
          <a:noFill/>
          <a:ln cap="flat">
            <a:noFill/>
          </a:ln>
        </p:spPr>
      </p:pic>
      <p:pic>
        <p:nvPicPr>
          <p:cNvPr id="3" name="Image 13">
            <a:extLst>
              <a:ext uri="{FF2B5EF4-FFF2-40B4-BE49-F238E27FC236}">
                <a16:creationId xmlns:a16="http://schemas.microsoft.com/office/drawing/2014/main" id="{1715F14E-35F9-4077-8403-CC05008CAAB9}"/>
              </a:ext>
            </a:extLst>
          </p:cNvPr>
          <p:cNvPicPr>
            <a:picLocks noChangeAspect="1"/>
          </p:cNvPicPr>
          <p:nvPr/>
        </p:nvPicPr>
        <p:blipFill>
          <a:blip r:embed="rId3"/>
          <a:stretch>
            <a:fillRect/>
          </a:stretch>
        </p:blipFill>
        <p:spPr>
          <a:xfrm>
            <a:off x="0" y="2157"/>
            <a:ext cx="9144000" cy="5139001"/>
          </a:xfrm>
          <a:prstGeom prst="rect">
            <a:avLst/>
          </a:prstGeom>
          <a:noFill/>
          <a:ln cap="flat">
            <a:noFill/>
          </a:ln>
        </p:spPr>
      </p:pic>
    </p:spTree>
    <p:extLst>
      <p:ext uri="{BB962C8B-B14F-4D97-AF65-F5344CB8AC3E}">
        <p14:creationId xmlns:p14="http://schemas.microsoft.com/office/powerpoint/2010/main" val="2606340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_5f_Titre seul">
    <p:spTree>
      <p:nvGrpSpPr>
        <p:cNvPr id="1" name=""/>
        <p:cNvGrpSpPr/>
        <p:nvPr/>
      </p:nvGrpSpPr>
      <p:grpSpPr>
        <a:xfrm>
          <a:off x="0" y="0"/>
          <a:ext cx="0" cy="0"/>
          <a:chOff x="0" y="0"/>
          <a:chExt cx="0" cy="0"/>
        </a:xfrm>
      </p:grpSpPr>
      <p:pic>
        <p:nvPicPr>
          <p:cNvPr id="2" name="Image 9">
            <a:extLst>
              <a:ext uri="{FF2B5EF4-FFF2-40B4-BE49-F238E27FC236}">
                <a16:creationId xmlns:a16="http://schemas.microsoft.com/office/drawing/2014/main" id="{43F1D613-D11B-4831-8730-34B363128208}"/>
              </a:ext>
            </a:extLst>
          </p:cNvPr>
          <p:cNvPicPr>
            <a:picLocks noChangeAspect="1"/>
          </p:cNvPicPr>
          <p:nvPr/>
        </p:nvPicPr>
        <p:blipFill>
          <a:blip r:embed="rId2"/>
          <a:stretch>
            <a:fillRect/>
          </a:stretch>
        </p:blipFill>
        <p:spPr>
          <a:xfrm>
            <a:off x="0" y="2157"/>
            <a:ext cx="9144000" cy="5139001"/>
          </a:xfrm>
          <a:prstGeom prst="rect">
            <a:avLst/>
          </a:prstGeom>
          <a:noFill/>
          <a:ln cap="flat">
            <a:noFill/>
          </a:ln>
        </p:spPr>
      </p:pic>
    </p:spTree>
    <p:extLst>
      <p:ext uri="{BB962C8B-B14F-4D97-AF65-F5344CB8AC3E}">
        <p14:creationId xmlns:p14="http://schemas.microsoft.com/office/powerpoint/2010/main" val="3505835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5f_Titre seul">
    <p:spTree>
      <p:nvGrpSpPr>
        <p:cNvPr id="1" name=""/>
        <p:cNvGrpSpPr/>
        <p:nvPr/>
      </p:nvGrpSpPr>
      <p:grpSpPr>
        <a:xfrm>
          <a:off x="0" y="0"/>
          <a:ext cx="0" cy="0"/>
          <a:chOff x="0" y="0"/>
          <a:chExt cx="0" cy="0"/>
        </a:xfrm>
      </p:grpSpPr>
      <p:pic>
        <p:nvPicPr>
          <p:cNvPr id="2" name="Image 3">
            <a:extLst>
              <a:ext uri="{FF2B5EF4-FFF2-40B4-BE49-F238E27FC236}">
                <a16:creationId xmlns:a16="http://schemas.microsoft.com/office/drawing/2014/main" id="{D73A2C00-A8AA-4BE6-8C3C-C2AD21B1622C}"/>
              </a:ext>
            </a:extLst>
          </p:cNvPr>
          <p:cNvPicPr>
            <a:picLocks noChangeAspect="1"/>
          </p:cNvPicPr>
          <p:nvPr/>
        </p:nvPicPr>
        <p:blipFill>
          <a:blip r:embed="rId2"/>
          <a:stretch>
            <a:fillRect/>
          </a:stretch>
        </p:blipFill>
        <p:spPr>
          <a:xfrm>
            <a:off x="0" y="0"/>
            <a:ext cx="9144000" cy="5143317"/>
          </a:xfrm>
          <a:prstGeom prst="rect">
            <a:avLst/>
          </a:prstGeom>
          <a:noFill/>
          <a:ln cap="flat">
            <a:noFill/>
          </a:ln>
        </p:spPr>
      </p:pic>
      <p:sp>
        <p:nvSpPr>
          <p:cNvPr id="3" name="Sous-titre 2">
            <a:extLst>
              <a:ext uri="{FF2B5EF4-FFF2-40B4-BE49-F238E27FC236}">
                <a16:creationId xmlns:a16="http://schemas.microsoft.com/office/drawing/2014/main" id="{BF8BE991-FD1D-4146-BB18-7D5E9E64E488}"/>
              </a:ext>
            </a:extLst>
          </p:cNvPr>
          <p:cNvSpPr txBox="1">
            <a:spLocks noGrp="1"/>
          </p:cNvSpPr>
          <p:nvPr>
            <p:ph type="subTitle" idx="4294967295"/>
          </p:nvPr>
        </p:nvSpPr>
        <p:spPr>
          <a:xfrm>
            <a:off x="899998" y="2201043"/>
            <a:ext cx="7343637" cy="461515"/>
          </a:xfrm>
        </p:spPr>
        <p:txBody>
          <a:bodyPr anchorCtr="1"/>
          <a:lstStyle>
            <a:lvl1pPr algn="ctr">
              <a:spcBef>
                <a:spcPts val="0"/>
              </a:spcBef>
              <a:buNone/>
              <a:defRPr sz="3000" b="0">
                <a:solidFill>
                  <a:srgbClr val="237291"/>
                </a:solidFill>
              </a:defRPr>
            </a:lvl1pPr>
          </a:lstStyle>
          <a:p>
            <a:pPr lvl="0"/>
            <a:r>
              <a:rPr lang="fr-FR"/>
              <a:t>Ma description</a:t>
            </a:r>
          </a:p>
        </p:txBody>
      </p:sp>
      <p:sp>
        <p:nvSpPr>
          <p:cNvPr id="4" name="Espace réservé du texte 7">
            <a:extLst>
              <a:ext uri="{FF2B5EF4-FFF2-40B4-BE49-F238E27FC236}">
                <a16:creationId xmlns:a16="http://schemas.microsoft.com/office/drawing/2014/main" id="{5B1A94A7-0536-491C-B421-9199B6CD2FA0}"/>
              </a:ext>
            </a:extLst>
          </p:cNvPr>
          <p:cNvSpPr txBox="1">
            <a:spLocks noGrp="1"/>
          </p:cNvSpPr>
          <p:nvPr>
            <p:ph type="body" idx="4294967295"/>
          </p:nvPr>
        </p:nvSpPr>
        <p:spPr>
          <a:xfrm>
            <a:off x="899998" y="3292918"/>
            <a:ext cx="7343637" cy="261719"/>
          </a:xfrm>
        </p:spPr>
        <p:txBody>
          <a:bodyPr anchorCtr="1"/>
          <a:lstStyle>
            <a:lvl1pPr algn="ctr">
              <a:spcBef>
                <a:spcPts val="0"/>
              </a:spcBef>
              <a:defRPr b="0">
                <a:solidFill>
                  <a:srgbClr val="237291"/>
                </a:solidFill>
              </a:defRPr>
            </a:lvl1pPr>
          </a:lstStyle>
          <a:p>
            <a:pPr lvl="0"/>
            <a:r>
              <a:rPr lang="fr-FR"/>
              <a:t>Ma date</a:t>
            </a:r>
          </a:p>
        </p:txBody>
      </p:sp>
      <p:sp>
        <p:nvSpPr>
          <p:cNvPr id="5" name="Espace réservé du texte 7">
            <a:extLst>
              <a:ext uri="{FF2B5EF4-FFF2-40B4-BE49-F238E27FC236}">
                <a16:creationId xmlns:a16="http://schemas.microsoft.com/office/drawing/2014/main" id="{BC1DC770-352D-429E-9F74-2DDB141298A3}"/>
              </a:ext>
            </a:extLst>
          </p:cNvPr>
          <p:cNvSpPr txBox="1">
            <a:spLocks noGrp="1"/>
          </p:cNvSpPr>
          <p:nvPr>
            <p:ph type="body" idx="4294967295"/>
          </p:nvPr>
        </p:nvSpPr>
        <p:spPr>
          <a:xfrm>
            <a:off x="899998" y="1495080"/>
            <a:ext cx="7343637" cy="692639"/>
          </a:xfrm>
        </p:spPr>
        <p:txBody>
          <a:bodyPr anchorCtr="1"/>
          <a:lstStyle>
            <a:lvl1pPr algn="ctr">
              <a:spcBef>
                <a:spcPts val="0"/>
              </a:spcBef>
              <a:buNone/>
              <a:defRPr sz="4500">
                <a:solidFill>
                  <a:srgbClr val="237291"/>
                </a:solidFill>
              </a:defRPr>
            </a:lvl1pPr>
          </a:lstStyle>
          <a:p>
            <a:pPr lvl="0"/>
            <a:r>
              <a:rPr lang="fr-FR"/>
              <a:t>MON TITRE</a:t>
            </a:r>
          </a:p>
        </p:txBody>
      </p:sp>
    </p:spTree>
    <p:extLst>
      <p:ext uri="{BB962C8B-B14F-4D97-AF65-F5344CB8AC3E}">
        <p14:creationId xmlns:p14="http://schemas.microsoft.com/office/powerpoint/2010/main" val="2309383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5f_Titre seul">
    <p:spTree>
      <p:nvGrpSpPr>
        <p:cNvPr id="1" name=""/>
        <p:cNvGrpSpPr/>
        <p:nvPr/>
      </p:nvGrpSpPr>
      <p:grpSpPr>
        <a:xfrm>
          <a:off x="0" y="0"/>
          <a:ext cx="0" cy="0"/>
          <a:chOff x="0" y="0"/>
          <a:chExt cx="0" cy="0"/>
        </a:xfrm>
      </p:grpSpPr>
      <p:pic>
        <p:nvPicPr>
          <p:cNvPr id="2" name="Image 5">
            <a:extLst>
              <a:ext uri="{FF2B5EF4-FFF2-40B4-BE49-F238E27FC236}">
                <a16:creationId xmlns:a16="http://schemas.microsoft.com/office/drawing/2014/main" id="{CDF34D61-5E3E-4894-927D-D4602846F495}"/>
              </a:ext>
            </a:extLst>
          </p:cNvPr>
          <p:cNvPicPr>
            <a:picLocks noChangeAspect="1"/>
          </p:cNvPicPr>
          <p:nvPr/>
        </p:nvPicPr>
        <p:blipFill>
          <a:blip r:embed="rId2"/>
          <a:stretch>
            <a:fillRect/>
          </a:stretch>
        </p:blipFill>
        <p:spPr>
          <a:xfrm>
            <a:off x="0" y="0"/>
            <a:ext cx="9144000" cy="5143317"/>
          </a:xfrm>
          <a:prstGeom prst="rect">
            <a:avLst/>
          </a:prstGeom>
          <a:noFill/>
          <a:ln cap="flat">
            <a:noFill/>
          </a:ln>
        </p:spPr>
      </p:pic>
      <p:sp>
        <p:nvSpPr>
          <p:cNvPr id="3" name="Sous-titre 2">
            <a:extLst>
              <a:ext uri="{FF2B5EF4-FFF2-40B4-BE49-F238E27FC236}">
                <a16:creationId xmlns:a16="http://schemas.microsoft.com/office/drawing/2014/main" id="{760FDEA7-8281-446D-88CB-AEEBDAF60E32}"/>
              </a:ext>
            </a:extLst>
          </p:cNvPr>
          <p:cNvSpPr txBox="1">
            <a:spLocks noGrp="1"/>
          </p:cNvSpPr>
          <p:nvPr>
            <p:ph type="subTitle" idx="4294967295"/>
          </p:nvPr>
        </p:nvSpPr>
        <p:spPr>
          <a:xfrm>
            <a:off x="899998" y="2201043"/>
            <a:ext cx="7343637" cy="461515"/>
          </a:xfrm>
        </p:spPr>
        <p:txBody>
          <a:bodyPr anchorCtr="1"/>
          <a:lstStyle>
            <a:lvl1pPr algn="ctr">
              <a:spcBef>
                <a:spcPts val="0"/>
              </a:spcBef>
              <a:buNone/>
              <a:defRPr sz="3000" b="0">
                <a:solidFill>
                  <a:srgbClr val="237291"/>
                </a:solidFill>
              </a:defRPr>
            </a:lvl1pPr>
          </a:lstStyle>
          <a:p>
            <a:pPr lvl="0"/>
            <a:r>
              <a:rPr lang="fr-FR"/>
              <a:t>Ma description</a:t>
            </a:r>
          </a:p>
        </p:txBody>
      </p:sp>
      <p:sp>
        <p:nvSpPr>
          <p:cNvPr id="4" name="Espace réservé du texte 7">
            <a:extLst>
              <a:ext uri="{FF2B5EF4-FFF2-40B4-BE49-F238E27FC236}">
                <a16:creationId xmlns:a16="http://schemas.microsoft.com/office/drawing/2014/main" id="{E743AC16-60D5-46EE-859E-72728D074AD7}"/>
              </a:ext>
            </a:extLst>
          </p:cNvPr>
          <p:cNvSpPr txBox="1">
            <a:spLocks noGrp="1"/>
          </p:cNvSpPr>
          <p:nvPr>
            <p:ph type="body" idx="4294967295"/>
          </p:nvPr>
        </p:nvSpPr>
        <p:spPr>
          <a:xfrm>
            <a:off x="899998" y="3292918"/>
            <a:ext cx="7343637" cy="261719"/>
          </a:xfrm>
        </p:spPr>
        <p:txBody>
          <a:bodyPr anchorCtr="1"/>
          <a:lstStyle>
            <a:lvl1pPr algn="ctr">
              <a:spcBef>
                <a:spcPts val="0"/>
              </a:spcBef>
              <a:defRPr b="0">
                <a:solidFill>
                  <a:srgbClr val="237291"/>
                </a:solidFill>
              </a:defRPr>
            </a:lvl1pPr>
          </a:lstStyle>
          <a:p>
            <a:pPr lvl="0"/>
            <a:r>
              <a:rPr lang="fr-FR"/>
              <a:t>Ma date</a:t>
            </a:r>
          </a:p>
        </p:txBody>
      </p:sp>
      <p:sp>
        <p:nvSpPr>
          <p:cNvPr id="5" name="Espace réservé du texte 7">
            <a:extLst>
              <a:ext uri="{FF2B5EF4-FFF2-40B4-BE49-F238E27FC236}">
                <a16:creationId xmlns:a16="http://schemas.microsoft.com/office/drawing/2014/main" id="{CC385F7A-AA83-4509-BE0F-80A563A0862D}"/>
              </a:ext>
            </a:extLst>
          </p:cNvPr>
          <p:cNvSpPr txBox="1">
            <a:spLocks noGrp="1"/>
          </p:cNvSpPr>
          <p:nvPr>
            <p:ph type="body" idx="4294967295"/>
          </p:nvPr>
        </p:nvSpPr>
        <p:spPr>
          <a:xfrm>
            <a:off x="899998" y="1495080"/>
            <a:ext cx="7343637" cy="692639"/>
          </a:xfrm>
        </p:spPr>
        <p:txBody>
          <a:bodyPr anchorCtr="1"/>
          <a:lstStyle>
            <a:lvl1pPr algn="ctr">
              <a:spcBef>
                <a:spcPts val="0"/>
              </a:spcBef>
              <a:buNone/>
              <a:defRPr sz="4500">
                <a:solidFill>
                  <a:srgbClr val="237291"/>
                </a:solidFill>
              </a:defRPr>
            </a:lvl1pPr>
          </a:lstStyle>
          <a:p>
            <a:pPr lvl="0"/>
            <a:r>
              <a:rPr lang="fr-FR"/>
              <a:t>MON TITRE</a:t>
            </a:r>
          </a:p>
        </p:txBody>
      </p:sp>
    </p:spTree>
    <p:extLst>
      <p:ext uri="{BB962C8B-B14F-4D97-AF65-F5344CB8AC3E}">
        <p14:creationId xmlns:p14="http://schemas.microsoft.com/office/powerpoint/2010/main" val="28305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8_5f_Titre seul">
    <p:spTree>
      <p:nvGrpSpPr>
        <p:cNvPr id="1" name=""/>
        <p:cNvGrpSpPr/>
        <p:nvPr/>
      </p:nvGrpSpPr>
      <p:grpSpPr>
        <a:xfrm>
          <a:off x="0" y="0"/>
          <a:ext cx="0" cy="0"/>
          <a:chOff x="0" y="0"/>
          <a:chExt cx="0" cy="0"/>
        </a:xfrm>
      </p:grpSpPr>
      <p:pic>
        <p:nvPicPr>
          <p:cNvPr id="2" name="Image 3">
            <a:extLst>
              <a:ext uri="{FF2B5EF4-FFF2-40B4-BE49-F238E27FC236}">
                <a16:creationId xmlns:a16="http://schemas.microsoft.com/office/drawing/2014/main" id="{3E696AE0-5AB8-4D0C-BC50-3F46EB8B85F1}"/>
              </a:ext>
            </a:extLst>
          </p:cNvPr>
          <p:cNvPicPr>
            <a:picLocks noChangeAspect="1"/>
          </p:cNvPicPr>
          <p:nvPr/>
        </p:nvPicPr>
        <p:blipFill>
          <a:blip r:embed="rId2"/>
          <a:stretch>
            <a:fillRect/>
          </a:stretch>
        </p:blipFill>
        <p:spPr>
          <a:xfrm>
            <a:off x="0" y="2157"/>
            <a:ext cx="9144000" cy="5139001"/>
          </a:xfrm>
          <a:prstGeom prst="rect">
            <a:avLst/>
          </a:prstGeom>
          <a:noFill/>
          <a:ln cap="flat">
            <a:noFill/>
          </a:ln>
        </p:spPr>
      </p:pic>
      <p:sp>
        <p:nvSpPr>
          <p:cNvPr id="3" name="Espace réservé du texte 5">
            <a:extLst>
              <a:ext uri="{FF2B5EF4-FFF2-40B4-BE49-F238E27FC236}">
                <a16:creationId xmlns:a16="http://schemas.microsoft.com/office/drawing/2014/main" id="{7CC8E74D-0B97-4846-A272-2C587B459FB6}"/>
              </a:ext>
            </a:extLst>
          </p:cNvPr>
          <p:cNvSpPr txBox="1">
            <a:spLocks noGrp="1"/>
          </p:cNvSpPr>
          <p:nvPr>
            <p:ph type="body" idx="4294967295"/>
          </p:nvPr>
        </p:nvSpPr>
        <p:spPr>
          <a:xfrm>
            <a:off x="899998" y="1203478"/>
            <a:ext cx="7920002" cy="1123559"/>
          </a:xfrm>
        </p:spPr>
        <p:txBody>
          <a:bodyPr/>
          <a:lstStyle>
            <a:lvl1pPr>
              <a:defRPr>
                <a:solidFill>
                  <a:srgbClr val="237291"/>
                </a:solidFill>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Titre 1">
            <a:extLst>
              <a:ext uri="{FF2B5EF4-FFF2-40B4-BE49-F238E27FC236}">
                <a16:creationId xmlns:a16="http://schemas.microsoft.com/office/drawing/2014/main" id="{F65C128B-6E59-4BB5-8471-67B297ABBC4D}"/>
              </a:ext>
            </a:extLst>
          </p:cNvPr>
          <p:cNvSpPr txBox="1">
            <a:spLocks noGrp="1"/>
          </p:cNvSpPr>
          <p:nvPr>
            <p:ph type="title"/>
          </p:nvPr>
        </p:nvSpPr>
        <p:spPr>
          <a:xfrm>
            <a:off x="179643" y="231480"/>
            <a:ext cx="6264718" cy="393841"/>
          </a:xfrm>
        </p:spPr>
        <p:txBody>
          <a:bodyPr/>
          <a:lstStyle>
            <a:lvl1pPr>
              <a:defRPr/>
            </a:lvl1pPr>
          </a:lstStyle>
          <a:p>
            <a:pPr lvl="0"/>
            <a:r>
              <a:rPr lang="fr-FR"/>
              <a:t>Modifiez le style du titre</a:t>
            </a:r>
          </a:p>
        </p:txBody>
      </p:sp>
      <p:sp>
        <p:nvSpPr>
          <p:cNvPr id="5" name="ZoneTexte 24">
            <a:extLst>
              <a:ext uri="{FF2B5EF4-FFF2-40B4-BE49-F238E27FC236}">
                <a16:creationId xmlns:a16="http://schemas.microsoft.com/office/drawing/2014/main" id="{DBA591A2-3696-4B45-BC25-8BC225EBA5FC}"/>
              </a:ext>
            </a:extLst>
          </p:cNvPr>
          <p:cNvSpPr txBox="1"/>
          <p:nvPr/>
        </p:nvSpPr>
        <p:spPr>
          <a:xfrm>
            <a:off x="8862640" y="4946782"/>
            <a:ext cx="246082" cy="125227"/>
          </a:xfrm>
          <a:prstGeom prst="rect">
            <a:avLst/>
          </a:prstGeom>
          <a:noFill/>
          <a:ln cap="flat">
            <a:noFill/>
          </a:ln>
        </p:spPr>
        <p:txBody>
          <a:bodyPr vert="horz" wrap="none" lIns="35999" tIns="0" rIns="35999" bIns="0" anchor="ctr" anchorCtr="0" compatLnSpc="0">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7F30318-CABF-4B81-AA67-88D9613C90C6}" type="slidenum">
              <a:rPr sz="800" b="1">
                <a:solidFill>
                  <a:schemeClr val="bg1"/>
                </a:solidFill>
              </a:rPr>
              <a:t>‹N°›</a:t>
            </a:fld>
            <a:endParaRPr lang="fr-FR" sz="800" b="1" i="0" u="none" strike="noStrike" kern="1200" cap="none" spc="0" baseline="0" dirty="0">
              <a:solidFill>
                <a:schemeClr val="bg1"/>
              </a:solidFill>
              <a:uFillTx/>
              <a:latin typeface="Arial" pitchFamily="18"/>
              <a:ea typeface="PingFang SC" pitchFamily="2"/>
              <a:cs typeface="Arial Unicode MS" pitchFamily="2"/>
            </a:endParaRPr>
          </a:p>
        </p:txBody>
      </p:sp>
      <p:sp>
        <p:nvSpPr>
          <p:cNvPr id="7" name="Espace réservé du pied de page 6">
            <a:extLst>
              <a:ext uri="{FF2B5EF4-FFF2-40B4-BE49-F238E27FC236}">
                <a16:creationId xmlns:a16="http://schemas.microsoft.com/office/drawing/2014/main" id="{DB765D54-B863-43EE-B76B-0AE650C04D3A}"/>
              </a:ext>
            </a:extLst>
          </p:cNvPr>
          <p:cNvSpPr txBox="1"/>
          <p:nvPr/>
        </p:nvSpPr>
        <p:spPr>
          <a:xfrm>
            <a:off x="22320" y="4947836"/>
            <a:ext cx="6554876" cy="123480"/>
          </a:xfrm>
          <a:prstGeom prst="rect">
            <a:avLst/>
          </a:prstGeom>
          <a:noFill/>
          <a:ln cap="flat">
            <a:noFill/>
          </a:ln>
        </p:spPr>
        <p:txBody>
          <a:bodyPr vert="horz" wrap="square" lIns="35999" tIns="0" rIns="35999" bIns="0" anchor="ctr" anchorCtr="0" compatLnSpc="0">
            <a:spAutoFit/>
          </a:bodyPr>
          <a:lstStyle/>
          <a:p>
            <a:pPr marL="88916"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HK" sz="800" b="1" i="0" u="none" strike="noStrike" kern="1200" cap="none" spc="0" baseline="0">
                <a:solidFill>
                  <a:srgbClr val="FFFFFF"/>
                </a:solidFill>
                <a:uFillTx/>
                <a:latin typeface="Arial" pitchFamily="18"/>
                <a:ea typeface="PingFang SC" pitchFamily="2"/>
                <a:cs typeface="Arial Unicode MS" pitchFamily="2"/>
              </a:rPr>
              <a:t>Pied de page</a:t>
            </a:r>
          </a:p>
        </p:txBody>
      </p:sp>
    </p:spTree>
    <p:extLst>
      <p:ext uri="{BB962C8B-B14F-4D97-AF65-F5344CB8AC3E}">
        <p14:creationId xmlns:p14="http://schemas.microsoft.com/office/powerpoint/2010/main" val="2959429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9_5f_Titre seul">
    <p:spTree>
      <p:nvGrpSpPr>
        <p:cNvPr id="1" name=""/>
        <p:cNvGrpSpPr/>
        <p:nvPr/>
      </p:nvGrpSpPr>
      <p:grpSpPr>
        <a:xfrm>
          <a:off x="0" y="0"/>
          <a:ext cx="0" cy="0"/>
          <a:chOff x="0" y="0"/>
          <a:chExt cx="0" cy="0"/>
        </a:xfrm>
      </p:grpSpPr>
      <p:pic>
        <p:nvPicPr>
          <p:cNvPr id="2" name="Image 4">
            <a:extLst>
              <a:ext uri="{FF2B5EF4-FFF2-40B4-BE49-F238E27FC236}">
                <a16:creationId xmlns:a16="http://schemas.microsoft.com/office/drawing/2014/main" id="{F0442790-7C7E-42FE-8075-DDE3FC7A1C02}"/>
              </a:ext>
            </a:extLst>
          </p:cNvPr>
          <p:cNvPicPr>
            <a:picLocks noChangeAspect="1"/>
          </p:cNvPicPr>
          <p:nvPr/>
        </p:nvPicPr>
        <p:blipFill>
          <a:blip r:embed="rId2"/>
          <a:stretch>
            <a:fillRect/>
          </a:stretch>
        </p:blipFill>
        <p:spPr>
          <a:xfrm>
            <a:off x="0" y="2157"/>
            <a:ext cx="9144000" cy="5139001"/>
          </a:xfrm>
          <a:prstGeom prst="rect">
            <a:avLst/>
          </a:prstGeom>
          <a:noFill/>
          <a:ln cap="flat">
            <a:noFill/>
          </a:ln>
        </p:spPr>
      </p:pic>
      <p:sp>
        <p:nvSpPr>
          <p:cNvPr id="3" name="Espace réservé du texte 5">
            <a:extLst>
              <a:ext uri="{FF2B5EF4-FFF2-40B4-BE49-F238E27FC236}">
                <a16:creationId xmlns:a16="http://schemas.microsoft.com/office/drawing/2014/main" id="{4A46DAEF-797E-4FDC-B42A-B0CB0CDB0805}"/>
              </a:ext>
            </a:extLst>
          </p:cNvPr>
          <p:cNvSpPr txBox="1">
            <a:spLocks noGrp="1"/>
          </p:cNvSpPr>
          <p:nvPr>
            <p:ph type="body" idx="4294967295"/>
          </p:nvPr>
        </p:nvSpPr>
        <p:spPr>
          <a:xfrm>
            <a:off x="899998" y="1203478"/>
            <a:ext cx="7920002" cy="1123559"/>
          </a:xfrm>
        </p:spPr>
        <p:txBody>
          <a:bodyPr/>
          <a:lstStyle>
            <a:lvl1pPr algn="r">
              <a:defRPr>
                <a:solidFill>
                  <a:srgbClr val="237291"/>
                </a:solidFill>
              </a:defRPr>
            </a:lvl1pPr>
            <a:lvl2pPr algn="r">
              <a:defRPr/>
            </a:lvl2pPr>
            <a:lvl3pPr algn="r">
              <a:defRPr/>
            </a:lvl3pPr>
            <a:lvl4pPr algn="r">
              <a:defRPr/>
            </a:lvl4pPr>
            <a:lvl5pPr algn="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Titre 1">
            <a:extLst>
              <a:ext uri="{FF2B5EF4-FFF2-40B4-BE49-F238E27FC236}">
                <a16:creationId xmlns:a16="http://schemas.microsoft.com/office/drawing/2014/main" id="{A2D47A4F-A46A-4E23-A9B8-E85A1B4BDADD}"/>
              </a:ext>
            </a:extLst>
          </p:cNvPr>
          <p:cNvSpPr txBox="1">
            <a:spLocks noGrp="1"/>
          </p:cNvSpPr>
          <p:nvPr>
            <p:ph type="title"/>
          </p:nvPr>
        </p:nvSpPr>
        <p:spPr>
          <a:xfrm>
            <a:off x="2555281" y="231480"/>
            <a:ext cx="6264718" cy="393841"/>
          </a:xfrm>
        </p:spPr>
        <p:txBody>
          <a:bodyPr/>
          <a:lstStyle>
            <a:lvl1pPr algn="r">
              <a:defRPr/>
            </a:lvl1pPr>
          </a:lstStyle>
          <a:p>
            <a:pPr lvl="0"/>
            <a:r>
              <a:rPr lang="fr-FR"/>
              <a:t>Modifiez le style du titre</a:t>
            </a:r>
          </a:p>
        </p:txBody>
      </p:sp>
      <p:sp>
        <p:nvSpPr>
          <p:cNvPr id="5" name="ZoneTexte 24">
            <a:extLst>
              <a:ext uri="{FF2B5EF4-FFF2-40B4-BE49-F238E27FC236}">
                <a16:creationId xmlns:a16="http://schemas.microsoft.com/office/drawing/2014/main" id="{80BCFA9C-7667-4CBA-9937-149ED9B5CABB}"/>
              </a:ext>
            </a:extLst>
          </p:cNvPr>
          <p:cNvSpPr txBox="1"/>
          <p:nvPr/>
        </p:nvSpPr>
        <p:spPr>
          <a:xfrm>
            <a:off x="8852574" y="4950439"/>
            <a:ext cx="256148" cy="117917"/>
          </a:xfrm>
          <a:prstGeom prst="rect">
            <a:avLst/>
          </a:prstGeom>
          <a:noFill/>
          <a:ln cap="flat">
            <a:noFill/>
          </a:ln>
        </p:spPr>
        <p:txBody>
          <a:bodyPr vert="horz" wrap="none" lIns="35999" tIns="0" rIns="35999" bIns="0" anchor="ctr" anchorCtr="0" compatLnSpc="0">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61CAB27-7E50-4298-8060-FBDEA0FB1B5E}" type="slidenum">
              <a:rPr sz="800" b="1">
                <a:solidFill>
                  <a:schemeClr val="bg1"/>
                </a:solidFill>
                <a:latin typeface="Arial" panose="020B0604020202020204" pitchFamily="34" charset="0"/>
                <a:cs typeface="Arial" panose="020B0604020202020204" pitchFamily="34" charset="0"/>
              </a:rPr>
              <a:t>‹N°›</a:t>
            </a:fld>
            <a:endParaRPr lang="fr-FR" sz="800" b="1" i="0" u="none" strike="noStrike" kern="1200" cap="none" spc="0" baseline="0" dirty="0">
              <a:solidFill>
                <a:schemeClr val="bg1"/>
              </a:solidFill>
              <a:uFillTx/>
              <a:latin typeface="Arial" panose="020B0604020202020204" pitchFamily="34" charset="0"/>
              <a:ea typeface="PingFang SC" pitchFamily="2"/>
              <a:cs typeface="Arial" panose="020B0604020202020204" pitchFamily="34" charset="0"/>
            </a:endParaRPr>
          </a:p>
        </p:txBody>
      </p:sp>
      <p:sp>
        <p:nvSpPr>
          <p:cNvPr id="7" name="Espace réservé du pied de page 6">
            <a:extLst>
              <a:ext uri="{FF2B5EF4-FFF2-40B4-BE49-F238E27FC236}">
                <a16:creationId xmlns:a16="http://schemas.microsoft.com/office/drawing/2014/main" id="{3019D32A-1E80-4E3C-8813-74C058C123A4}"/>
              </a:ext>
            </a:extLst>
          </p:cNvPr>
          <p:cNvSpPr txBox="1"/>
          <p:nvPr/>
        </p:nvSpPr>
        <p:spPr>
          <a:xfrm>
            <a:off x="22320" y="4947836"/>
            <a:ext cx="6554876" cy="123480"/>
          </a:xfrm>
          <a:prstGeom prst="rect">
            <a:avLst/>
          </a:prstGeom>
          <a:noFill/>
          <a:ln cap="flat">
            <a:noFill/>
          </a:ln>
        </p:spPr>
        <p:txBody>
          <a:bodyPr vert="horz" wrap="square" lIns="35999" tIns="0" rIns="35999" bIns="0" anchor="ctr" anchorCtr="0" compatLnSpc="0">
            <a:spAutoFit/>
          </a:bodyPr>
          <a:lstStyle/>
          <a:p>
            <a:pPr marL="88916"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HK" sz="800" b="1" i="0" u="none" strike="noStrike" kern="1200" cap="none" spc="0" baseline="0">
                <a:solidFill>
                  <a:srgbClr val="FFFFFF"/>
                </a:solidFill>
                <a:uFillTx/>
                <a:latin typeface="Arial" pitchFamily="18"/>
                <a:ea typeface="PingFang SC" pitchFamily="2"/>
                <a:cs typeface="Arial Unicode MS" pitchFamily="2"/>
              </a:rPr>
              <a:t>Pied de page</a:t>
            </a:r>
          </a:p>
        </p:txBody>
      </p:sp>
    </p:spTree>
    <p:extLst>
      <p:ext uri="{BB962C8B-B14F-4D97-AF65-F5344CB8AC3E}">
        <p14:creationId xmlns:p14="http://schemas.microsoft.com/office/powerpoint/2010/main" val="3026245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0_5f_Titre seul">
    <p:spTree>
      <p:nvGrpSpPr>
        <p:cNvPr id="1" name=""/>
        <p:cNvGrpSpPr/>
        <p:nvPr/>
      </p:nvGrpSpPr>
      <p:grpSpPr>
        <a:xfrm>
          <a:off x="0" y="0"/>
          <a:ext cx="0" cy="0"/>
          <a:chOff x="0" y="0"/>
          <a:chExt cx="0" cy="0"/>
        </a:xfrm>
      </p:grpSpPr>
      <p:pic>
        <p:nvPicPr>
          <p:cNvPr id="2" name="Image 3">
            <a:extLst>
              <a:ext uri="{FF2B5EF4-FFF2-40B4-BE49-F238E27FC236}">
                <a16:creationId xmlns:a16="http://schemas.microsoft.com/office/drawing/2014/main" id="{DC532055-BEBC-4DCE-8CBA-5D653E4F9377}"/>
              </a:ext>
            </a:extLst>
          </p:cNvPr>
          <p:cNvPicPr>
            <a:picLocks noChangeAspect="1"/>
          </p:cNvPicPr>
          <p:nvPr/>
        </p:nvPicPr>
        <p:blipFill>
          <a:blip r:embed="rId2"/>
          <a:stretch>
            <a:fillRect/>
          </a:stretch>
        </p:blipFill>
        <p:spPr>
          <a:xfrm>
            <a:off x="0" y="2157"/>
            <a:ext cx="9144000" cy="5139001"/>
          </a:xfrm>
          <a:prstGeom prst="rect">
            <a:avLst/>
          </a:prstGeom>
          <a:noFill/>
          <a:ln cap="flat">
            <a:noFill/>
          </a:ln>
        </p:spPr>
      </p:pic>
      <p:sp>
        <p:nvSpPr>
          <p:cNvPr id="3" name="Espace réservé du texte 5">
            <a:extLst>
              <a:ext uri="{FF2B5EF4-FFF2-40B4-BE49-F238E27FC236}">
                <a16:creationId xmlns:a16="http://schemas.microsoft.com/office/drawing/2014/main" id="{0230ABF2-5069-467F-B0AC-E782B855C278}"/>
              </a:ext>
            </a:extLst>
          </p:cNvPr>
          <p:cNvSpPr txBox="1">
            <a:spLocks noGrp="1"/>
          </p:cNvSpPr>
          <p:nvPr>
            <p:ph type="body" idx="4294967295"/>
          </p:nvPr>
        </p:nvSpPr>
        <p:spPr>
          <a:xfrm>
            <a:off x="899998" y="1203478"/>
            <a:ext cx="7920002" cy="1123559"/>
          </a:xfrm>
        </p:spPr>
        <p:txBody>
          <a:bodyPr/>
          <a:lstStyle>
            <a:lvl1pPr>
              <a:defRPr>
                <a:solidFill>
                  <a:srgbClr val="237291"/>
                </a:solidFill>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Titre 1">
            <a:extLst>
              <a:ext uri="{FF2B5EF4-FFF2-40B4-BE49-F238E27FC236}">
                <a16:creationId xmlns:a16="http://schemas.microsoft.com/office/drawing/2014/main" id="{5BB21FD1-3628-4850-9253-7A5AC5C3B96F}"/>
              </a:ext>
            </a:extLst>
          </p:cNvPr>
          <p:cNvSpPr txBox="1">
            <a:spLocks noGrp="1"/>
          </p:cNvSpPr>
          <p:nvPr>
            <p:ph type="title"/>
          </p:nvPr>
        </p:nvSpPr>
        <p:spPr>
          <a:xfrm>
            <a:off x="179643" y="231480"/>
            <a:ext cx="6264718" cy="393841"/>
          </a:xfrm>
        </p:spPr>
        <p:txBody>
          <a:bodyPr/>
          <a:lstStyle>
            <a:lvl1pPr>
              <a:defRPr/>
            </a:lvl1pPr>
          </a:lstStyle>
          <a:p>
            <a:pPr lvl="0"/>
            <a:r>
              <a:rPr lang="fr-FR"/>
              <a:t>Modifiez le style du titre</a:t>
            </a:r>
          </a:p>
        </p:txBody>
      </p:sp>
      <p:sp>
        <p:nvSpPr>
          <p:cNvPr id="5" name="ZoneTexte 24">
            <a:extLst>
              <a:ext uri="{FF2B5EF4-FFF2-40B4-BE49-F238E27FC236}">
                <a16:creationId xmlns:a16="http://schemas.microsoft.com/office/drawing/2014/main" id="{CA6351EF-CFA8-4942-BE00-C076AF4FA6DF}"/>
              </a:ext>
            </a:extLst>
          </p:cNvPr>
          <p:cNvSpPr txBox="1"/>
          <p:nvPr/>
        </p:nvSpPr>
        <p:spPr>
          <a:xfrm>
            <a:off x="8852574" y="4950439"/>
            <a:ext cx="256148" cy="117917"/>
          </a:xfrm>
          <a:prstGeom prst="rect">
            <a:avLst/>
          </a:prstGeom>
          <a:noFill/>
          <a:ln cap="flat">
            <a:noFill/>
          </a:ln>
        </p:spPr>
        <p:txBody>
          <a:bodyPr vert="horz" wrap="none" lIns="35999" tIns="0" rIns="35999" bIns="0" anchor="ctr" anchorCtr="0" compatLnSpc="0">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6EA0428-683F-49E1-A2F8-CBD59D54DE7F}" type="slidenum">
              <a:rPr sz="800">
                <a:solidFill>
                  <a:schemeClr val="bg1"/>
                </a:solidFill>
                <a:latin typeface="Arial" panose="020B0604020202020204" pitchFamily="34" charset="0"/>
                <a:cs typeface="Arial" panose="020B0604020202020204" pitchFamily="34" charset="0"/>
              </a:rPr>
              <a:t>‹N°›</a:t>
            </a:fld>
            <a:endParaRPr lang="fr-FR" sz="800" b="1" i="0" u="none" strike="noStrike" kern="1200" cap="none" spc="0" baseline="0" dirty="0">
              <a:solidFill>
                <a:schemeClr val="bg1"/>
              </a:solidFill>
              <a:uFillTx/>
              <a:latin typeface="Arial" panose="020B0604020202020204" pitchFamily="34" charset="0"/>
              <a:ea typeface="PingFang SC" pitchFamily="2"/>
              <a:cs typeface="Arial" panose="020B0604020202020204" pitchFamily="34" charset="0"/>
            </a:endParaRPr>
          </a:p>
        </p:txBody>
      </p:sp>
    </p:spTree>
    <p:extLst>
      <p:ext uri="{BB962C8B-B14F-4D97-AF65-F5344CB8AC3E}">
        <p14:creationId xmlns:p14="http://schemas.microsoft.com/office/powerpoint/2010/main" val="2760547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1_5f_Titre seul">
    <p:spTree>
      <p:nvGrpSpPr>
        <p:cNvPr id="1" name=""/>
        <p:cNvGrpSpPr/>
        <p:nvPr/>
      </p:nvGrpSpPr>
      <p:grpSpPr>
        <a:xfrm>
          <a:off x="0" y="0"/>
          <a:ext cx="0" cy="0"/>
          <a:chOff x="0" y="0"/>
          <a:chExt cx="0" cy="0"/>
        </a:xfrm>
      </p:grpSpPr>
      <p:pic>
        <p:nvPicPr>
          <p:cNvPr id="2" name="Image 4">
            <a:extLst>
              <a:ext uri="{FF2B5EF4-FFF2-40B4-BE49-F238E27FC236}">
                <a16:creationId xmlns:a16="http://schemas.microsoft.com/office/drawing/2014/main" id="{D5A4453C-0ECF-406B-BF04-2A181386315D}"/>
              </a:ext>
            </a:extLst>
          </p:cNvPr>
          <p:cNvPicPr>
            <a:picLocks noChangeAspect="1"/>
          </p:cNvPicPr>
          <p:nvPr/>
        </p:nvPicPr>
        <p:blipFill>
          <a:blip r:embed="rId2"/>
          <a:stretch>
            <a:fillRect/>
          </a:stretch>
        </p:blipFill>
        <p:spPr>
          <a:xfrm>
            <a:off x="0" y="2157"/>
            <a:ext cx="9144000" cy="5139001"/>
          </a:xfrm>
          <a:prstGeom prst="rect">
            <a:avLst/>
          </a:prstGeom>
          <a:noFill/>
          <a:ln cap="flat">
            <a:noFill/>
          </a:ln>
        </p:spPr>
      </p:pic>
      <p:sp>
        <p:nvSpPr>
          <p:cNvPr id="3" name="Espace réservé du texte 5">
            <a:extLst>
              <a:ext uri="{FF2B5EF4-FFF2-40B4-BE49-F238E27FC236}">
                <a16:creationId xmlns:a16="http://schemas.microsoft.com/office/drawing/2014/main" id="{A02C1B23-1CF3-4F78-8366-E2BCA05D3A1F}"/>
              </a:ext>
            </a:extLst>
          </p:cNvPr>
          <p:cNvSpPr txBox="1">
            <a:spLocks noGrp="1"/>
          </p:cNvSpPr>
          <p:nvPr>
            <p:ph type="body" idx="4294967295"/>
          </p:nvPr>
        </p:nvSpPr>
        <p:spPr>
          <a:xfrm>
            <a:off x="899998" y="1203478"/>
            <a:ext cx="7920002" cy="1123559"/>
          </a:xfrm>
        </p:spPr>
        <p:txBody>
          <a:bodyPr/>
          <a:lstStyle>
            <a:lvl1pPr algn="r">
              <a:defRPr>
                <a:solidFill>
                  <a:srgbClr val="237291"/>
                </a:solidFill>
              </a:defRPr>
            </a:lvl1pPr>
            <a:lvl2pPr algn="r">
              <a:defRPr/>
            </a:lvl2pPr>
            <a:lvl3pPr algn="r">
              <a:defRPr/>
            </a:lvl3pPr>
            <a:lvl4pPr algn="r">
              <a:defRPr/>
            </a:lvl4pPr>
            <a:lvl5pPr algn="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Titre 1">
            <a:extLst>
              <a:ext uri="{FF2B5EF4-FFF2-40B4-BE49-F238E27FC236}">
                <a16:creationId xmlns:a16="http://schemas.microsoft.com/office/drawing/2014/main" id="{AE57D160-7558-4937-A105-20E4D1088B58}"/>
              </a:ext>
            </a:extLst>
          </p:cNvPr>
          <p:cNvSpPr txBox="1">
            <a:spLocks noGrp="1"/>
          </p:cNvSpPr>
          <p:nvPr>
            <p:ph type="title"/>
          </p:nvPr>
        </p:nvSpPr>
        <p:spPr>
          <a:xfrm>
            <a:off x="2555281" y="231480"/>
            <a:ext cx="6264718" cy="393841"/>
          </a:xfrm>
        </p:spPr>
        <p:txBody>
          <a:bodyPr/>
          <a:lstStyle>
            <a:lvl1pPr algn="r">
              <a:defRPr/>
            </a:lvl1pPr>
          </a:lstStyle>
          <a:p>
            <a:pPr lvl="0"/>
            <a:r>
              <a:rPr lang="fr-FR"/>
              <a:t>Modifiez le style du titre</a:t>
            </a:r>
          </a:p>
        </p:txBody>
      </p:sp>
      <p:sp>
        <p:nvSpPr>
          <p:cNvPr id="5" name="ZoneTexte 24">
            <a:extLst>
              <a:ext uri="{FF2B5EF4-FFF2-40B4-BE49-F238E27FC236}">
                <a16:creationId xmlns:a16="http://schemas.microsoft.com/office/drawing/2014/main" id="{B7F7FC70-D0BB-4B31-9D4A-224284065B86}"/>
              </a:ext>
            </a:extLst>
          </p:cNvPr>
          <p:cNvSpPr txBox="1"/>
          <p:nvPr/>
        </p:nvSpPr>
        <p:spPr>
          <a:xfrm>
            <a:off x="8852574" y="4950439"/>
            <a:ext cx="256148" cy="117917"/>
          </a:xfrm>
          <a:prstGeom prst="rect">
            <a:avLst/>
          </a:prstGeom>
          <a:noFill/>
          <a:ln cap="flat">
            <a:noFill/>
          </a:ln>
        </p:spPr>
        <p:txBody>
          <a:bodyPr vert="horz" wrap="none" lIns="35999" tIns="0" rIns="35999" bIns="0" anchor="ctr" anchorCtr="0" compatLnSpc="0">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A77327E-E50B-4514-8896-2CD3A2487905}" type="slidenum">
              <a:rPr sz="800">
                <a:solidFill>
                  <a:schemeClr val="bg1"/>
                </a:solidFill>
                <a:latin typeface="Arial" panose="020B0604020202020204" pitchFamily="34" charset="0"/>
                <a:cs typeface="Arial" panose="020B0604020202020204" pitchFamily="34" charset="0"/>
              </a:rPr>
              <a:t>‹N°›</a:t>
            </a:fld>
            <a:endParaRPr lang="fr-FR" sz="800" b="1" i="0" u="none" strike="noStrike" kern="1200" cap="none" spc="0" baseline="0">
              <a:solidFill>
                <a:schemeClr val="bg1"/>
              </a:solidFill>
              <a:uFillTx/>
              <a:latin typeface="Arial" panose="020B0604020202020204" pitchFamily="34" charset="0"/>
              <a:ea typeface="PingFang SC" pitchFamily="2"/>
              <a:cs typeface="Arial" panose="020B0604020202020204" pitchFamily="34" charset="0"/>
            </a:endParaRPr>
          </a:p>
        </p:txBody>
      </p:sp>
      <p:sp>
        <p:nvSpPr>
          <p:cNvPr id="7" name="Espace réservé du pied de page 6">
            <a:extLst>
              <a:ext uri="{FF2B5EF4-FFF2-40B4-BE49-F238E27FC236}">
                <a16:creationId xmlns:a16="http://schemas.microsoft.com/office/drawing/2014/main" id="{0BC76EE9-D45B-43E6-AC80-F59036F6061A}"/>
              </a:ext>
            </a:extLst>
          </p:cNvPr>
          <p:cNvSpPr txBox="1"/>
          <p:nvPr/>
        </p:nvSpPr>
        <p:spPr>
          <a:xfrm>
            <a:off x="22320" y="4947836"/>
            <a:ext cx="6554876" cy="123480"/>
          </a:xfrm>
          <a:prstGeom prst="rect">
            <a:avLst/>
          </a:prstGeom>
          <a:noFill/>
          <a:ln cap="flat">
            <a:noFill/>
          </a:ln>
        </p:spPr>
        <p:txBody>
          <a:bodyPr vert="horz" wrap="square" lIns="35999" tIns="0" rIns="35999" bIns="0" anchor="ctr" anchorCtr="0" compatLnSpc="0">
            <a:spAutoFit/>
          </a:bodyPr>
          <a:lstStyle/>
          <a:p>
            <a:pPr marL="88916"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HK" sz="800" b="1" i="0" u="none" strike="noStrike" kern="1200" cap="none" spc="0" baseline="0">
                <a:solidFill>
                  <a:srgbClr val="FFFFFF"/>
                </a:solidFill>
                <a:uFillTx/>
                <a:latin typeface="Arial" pitchFamily="18"/>
                <a:ea typeface="PingFang SC" pitchFamily="2"/>
                <a:cs typeface="Arial Unicode MS" pitchFamily="2"/>
              </a:rPr>
              <a:t>Pied de page</a:t>
            </a:r>
          </a:p>
        </p:txBody>
      </p:sp>
    </p:spTree>
    <p:extLst>
      <p:ext uri="{BB962C8B-B14F-4D97-AF65-F5344CB8AC3E}">
        <p14:creationId xmlns:p14="http://schemas.microsoft.com/office/powerpoint/2010/main" val="1666640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exte 2">
            <a:extLst>
              <a:ext uri="{FF2B5EF4-FFF2-40B4-BE49-F238E27FC236}">
                <a16:creationId xmlns:a16="http://schemas.microsoft.com/office/drawing/2014/main" id="{CD63371B-9BDF-459C-B155-1C85F740AF62}"/>
              </a:ext>
            </a:extLst>
          </p:cNvPr>
          <p:cNvSpPr txBox="1">
            <a:spLocks noGrp="1"/>
          </p:cNvSpPr>
          <p:nvPr>
            <p:ph type="body" idx="1"/>
          </p:nvPr>
        </p:nvSpPr>
        <p:spPr>
          <a:xfrm>
            <a:off x="897840" y="1059478"/>
            <a:ext cx="7346161" cy="1639080"/>
          </a:xfrm>
          <a:prstGeom prst="rect">
            <a:avLst/>
          </a:prstGeom>
          <a:noFill/>
          <a:ln>
            <a:noFill/>
          </a:ln>
        </p:spPr>
        <p:txBody>
          <a:bodyPr vert="horz" wrap="square" lIns="35999" tIns="0" rIns="35999" bIns="0" anchor="t" anchorCtr="0" compatLnSpc="1">
            <a:sp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a:p>
            <a:pPr lvl="6"/>
            <a:r>
              <a:rPr lang="fr-FR" dirty="0"/>
              <a:t>Septième niveau</a:t>
            </a:r>
          </a:p>
        </p:txBody>
      </p:sp>
      <p:sp>
        <p:nvSpPr>
          <p:cNvPr id="3" name="ZoneTexte 7">
            <a:extLst>
              <a:ext uri="{FF2B5EF4-FFF2-40B4-BE49-F238E27FC236}">
                <a16:creationId xmlns:a16="http://schemas.microsoft.com/office/drawing/2014/main" id="{30C9B42E-E416-4746-BAF6-7F5C9C79D3AF}"/>
              </a:ext>
            </a:extLst>
          </p:cNvPr>
          <p:cNvSpPr txBox="1"/>
          <p:nvPr/>
        </p:nvSpPr>
        <p:spPr>
          <a:xfrm>
            <a:off x="8783708" y="4975434"/>
            <a:ext cx="325014" cy="162224"/>
          </a:xfrm>
          <a:prstGeom prst="rect">
            <a:avLst/>
          </a:prstGeom>
          <a:noFill/>
          <a:ln cap="flat">
            <a:noFill/>
          </a:ln>
        </p:spPr>
        <p:txBody>
          <a:bodyPr vert="horz" wrap="none" lIns="35999" tIns="0" rIns="35999" bIns="0" anchor="ctr" anchorCtr="0" compatLnSpc="0">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936501A-F7D6-47D4-9489-69AD90937F58}" type="slidenum">
              <a:rPr sz="1100">
                <a:solidFill>
                  <a:schemeClr val="bg1"/>
                </a:solidFill>
                <a:latin typeface="Arial" panose="020B0604020202020204" pitchFamily="34" charset="0"/>
                <a:cs typeface="Arial" panose="020B0604020202020204" pitchFamily="34" charset="0"/>
              </a:rPr>
              <a:t>‹N°›</a:t>
            </a:fld>
            <a:endParaRPr lang="fr-FR" sz="1100" b="1" i="0" u="none" strike="noStrike" kern="1200" cap="none" spc="0" baseline="0" dirty="0">
              <a:solidFill>
                <a:schemeClr val="bg1"/>
              </a:solidFill>
              <a:uFillTx/>
              <a:latin typeface="Arial" panose="020B0604020202020204" pitchFamily="34" charset="0"/>
              <a:ea typeface="PingFang SC" pitchFamily="2"/>
              <a:cs typeface="Arial" panose="020B0604020202020204" pitchFamily="34" charset="0"/>
            </a:endParaRPr>
          </a:p>
        </p:txBody>
      </p:sp>
      <p:sp>
        <p:nvSpPr>
          <p:cNvPr id="4" name="Espace réservé de la date 3">
            <a:extLst>
              <a:ext uri="{FF2B5EF4-FFF2-40B4-BE49-F238E27FC236}">
                <a16:creationId xmlns:a16="http://schemas.microsoft.com/office/drawing/2014/main" id="{D5E1C562-7AF4-48E7-A1C4-7B258A7F8E46}"/>
              </a:ext>
            </a:extLst>
          </p:cNvPr>
          <p:cNvSpPr txBox="1">
            <a:spLocks noGrp="1"/>
          </p:cNvSpPr>
          <p:nvPr>
            <p:ph type="dt" sz="half" idx="2"/>
          </p:nvPr>
        </p:nvSpPr>
        <p:spPr>
          <a:xfrm>
            <a:off x="6554876" y="5019836"/>
            <a:ext cx="2133715" cy="123123"/>
          </a:xfrm>
          <a:prstGeom prst="rect">
            <a:avLst/>
          </a:prstGeom>
          <a:noFill/>
          <a:ln>
            <a:noFill/>
          </a:ln>
        </p:spPr>
        <p:txBody>
          <a:bodyPr vert="horz" wrap="square" lIns="35999" tIns="0" rIns="35999" bIns="0" anchor="ctr" anchorCtr="0" compatLnSpc="1">
            <a:spAutoFit/>
          </a:bodyPr>
          <a:lstStyle>
            <a:lvl1pPr marL="0" marR="0" lvl="0" indent="0" algn="r" defTabSz="914400" rtl="0" fontAlgn="auto" hangingPunct="1">
              <a:lnSpc>
                <a:spcPct val="100000"/>
              </a:lnSpc>
              <a:spcBef>
                <a:spcPts val="0"/>
              </a:spcBef>
              <a:spcAft>
                <a:spcPts val="0"/>
              </a:spcAft>
              <a:buNone/>
              <a:tabLst/>
              <a:defRPr lang="fr-FR" sz="800" b="1" i="0" u="none" strike="noStrike" kern="1200" cap="none" spc="0" baseline="0">
                <a:solidFill>
                  <a:schemeClr val="bg1"/>
                </a:solidFill>
                <a:uFillTx/>
                <a:latin typeface="Arial"/>
                <a:ea typeface="Tahoma" pitchFamily="2"/>
                <a:cs typeface="Tahoma" pitchFamily="2"/>
              </a:defRPr>
            </a:lvl1pPr>
          </a:lstStyle>
          <a:p>
            <a:r>
              <a:rPr lang="fr-FR" dirty="0"/>
              <a:t>19 octobre 2023</a:t>
            </a:r>
          </a:p>
        </p:txBody>
      </p:sp>
      <p:sp>
        <p:nvSpPr>
          <p:cNvPr id="5" name="Espace réservé du titre 4">
            <a:extLst>
              <a:ext uri="{FF2B5EF4-FFF2-40B4-BE49-F238E27FC236}">
                <a16:creationId xmlns:a16="http://schemas.microsoft.com/office/drawing/2014/main" id="{1E837862-12C1-4DEB-8ED8-9BBDC24E5972}"/>
              </a:ext>
            </a:extLst>
          </p:cNvPr>
          <p:cNvSpPr txBox="1">
            <a:spLocks noGrp="1"/>
          </p:cNvSpPr>
          <p:nvPr>
            <p:ph type="title"/>
          </p:nvPr>
        </p:nvSpPr>
        <p:spPr>
          <a:xfrm>
            <a:off x="628558" y="274676"/>
            <a:ext cx="7886882" cy="993596"/>
          </a:xfrm>
          <a:prstGeom prst="rect">
            <a:avLst/>
          </a:prstGeom>
          <a:noFill/>
          <a:ln>
            <a:noFill/>
          </a:ln>
        </p:spPr>
        <p:txBody>
          <a:bodyPr vert="horz" wrap="square" lIns="91440" tIns="45720" rIns="91440" bIns="45720" anchor="ctr" anchorCtr="0" compatLnSpc="1">
            <a:normAutofit/>
          </a:bodyPr>
          <a:lstStyle/>
          <a:p>
            <a:pPr lvl="0"/>
            <a:r>
              <a:rPr lang="fr-FR"/>
              <a:t>Modifiez le style du titre</a:t>
            </a:r>
          </a:p>
        </p:txBody>
      </p:sp>
      <p:sp>
        <p:nvSpPr>
          <p:cNvPr id="6" name="Espace réservé du pied de page 6">
            <a:extLst>
              <a:ext uri="{FF2B5EF4-FFF2-40B4-BE49-F238E27FC236}">
                <a16:creationId xmlns:a16="http://schemas.microsoft.com/office/drawing/2014/main" id="{E71C431D-BCB4-47BF-83B1-138AB1220B40}"/>
              </a:ext>
            </a:extLst>
          </p:cNvPr>
          <p:cNvSpPr txBox="1">
            <a:spLocks noGrp="1"/>
          </p:cNvSpPr>
          <p:nvPr>
            <p:ph type="ftr" sz="quarter" idx="3"/>
          </p:nvPr>
        </p:nvSpPr>
        <p:spPr>
          <a:xfrm>
            <a:off x="0" y="4972091"/>
            <a:ext cx="6554876" cy="169277"/>
          </a:xfrm>
          <a:prstGeom prst="rect">
            <a:avLst/>
          </a:prstGeom>
          <a:noFill/>
          <a:ln>
            <a:noFill/>
          </a:ln>
        </p:spPr>
        <p:txBody>
          <a:bodyPr vert="horz" wrap="square" lIns="35999" tIns="0" rIns="35999" bIns="0" anchor="ctr" anchorCtr="0" compatLnSpc="1">
            <a:spAutoFit/>
          </a:bodyPr>
          <a:lstStyle>
            <a:lvl1pPr marL="0" marR="0" lvl="0" indent="0" algn="l" defTabSz="914400" rtl="0" fontAlgn="auto" hangingPunct="0">
              <a:lnSpc>
                <a:spcPct val="100000"/>
              </a:lnSpc>
              <a:spcBef>
                <a:spcPts val="0"/>
              </a:spcBef>
              <a:spcAft>
                <a:spcPts val="0"/>
              </a:spcAft>
              <a:buNone/>
              <a:tabLst/>
              <a:defRPr lang="fr-FR" sz="1100" b="0" i="0" u="none" strike="noStrike" kern="1200" cap="none" spc="0" baseline="0">
                <a:solidFill>
                  <a:schemeClr val="bg1"/>
                </a:solidFill>
                <a:uFillTx/>
                <a:latin typeface="Arial" panose="020B0604020202020204" pitchFamily="34" charset="0"/>
                <a:ea typeface="Tahoma" pitchFamily="2"/>
                <a:cs typeface="Arial" panose="020B0604020202020204" pitchFamily="34" charset="0"/>
              </a:defRPr>
            </a:lvl1pPr>
          </a:lstStyle>
          <a:p>
            <a:r>
              <a:rPr lang="fr-FR"/>
              <a:t>Atelier CR2PA</a:t>
            </a:r>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p:txStyles>
    <p:titleStyle>
      <a:lvl1pPr marL="0" marR="0" lvl="0" indent="0" algn="l" defTabSz="914400" rtl="0" fontAlgn="auto" hangingPunct="1">
        <a:lnSpc>
          <a:spcPct val="80000"/>
        </a:lnSpc>
        <a:spcBef>
          <a:spcPts val="0"/>
        </a:spcBef>
        <a:spcAft>
          <a:spcPts val="0"/>
        </a:spcAft>
        <a:buNone/>
        <a:tabLst/>
        <a:defRPr lang="fr-FR" sz="3200" b="1" i="0" u="none" strike="noStrike" kern="1200" cap="none" spc="99" baseline="0">
          <a:solidFill>
            <a:srgbClr val="237291"/>
          </a:solidFill>
          <a:highlight>
            <a:scrgbClr r="0" g="0" b="0">
              <a:alpha val="0"/>
            </a:scrgbClr>
          </a:highlight>
          <a:uFillTx/>
          <a:latin typeface="Arial" pitchFamily="18"/>
          <a:ea typeface="PingFang SC" pitchFamily="2"/>
          <a:cs typeface="Arial Unicode MS" pitchFamily="2"/>
        </a:defRPr>
      </a:lvl1pPr>
    </p:titleStyle>
    <p:bodyStyle>
      <a:lvl1pPr marL="0" marR="0" lvl="0" indent="0" algn="l" defTabSz="914400" rtl="0" fontAlgn="auto" hangingPunct="1">
        <a:lnSpc>
          <a:spcPct val="100000"/>
        </a:lnSpc>
        <a:spcBef>
          <a:spcPts val="1800"/>
        </a:spcBef>
        <a:spcAft>
          <a:spcPts val="0"/>
        </a:spcAft>
        <a:buSzPct val="45000"/>
        <a:buFont typeface="StarSymbol"/>
        <a:buChar char="●"/>
        <a:tabLst/>
        <a:defRPr lang="fr-FR" sz="1700" b="1" i="0" u="none" strike="noStrike" kern="1200" cap="none" spc="0" baseline="0">
          <a:solidFill>
            <a:srgbClr val="00677F"/>
          </a:solidFill>
          <a:highlight>
            <a:scrgbClr r="0" g="0" b="0">
              <a:alpha val="0"/>
            </a:scrgbClr>
          </a:highlight>
          <a:uFillTx/>
          <a:latin typeface="Arial" pitchFamily="18"/>
          <a:ea typeface="PingFang SC" pitchFamily="2"/>
          <a:cs typeface="Arial Unicode MS" pitchFamily="2"/>
        </a:defRPr>
      </a:lvl1pPr>
      <a:lvl2pPr marL="0" marR="0" lvl="1" indent="0" algn="l" defTabSz="914400" rtl="0" fontAlgn="auto" hangingPunct="1">
        <a:lnSpc>
          <a:spcPct val="100000"/>
        </a:lnSpc>
        <a:spcBef>
          <a:spcPts val="0"/>
        </a:spcBef>
        <a:spcAft>
          <a:spcPts val="0"/>
        </a:spcAft>
        <a:buSzPct val="75000"/>
        <a:buFont typeface="StarSymbol"/>
        <a:buChar char="–"/>
        <a:tabLst/>
        <a:defRPr lang="fr-FR" sz="1400" b="1" i="0" u="none" strike="noStrike" kern="1200" cap="none" spc="0" baseline="0">
          <a:solidFill>
            <a:srgbClr val="00A3BC"/>
          </a:solidFill>
          <a:highlight>
            <a:scrgbClr r="0" g="0" b="0">
              <a:alpha val="0"/>
            </a:scrgbClr>
          </a:highlight>
          <a:uFillTx/>
          <a:latin typeface="Arial" pitchFamily="18"/>
          <a:ea typeface="PingFang SC" pitchFamily="2"/>
          <a:cs typeface="Arial Unicode MS" pitchFamily="2"/>
        </a:defRPr>
      </a:lvl2pPr>
      <a:lvl3pPr marL="0" marR="0" lvl="2" indent="0" algn="l" defTabSz="914400" rtl="0" fontAlgn="auto" hangingPunct="1">
        <a:lnSpc>
          <a:spcPct val="100000"/>
        </a:lnSpc>
        <a:spcBef>
          <a:spcPts val="0"/>
        </a:spcBef>
        <a:spcAft>
          <a:spcPts val="0"/>
        </a:spcAft>
        <a:buSzPct val="45000"/>
        <a:buFont typeface="StarSymbol"/>
        <a:buChar char="●"/>
        <a:tabLst/>
        <a:defRPr lang="fr-FR" sz="1400" b="0" i="0" u="none" strike="noStrike" kern="1200" cap="none" spc="0" baseline="0">
          <a:solidFill>
            <a:srgbClr val="000000"/>
          </a:solidFill>
          <a:highlight>
            <a:scrgbClr r="0" g="0" b="0">
              <a:alpha val="0"/>
            </a:scrgbClr>
          </a:highlight>
          <a:uFillTx/>
          <a:latin typeface="Arial" pitchFamily="18"/>
          <a:ea typeface="PingFang SC" pitchFamily="2"/>
          <a:cs typeface="Arial Unicode MS" pitchFamily="2"/>
        </a:defRPr>
      </a:lvl3pPr>
      <a:lvl4pPr marL="143999" marR="0" lvl="3" indent="-143999" algn="l" defTabSz="914400" rtl="0" fontAlgn="auto" hangingPunct="1">
        <a:lnSpc>
          <a:spcPct val="100000"/>
        </a:lnSpc>
        <a:spcBef>
          <a:spcPts val="600"/>
        </a:spcBef>
        <a:spcAft>
          <a:spcPts val="0"/>
        </a:spcAft>
        <a:buSzPct val="75000"/>
        <a:buFont typeface="StarSymbol"/>
        <a:buChar char="–"/>
        <a:tabLst/>
        <a:defRPr lang="fr-FR" sz="1200" b="0" i="0" u="none" strike="noStrike" kern="1200" cap="none" spc="0" baseline="0">
          <a:solidFill>
            <a:srgbClr val="000000"/>
          </a:solidFill>
          <a:highlight>
            <a:scrgbClr r="0" g="0" b="0">
              <a:alpha val="0"/>
            </a:scrgbClr>
          </a:highlight>
          <a:uFillTx/>
          <a:latin typeface="Arial Black" pitchFamily="34"/>
          <a:ea typeface="PingFang SC" pitchFamily="2"/>
          <a:cs typeface="Arial Unicode MS" pitchFamily="2"/>
        </a:defRPr>
      </a:lvl4pPr>
      <a:lvl5pPr marL="251999" marR="0" lvl="4" indent="-107999" algn="l" defTabSz="914400" rtl="0" fontAlgn="auto" hangingPunct="1">
        <a:lnSpc>
          <a:spcPct val="100000"/>
        </a:lnSpc>
        <a:spcBef>
          <a:spcPts val="0"/>
        </a:spcBef>
        <a:spcAft>
          <a:spcPts val="0"/>
        </a:spcAft>
        <a:buSzPct val="45000"/>
        <a:buFont typeface="StarSymbol"/>
        <a:buChar char="●"/>
        <a:tabLst/>
        <a:defRPr lang="fr-FR" sz="1100" b="0" i="0" u="none" strike="noStrike" kern="1200" cap="none" spc="0" baseline="0">
          <a:solidFill>
            <a:srgbClr val="000000"/>
          </a:solidFill>
          <a:highlight>
            <a:scrgbClr r="0" g="0" b="0">
              <a:alpha val="0"/>
            </a:scrgbClr>
          </a:highlight>
          <a:uFillTx/>
          <a:latin typeface="Arial" pitchFamily="18"/>
          <a:ea typeface="PingFang SC" pitchFamily="2"/>
          <a:cs typeface="Arial Unicode MS" pitchFamily="2"/>
        </a:defRPr>
      </a:lvl5pPr>
      <a:lvl6pPr marL="719998" marR="0" lvl="5" indent="-107999" algn="l" defTabSz="914400" rtl="0" fontAlgn="auto" hangingPunct="1">
        <a:lnSpc>
          <a:spcPct val="100000"/>
        </a:lnSpc>
        <a:spcBef>
          <a:spcPts val="0"/>
        </a:spcBef>
        <a:spcAft>
          <a:spcPts val="0"/>
        </a:spcAft>
        <a:buSzPct val="45000"/>
        <a:buFont typeface="StarSymbol"/>
        <a:buChar char="●"/>
        <a:tabLst/>
        <a:defRPr lang="fr-FR" sz="900" b="0" i="0" u="none" strike="noStrike" kern="1200" cap="none" spc="0" baseline="0">
          <a:solidFill>
            <a:srgbClr val="000000"/>
          </a:solidFill>
          <a:highlight>
            <a:scrgbClr r="0" g="0" b="0">
              <a:alpha val="0"/>
            </a:scrgbClr>
          </a:highlight>
          <a:uFillTx/>
          <a:latin typeface="Arial" pitchFamily="18"/>
          <a:ea typeface="PingFang SC" pitchFamily="2"/>
          <a:cs typeface="Arial Unicode MS" pitchFamily="2"/>
        </a:defRPr>
      </a:lvl6pPr>
      <a:lvl7pPr marL="0" marR="0" lvl="6" indent="0" algn="ctr" defTabSz="914400" rtl="0" fontAlgn="auto" hangingPunct="1">
        <a:lnSpc>
          <a:spcPct val="100000"/>
        </a:lnSpc>
        <a:spcBef>
          <a:spcPts val="1200"/>
        </a:spcBef>
        <a:spcAft>
          <a:spcPts val="0"/>
        </a:spcAft>
        <a:buSzPct val="45000"/>
        <a:buFont typeface="StarSymbol"/>
        <a:buChar char="●"/>
        <a:tabLst/>
        <a:defRPr lang="fr-FR" sz="1200" b="0" i="1" u="none" strike="noStrike" kern="1200" cap="none" spc="0" baseline="0">
          <a:solidFill>
            <a:srgbClr val="00677F"/>
          </a:solidFill>
          <a:highlight>
            <a:scrgbClr r="0" g="0" b="0">
              <a:alpha val="0"/>
            </a:scrgbClr>
          </a:highlight>
          <a:uFillTx/>
          <a:latin typeface="Arial" pitchFamily="18"/>
          <a:ea typeface="PingFang SC" pitchFamily="2"/>
          <a:cs typeface="Arial Unicode MS" pitchFamily="2"/>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5" Type="http://schemas.openxmlformats.org/officeDocument/2006/relationships/hyperlink" Target="https://www.lagazettedescommunes.com/910389/comment-se-remettre-dune-cyberattaque-dans-un-service-des-archives/" TargetMode="Externa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5" Type="http://schemas.openxmlformats.org/officeDocument/2006/relationships/image" Target="../media/image21.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re 2">
            <a:extLst>
              <a:ext uri="{FF2B5EF4-FFF2-40B4-BE49-F238E27FC236}">
                <a16:creationId xmlns:a16="http://schemas.microsoft.com/office/drawing/2014/main" id="{3C0B4EF4-C77F-4CA9-8081-099B8D890CAE}"/>
              </a:ext>
            </a:extLst>
          </p:cNvPr>
          <p:cNvSpPr txBox="1">
            <a:spLocks noGrp="1"/>
          </p:cNvSpPr>
          <p:nvPr>
            <p:ph type="title"/>
          </p:nvPr>
        </p:nvSpPr>
        <p:spPr>
          <a:xfrm>
            <a:off x="179643" y="231480"/>
            <a:ext cx="4121052" cy="2627830"/>
          </a:xfrm>
          <a:noFill/>
        </p:spPr>
        <p:txBody>
          <a:bodyPr anchorCtr="0"/>
          <a:lstStyle/>
          <a:p>
            <a:pPr lvl="0" algn="l"/>
            <a:r>
              <a:rPr lang="fr-FR" sz="3600" dirty="0">
                <a:solidFill>
                  <a:srgbClr val="FFFFFF"/>
                </a:solidFill>
              </a:rPr>
              <a:t>Atelier n°43</a:t>
            </a:r>
            <a:br>
              <a:rPr lang="fr-FR" sz="3600" dirty="0">
                <a:solidFill>
                  <a:srgbClr val="FFFFFF"/>
                </a:solidFill>
              </a:rPr>
            </a:br>
            <a:r>
              <a:rPr lang="fr-FR" sz="2000" dirty="0">
                <a:solidFill>
                  <a:srgbClr val="FFFFFF"/>
                </a:solidFill>
              </a:rPr>
              <a:t>« Refacturation des services »</a:t>
            </a:r>
            <a:br>
              <a:rPr lang="fr-FR" sz="2300" dirty="0">
                <a:solidFill>
                  <a:srgbClr val="FFFFFF"/>
                </a:solidFill>
              </a:rPr>
            </a:br>
            <a:br>
              <a:rPr lang="fr-FR" sz="1400" dirty="0">
                <a:solidFill>
                  <a:srgbClr val="FFFFFF"/>
                </a:solidFill>
              </a:rPr>
            </a:br>
            <a:br>
              <a:rPr lang="fr-FR" sz="2300" dirty="0">
                <a:solidFill>
                  <a:srgbClr val="FFFFFF"/>
                </a:solidFill>
              </a:rPr>
            </a:br>
            <a:r>
              <a:rPr lang="fr-FR" sz="1100" dirty="0">
                <a:solidFill>
                  <a:srgbClr val="FFFFFF"/>
                </a:solidFill>
              </a:rPr>
              <a:t>14 mars 2024</a:t>
            </a:r>
            <a:br>
              <a:rPr lang="fr-FR" sz="1100" dirty="0">
                <a:solidFill>
                  <a:srgbClr val="FFFFFF"/>
                </a:solidFill>
              </a:rPr>
            </a:br>
            <a:r>
              <a:rPr lang="fr-FR" sz="1100" dirty="0">
                <a:solidFill>
                  <a:srgbClr val="FFFFFF"/>
                </a:solidFill>
              </a:rPr>
              <a:t>Suresnes – Servier Monde</a:t>
            </a:r>
            <a:br>
              <a:rPr lang="fr-FR" sz="1100" dirty="0">
                <a:solidFill>
                  <a:srgbClr val="FFFFFF"/>
                </a:solidFill>
              </a:rPr>
            </a:br>
            <a:br>
              <a:rPr lang="fr-FR" sz="1100" dirty="0">
                <a:solidFill>
                  <a:srgbClr val="FFFFFF"/>
                </a:solidFill>
              </a:rPr>
            </a:br>
            <a:r>
              <a:rPr lang="fr-FR" sz="1100" dirty="0">
                <a:solidFill>
                  <a:srgbClr val="FFFFFF"/>
                </a:solidFill>
              </a:rPr>
              <a:t>10 participants en visio</a:t>
            </a:r>
            <a:br>
              <a:rPr lang="fr-FR" sz="1100" dirty="0">
                <a:solidFill>
                  <a:srgbClr val="FFFFFF"/>
                </a:solidFill>
              </a:rPr>
            </a:br>
            <a:r>
              <a:rPr lang="fr-FR" sz="1100" dirty="0">
                <a:solidFill>
                  <a:srgbClr val="FFFFFF"/>
                </a:solidFill>
              </a:rPr>
              <a:t>3 participants en présentiel</a:t>
            </a:r>
            <a:endParaRPr lang="fr-FR" sz="2300"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4BB5FCF8-415B-50AD-01ED-46736ED6EF1F}"/>
              </a:ext>
            </a:extLst>
          </p:cNvPr>
          <p:cNvSpPr>
            <a:spLocks noGrp="1"/>
          </p:cNvSpPr>
          <p:nvPr>
            <p:ph type="body" idx="4294967295"/>
          </p:nvPr>
        </p:nvSpPr>
        <p:spPr>
          <a:xfrm>
            <a:off x="611999" y="926314"/>
            <a:ext cx="7920002" cy="3939540"/>
          </a:xfrm>
        </p:spPr>
        <p:txBody>
          <a:bodyPr/>
          <a:lstStyle/>
          <a:p>
            <a:pPr lvl="2"/>
            <a:endParaRPr lang="fr-FR" sz="1100" dirty="0"/>
          </a:p>
          <a:p>
            <a:pPr lvl="2"/>
            <a:r>
              <a:rPr lang="fr-FR" sz="1100" dirty="0"/>
              <a:t> </a:t>
            </a:r>
            <a:r>
              <a:rPr lang="fr-FR" b="1" dirty="0"/>
              <a:t>Modalités de la refacturation  :</a:t>
            </a:r>
          </a:p>
          <a:p>
            <a:pPr lvl="3"/>
            <a:r>
              <a:rPr lang="fr-FR" dirty="0">
                <a:latin typeface="Arial" panose="020B0604020202020204" pitchFamily="34" charset="0"/>
                <a:cs typeface="Arial" panose="020B0604020202020204" pitchFamily="34" charset="0"/>
              </a:rPr>
              <a:t>Etablissement d’un tarif annuel à la consommation des services : nombre de dossiers papier et nombre de Go archivés ( 0,98 cts du dossier archivé et 109 € le Go)</a:t>
            </a:r>
          </a:p>
          <a:p>
            <a:pPr lvl="3"/>
            <a:r>
              <a:rPr lang="fr-FR" dirty="0">
                <a:latin typeface="Arial" panose="020B0604020202020204" pitchFamily="34" charset="0"/>
                <a:cs typeface="Arial" panose="020B0604020202020204" pitchFamily="34" charset="0"/>
              </a:rPr>
              <a:t>Nécessite de fournir un état précis des stocks archivés pour chaque entité et de ne jamais avoir d’archives orphelines</a:t>
            </a:r>
          </a:p>
          <a:p>
            <a:pPr lvl="3"/>
            <a:endParaRPr lang="fr-FR" sz="1100" dirty="0"/>
          </a:p>
          <a:p>
            <a:pPr lvl="2"/>
            <a:r>
              <a:rPr lang="fr-FR" b="1" dirty="0"/>
              <a:t>Comment le faire vivre ?</a:t>
            </a:r>
          </a:p>
          <a:p>
            <a:pPr lvl="3"/>
            <a:r>
              <a:rPr lang="fr-FR" sz="1100" dirty="0"/>
              <a:t> </a:t>
            </a:r>
            <a:r>
              <a:rPr lang="fr-FR" dirty="0">
                <a:latin typeface="Arial" panose="020B0604020202020204" pitchFamily="34" charset="0"/>
                <a:cs typeface="Arial" panose="020B0604020202020204" pitchFamily="34" charset="0"/>
              </a:rPr>
              <a:t>Refacturation qui permet de donner de la valeur et de la reconnaissance à nos activités au même titre que tous les autres services supports </a:t>
            </a:r>
          </a:p>
          <a:p>
            <a:pPr lvl="3"/>
            <a:r>
              <a:rPr lang="fr-FR" dirty="0">
                <a:latin typeface="Arial" panose="020B0604020202020204" pitchFamily="34" charset="0"/>
                <a:cs typeface="Arial" panose="020B0604020202020204" pitchFamily="34" charset="0"/>
              </a:rPr>
              <a:t>Permet aussi le calcul de ROI ( ex comparaison des coûts de stockage )</a:t>
            </a:r>
          </a:p>
          <a:p>
            <a:pPr lvl="3"/>
            <a:r>
              <a:rPr lang="fr-FR" dirty="0">
                <a:latin typeface="Arial" panose="020B0604020202020204" pitchFamily="34" charset="0"/>
                <a:cs typeface="Arial" panose="020B0604020202020204" pitchFamily="34" charset="0"/>
              </a:rPr>
              <a:t>Nécessite beaucoup de pédagogie, de transparence sur ce qui est réellement facturé et une gestion fine des propriétaires et des volumes</a:t>
            </a:r>
          </a:p>
          <a:p>
            <a:pPr lvl="3"/>
            <a:r>
              <a:rPr lang="fr-FR" dirty="0">
                <a:latin typeface="Arial" panose="020B0604020202020204" pitchFamily="34" charset="0"/>
                <a:cs typeface="Arial" panose="020B0604020202020204" pitchFamily="34" charset="0"/>
              </a:rPr>
              <a:t>Mise en place d’une  culture de la relation clients : comité clients, marketing des offres, communication  </a:t>
            </a:r>
          </a:p>
          <a:p>
            <a:pPr lvl="3"/>
            <a:r>
              <a:rPr lang="fr-FR" dirty="0">
                <a:latin typeface="Arial" panose="020B0604020202020204" pitchFamily="34" charset="0"/>
                <a:cs typeface="Arial" panose="020B0604020202020204" pitchFamily="34" charset="0"/>
              </a:rPr>
              <a:t>Indispensable contribution des contrôleurs de gestion pour mise en œuvre</a:t>
            </a:r>
          </a:p>
          <a:p>
            <a:pPr lvl="3"/>
            <a:endParaRPr lang="fr-FR" dirty="0"/>
          </a:p>
          <a:p>
            <a:pPr marL="0" lvl="3" indent="0">
              <a:buNone/>
            </a:pPr>
            <a:endParaRPr lang="fr-FR" dirty="0"/>
          </a:p>
        </p:txBody>
      </p:sp>
      <p:sp>
        <p:nvSpPr>
          <p:cNvPr id="8" name="Titre 7">
            <a:extLst>
              <a:ext uri="{FF2B5EF4-FFF2-40B4-BE49-F238E27FC236}">
                <a16:creationId xmlns:a16="http://schemas.microsoft.com/office/drawing/2014/main" id="{67ED33CC-1FA5-47E2-E5C6-2E79BE86DBFD}"/>
              </a:ext>
            </a:extLst>
          </p:cNvPr>
          <p:cNvSpPr>
            <a:spLocks noGrp="1"/>
          </p:cNvSpPr>
          <p:nvPr>
            <p:ph type="title"/>
          </p:nvPr>
        </p:nvSpPr>
        <p:spPr/>
        <p:txBody>
          <a:bodyPr>
            <a:normAutofit fontScale="90000"/>
          </a:bodyPr>
          <a:lstStyle/>
          <a:p>
            <a:r>
              <a:rPr lang="fr-FR" dirty="0"/>
              <a:t>REX </a:t>
            </a:r>
            <a:r>
              <a:rPr lang="fr-FR" dirty="0" err="1"/>
              <a:t>Totalenergies</a:t>
            </a:r>
            <a:endParaRPr lang="fr-FR" dirty="0"/>
          </a:p>
        </p:txBody>
      </p:sp>
    </p:spTree>
    <p:extLst>
      <p:ext uri="{BB962C8B-B14F-4D97-AF65-F5344CB8AC3E}">
        <p14:creationId xmlns:p14="http://schemas.microsoft.com/office/powerpoint/2010/main" val="1935241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67ED33CC-1FA5-47E2-E5C6-2E79BE86DBFD}"/>
              </a:ext>
            </a:extLst>
          </p:cNvPr>
          <p:cNvSpPr>
            <a:spLocks noGrp="1"/>
          </p:cNvSpPr>
          <p:nvPr>
            <p:ph type="title"/>
          </p:nvPr>
        </p:nvSpPr>
        <p:spPr>
          <a:xfrm>
            <a:off x="179643" y="231480"/>
            <a:ext cx="8463614" cy="864349"/>
          </a:xfrm>
        </p:spPr>
        <p:txBody>
          <a:bodyPr>
            <a:normAutofit/>
          </a:bodyPr>
          <a:lstStyle/>
          <a:p>
            <a:r>
              <a:rPr lang="fr-FR"/>
              <a:t>REX Servier : </a:t>
            </a:r>
            <a:r>
              <a:rPr lang="fr-FR" sz="2000"/>
              <a:t>rôle du DENIM dans l’archivage du Groupe Servier</a:t>
            </a:r>
            <a:endParaRPr lang="fr-FR" sz="2000" dirty="0"/>
          </a:p>
        </p:txBody>
      </p:sp>
      <p:sp>
        <p:nvSpPr>
          <p:cNvPr id="3" name="ZoneTexte 2">
            <a:extLst>
              <a:ext uri="{FF2B5EF4-FFF2-40B4-BE49-F238E27FC236}">
                <a16:creationId xmlns:a16="http://schemas.microsoft.com/office/drawing/2014/main" id="{C2DA9111-7302-4788-81D9-E50276B50EC1}"/>
              </a:ext>
            </a:extLst>
          </p:cNvPr>
          <p:cNvSpPr txBox="1"/>
          <p:nvPr/>
        </p:nvSpPr>
        <p:spPr>
          <a:xfrm>
            <a:off x="690041" y="972895"/>
            <a:ext cx="3881959" cy="3376374"/>
          </a:xfrm>
          <a:prstGeom prst="rect">
            <a:avLst/>
          </a:prstGeom>
          <a:noFill/>
        </p:spPr>
        <p:txBody>
          <a:bodyPr wrap="square" rtlCol="0">
            <a:spAutoFit/>
          </a:bodyPr>
          <a:lstStyle/>
          <a:p>
            <a:pPr lvl="0" algn="ctr">
              <a:lnSpc>
                <a:spcPct val="150000"/>
              </a:lnSpc>
              <a:buNone/>
            </a:pPr>
            <a:r>
              <a:rPr lang="fr-FR">
                <a:solidFill>
                  <a:srgbClr val="3A6D79"/>
                </a:solidFill>
                <a:latin typeface="Arial" panose="020B0604020202020204" pitchFamily="34" charset="0"/>
                <a:ea typeface="Times New Roman" panose="02020603050405020304" pitchFamily="18" charset="0"/>
                <a:cs typeface="Arial" panose="020B0604020202020204" pitchFamily="34" charset="0"/>
              </a:rPr>
              <a:t>au niveau </a:t>
            </a:r>
            <a:r>
              <a:rPr lang="fr-FR" b="1">
                <a:solidFill>
                  <a:schemeClr val="accent4"/>
                </a:solidFill>
                <a:latin typeface="Arial" panose="020B0604020202020204" pitchFamily="34" charset="0"/>
                <a:ea typeface="Times New Roman" panose="02020603050405020304" pitchFamily="18" charset="0"/>
                <a:cs typeface="Arial" panose="020B0604020202020204" pitchFamily="34" charset="0"/>
              </a:rPr>
              <a:t>Groupe</a:t>
            </a:r>
          </a:p>
          <a:p>
            <a:pPr marL="285750" lvl="0" indent="-285750">
              <a:lnSpc>
                <a:spcPct val="150000"/>
              </a:lnSpc>
              <a:buFont typeface="Arial" panose="020B0604020202020204" pitchFamily="34" charset="0"/>
              <a:buChar char="•"/>
            </a:pPr>
            <a:r>
              <a:rPr lang="fr-FR" sz="1400">
                <a:solidFill>
                  <a:srgbClr val="3A6D79"/>
                </a:solidFill>
                <a:latin typeface="Arial" panose="020B0604020202020204" pitchFamily="34" charset="0"/>
                <a:ea typeface="Times New Roman" panose="02020603050405020304" pitchFamily="18" charset="0"/>
                <a:cs typeface="Arial" panose="020B0604020202020204" pitchFamily="34" charset="0"/>
              </a:rPr>
              <a:t>politique d’archivage Groupe</a:t>
            </a:r>
          </a:p>
          <a:p>
            <a:pPr marL="285750" lvl="0" indent="-285750">
              <a:lnSpc>
                <a:spcPct val="150000"/>
              </a:lnSpc>
              <a:buFont typeface="Arial" panose="020B0604020202020204" pitchFamily="34" charset="0"/>
              <a:buChar char="•"/>
            </a:pPr>
            <a:r>
              <a:rPr lang="fr-FR" sz="1400">
                <a:solidFill>
                  <a:srgbClr val="3A6D79"/>
                </a:solidFill>
                <a:latin typeface="Arial" panose="020B0604020202020204" pitchFamily="34" charset="0"/>
                <a:ea typeface="Times New Roman" panose="02020603050405020304" pitchFamily="18" charset="0"/>
                <a:cs typeface="Arial" panose="020B0604020202020204" pitchFamily="34" charset="0"/>
              </a:rPr>
              <a:t>Référentiel d’Archivage Groupe</a:t>
            </a:r>
          </a:p>
          <a:p>
            <a:pPr marL="285750" lvl="0" indent="-285750">
              <a:lnSpc>
                <a:spcPct val="150000"/>
              </a:lnSpc>
              <a:buFont typeface="Arial" panose="020B0604020202020204" pitchFamily="34" charset="0"/>
              <a:buChar char="•"/>
            </a:pPr>
            <a:r>
              <a:rPr lang="fr-FR" sz="1400">
                <a:solidFill>
                  <a:srgbClr val="3A6D79"/>
                </a:solidFill>
                <a:latin typeface="Arial" panose="020B0604020202020204" pitchFamily="34" charset="0"/>
                <a:ea typeface="Times New Roman" panose="02020603050405020304" pitchFamily="18" charset="0"/>
                <a:cs typeface="Arial" panose="020B0604020202020204" pitchFamily="34" charset="0"/>
              </a:rPr>
              <a:t>gestion du SAEP Groupe, EVA</a:t>
            </a:r>
          </a:p>
          <a:p>
            <a:pPr marL="285750" lvl="0" indent="-285750">
              <a:lnSpc>
                <a:spcPct val="150000"/>
              </a:lnSpc>
              <a:buFont typeface="Arial" panose="020B0604020202020204" pitchFamily="34" charset="0"/>
              <a:buChar char="•"/>
            </a:pPr>
            <a:r>
              <a:rPr lang="fr-FR" sz="1400">
                <a:solidFill>
                  <a:srgbClr val="3A6D79"/>
                </a:solidFill>
                <a:latin typeface="Arial" panose="020B0604020202020204" pitchFamily="34" charset="0"/>
                <a:ea typeface="Times New Roman" panose="02020603050405020304" pitchFamily="18" charset="0"/>
                <a:cs typeface="Arial" panose="020B0604020202020204" pitchFamily="34" charset="0"/>
              </a:rPr>
              <a:t>formation et accompagnement des utilisateurs d’EVA</a:t>
            </a:r>
          </a:p>
          <a:p>
            <a:pPr marL="285750" lvl="0" indent="-285750">
              <a:lnSpc>
                <a:spcPct val="150000"/>
              </a:lnSpc>
              <a:buFont typeface="Arial" panose="020B0604020202020204" pitchFamily="34" charset="0"/>
              <a:buChar char="•"/>
            </a:pPr>
            <a:r>
              <a:rPr lang="fr-FR" sz="1400">
                <a:solidFill>
                  <a:srgbClr val="3A6D79"/>
                </a:solidFill>
                <a:latin typeface="Arial" panose="020B0604020202020204" pitchFamily="34" charset="0"/>
                <a:cs typeface="Arial" panose="020B0604020202020204" pitchFamily="34" charset="0"/>
              </a:rPr>
              <a:t>gestion des projets de flux d’archivage électronique en provenance des SI Groupe</a:t>
            </a:r>
          </a:p>
          <a:p>
            <a:pPr marL="285750" lvl="0" indent="-285750">
              <a:lnSpc>
                <a:spcPct val="150000"/>
              </a:lnSpc>
              <a:buFont typeface="Arial" panose="020B0604020202020204" pitchFamily="34" charset="0"/>
              <a:buChar char="•"/>
            </a:pPr>
            <a:r>
              <a:rPr lang="fr-FR" sz="1400">
                <a:solidFill>
                  <a:srgbClr val="3A6D79"/>
                </a:solidFill>
                <a:latin typeface="Arial" panose="020B0604020202020204" pitchFamily="34" charset="0"/>
                <a:cs typeface="Arial" panose="020B0604020202020204" pitchFamily="34" charset="0"/>
              </a:rPr>
              <a:t>gestion des archives électroniques déposées dans EVA</a:t>
            </a:r>
          </a:p>
        </p:txBody>
      </p:sp>
      <p:sp>
        <p:nvSpPr>
          <p:cNvPr id="4" name="ZoneTexte 3">
            <a:extLst>
              <a:ext uri="{FF2B5EF4-FFF2-40B4-BE49-F238E27FC236}">
                <a16:creationId xmlns:a16="http://schemas.microsoft.com/office/drawing/2014/main" id="{B7F87DBE-C1D1-4422-8F37-8527ED85AD6A}"/>
              </a:ext>
            </a:extLst>
          </p:cNvPr>
          <p:cNvSpPr txBox="1"/>
          <p:nvPr/>
        </p:nvSpPr>
        <p:spPr>
          <a:xfrm>
            <a:off x="4680856" y="1019162"/>
            <a:ext cx="4318000" cy="3693319"/>
          </a:xfrm>
          <a:prstGeom prst="rect">
            <a:avLst/>
          </a:prstGeom>
          <a:noFill/>
        </p:spPr>
        <p:txBody>
          <a:bodyPr wrap="square" rtlCol="0">
            <a:spAutoFit/>
          </a:bodyPr>
          <a:lstStyle/>
          <a:p>
            <a:pPr lvl="0" algn="ctr">
              <a:lnSpc>
                <a:spcPct val="150000"/>
              </a:lnSpc>
              <a:buNone/>
            </a:pPr>
            <a:r>
              <a:rPr lang="fr-FR">
                <a:solidFill>
                  <a:srgbClr val="3A6D79"/>
                </a:solidFill>
                <a:latin typeface="Arial" panose="020B0604020202020204" pitchFamily="34" charset="0"/>
                <a:ea typeface="Times New Roman" panose="02020603050405020304" pitchFamily="18" charset="0"/>
                <a:cs typeface="Arial" panose="020B0604020202020204" pitchFamily="34" charset="0"/>
              </a:rPr>
              <a:t>+ au niveau </a:t>
            </a:r>
            <a:r>
              <a:rPr lang="fr-FR" b="1">
                <a:solidFill>
                  <a:schemeClr val="accent4"/>
                </a:solidFill>
                <a:latin typeface="Arial" panose="020B0604020202020204" pitchFamily="34" charset="0"/>
                <a:ea typeface="Times New Roman" panose="02020603050405020304" pitchFamily="18" charset="0"/>
                <a:cs typeface="Arial" panose="020B0604020202020204" pitchFamily="34" charset="0"/>
              </a:rPr>
              <a:t>France</a:t>
            </a:r>
          </a:p>
          <a:p>
            <a:pPr marL="285750" lvl="0" indent="-285750">
              <a:lnSpc>
                <a:spcPct val="150000"/>
              </a:lnSpc>
              <a:buFont typeface="Arial" panose="020B0604020202020204" pitchFamily="34" charset="0"/>
              <a:buChar char="•"/>
            </a:pPr>
            <a:r>
              <a:rPr lang="fr-FR" sz="1400">
                <a:solidFill>
                  <a:srgbClr val="3A6D79"/>
                </a:solidFill>
                <a:latin typeface="Arial" panose="020B0604020202020204" pitchFamily="34" charset="0"/>
                <a:ea typeface="Times New Roman" panose="02020603050405020304" pitchFamily="18" charset="0"/>
                <a:cs typeface="Arial" panose="020B0604020202020204" pitchFamily="34" charset="0"/>
              </a:rPr>
              <a:t>gérer les archives physiques des sociétés françaises du Groupe</a:t>
            </a:r>
          </a:p>
          <a:p>
            <a:pPr marL="285750" lvl="0" indent="-285750">
              <a:lnSpc>
                <a:spcPct val="150000"/>
              </a:lnSpc>
              <a:buFont typeface="Arial" panose="020B0604020202020204" pitchFamily="34" charset="0"/>
              <a:buChar char="•"/>
            </a:pPr>
            <a:r>
              <a:rPr lang="fr-FR" sz="1400">
                <a:solidFill>
                  <a:srgbClr val="3A6D79"/>
                </a:solidFill>
                <a:latin typeface="Arial" panose="020B0604020202020204" pitchFamily="34" charset="0"/>
                <a:ea typeface="Times New Roman" panose="02020603050405020304" pitchFamily="18" charset="0"/>
                <a:cs typeface="Arial" panose="020B0604020202020204" pitchFamily="34" charset="0"/>
              </a:rPr>
              <a:t>manager la sous-traitance Iron Mountain et EPL Archives</a:t>
            </a:r>
          </a:p>
          <a:p>
            <a:pPr marL="285750" lvl="0" indent="-285750">
              <a:lnSpc>
                <a:spcPct val="150000"/>
              </a:lnSpc>
              <a:buFont typeface="Arial" panose="020B0604020202020204" pitchFamily="34" charset="0"/>
              <a:buChar char="•"/>
            </a:pPr>
            <a:r>
              <a:rPr lang="fr-FR" sz="1400">
                <a:solidFill>
                  <a:srgbClr val="3A6D79"/>
                </a:solidFill>
                <a:latin typeface="Arial" panose="020B0604020202020204" pitchFamily="34" charset="0"/>
                <a:ea typeface="Roboto" panose="02000000000000000000" pitchFamily="2" charset="0"/>
                <a:cs typeface="Arial" panose="020B0604020202020204" pitchFamily="34" charset="0"/>
              </a:rPr>
              <a:t>a</a:t>
            </a:r>
            <a:r>
              <a:rPr lang="en-GB" sz="1400">
                <a:solidFill>
                  <a:srgbClr val="3A6D79"/>
                </a:solidFill>
                <a:latin typeface="Arial" panose="020B0604020202020204" pitchFamily="34" charset="0"/>
                <a:ea typeface="Roboto" panose="02000000000000000000" pitchFamily="2" charset="0"/>
                <a:cs typeface="Arial" panose="020B0604020202020204" pitchFamily="34" charset="0"/>
              </a:rPr>
              <a:t>ider les départements à archiver leurs documents avec la mise en place de prestations</a:t>
            </a:r>
            <a:br>
              <a:rPr lang="en-GB" sz="1400">
                <a:solidFill>
                  <a:srgbClr val="3A6D79"/>
                </a:solidFill>
                <a:latin typeface="Arial" panose="020B0604020202020204" pitchFamily="34" charset="0"/>
                <a:ea typeface="Roboto" panose="02000000000000000000" pitchFamily="2" charset="0"/>
                <a:cs typeface="Arial" panose="020B0604020202020204" pitchFamily="34" charset="0"/>
              </a:rPr>
            </a:br>
            <a:r>
              <a:rPr lang="en-GB" sz="1400">
                <a:solidFill>
                  <a:srgbClr val="3A6D79"/>
                </a:solidFill>
                <a:latin typeface="Arial" panose="020B0604020202020204" pitchFamily="34" charset="0"/>
                <a:ea typeface="Roboto" panose="02000000000000000000" pitchFamily="2" charset="0"/>
                <a:cs typeface="Arial" panose="020B0604020202020204" pitchFamily="34" charset="0"/>
              </a:rPr>
              <a:t>=&gt; pas de prise en charge des coûts de prestation</a:t>
            </a:r>
            <a:br>
              <a:rPr lang="en-GB" sz="1400">
                <a:solidFill>
                  <a:srgbClr val="3A6D79"/>
                </a:solidFill>
                <a:latin typeface="Arial" panose="020B0604020202020204" pitchFamily="34" charset="0"/>
                <a:ea typeface="Roboto" panose="02000000000000000000" pitchFamily="2" charset="0"/>
                <a:cs typeface="Arial" panose="020B0604020202020204" pitchFamily="34" charset="0"/>
              </a:rPr>
            </a:br>
            <a:r>
              <a:rPr lang="en-GB" sz="1400">
                <a:solidFill>
                  <a:srgbClr val="3A6D79"/>
                </a:solidFill>
                <a:latin typeface="Arial" panose="020B0604020202020204" pitchFamily="34" charset="0"/>
                <a:ea typeface="Roboto" panose="02000000000000000000" pitchFamily="2" charset="0"/>
                <a:cs typeface="Arial" panose="020B0604020202020204" pitchFamily="34" charset="0"/>
              </a:rPr>
              <a:t>=&gt; pas d’archivage à la place des départements</a:t>
            </a:r>
            <a:endParaRPr lang="fr-FR" sz="1400">
              <a:solidFill>
                <a:srgbClr val="3A6D79"/>
              </a:solidFill>
              <a:latin typeface="Arial" panose="020B0604020202020204" pitchFamily="34" charset="0"/>
              <a:cs typeface="Arial" panose="020B0604020202020204" pitchFamily="34" charset="0"/>
            </a:endParaRPr>
          </a:p>
          <a:p>
            <a:endParaRPr lang="fr-FR"/>
          </a:p>
        </p:txBody>
      </p:sp>
    </p:spTree>
    <p:extLst>
      <p:ext uri="{BB962C8B-B14F-4D97-AF65-F5344CB8AC3E}">
        <p14:creationId xmlns:p14="http://schemas.microsoft.com/office/powerpoint/2010/main" val="3400833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67ED33CC-1FA5-47E2-E5C6-2E79BE86DBFD}"/>
              </a:ext>
            </a:extLst>
          </p:cNvPr>
          <p:cNvSpPr>
            <a:spLocks noGrp="1"/>
          </p:cNvSpPr>
          <p:nvPr>
            <p:ph type="title"/>
          </p:nvPr>
        </p:nvSpPr>
        <p:spPr>
          <a:xfrm>
            <a:off x="179643" y="296794"/>
            <a:ext cx="8449100" cy="393841"/>
          </a:xfrm>
        </p:spPr>
        <p:txBody>
          <a:bodyPr>
            <a:normAutofit fontScale="90000"/>
          </a:bodyPr>
          <a:lstStyle/>
          <a:p>
            <a:r>
              <a:rPr lang="fr-FR" sz="3600"/>
              <a:t>REX Servier : </a:t>
            </a:r>
            <a:r>
              <a:rPr lang="fr-FR" sz="2000"/>
              <a:t>pratiques de refacturation et évolution</a:t>
            </a:r>
            <a:endParaRPr lang="fr-FR" sz="2000" dirty="0"/>
          </a:p>
        </p:txBody>
      </p:sp>
      <p:sp>
        <p:nvSpPr>
          <p:cNvPr id="3" name="ZoneTexte 2">
            <a:extLst>
              <a:ext uri="{FF2B5EF4-FFF2-40B4-BE49-F238E27FC236}">
                <a16:creationId xmlns:a16="http://schemas.microsoft.com/office/drawing/2014/main" id="{C2DA9111-7302-4788-81D9-E50276B50EC1}"/>
              </a:ext>
            </a:extLst>
          </p:cNvPr>
          <p:cNvSpPr txBox="1"/>
          <p:nvPr/>
        </p:nvSpPr>
        <p:spPr>
          <a:xfrm>
            <a:off x="231183" y="625321"/>
            <a:ext cx="8681634" cy="4761368"/>
          </a:xfrm>
          <a:prstGeom prst="rect">
            <a:avLst/>
          </a:prstGeom>
          <a:noFill/>
        </p:spPr>
        <p:txBody>
          <a:bodyPr wrap="square" rtlCol="0">
            <a:spAutoFit/>
          </a:bodyPr>
          <a:lstStyle/>
          <a:p>
            <a:pPr lvl="0">
              <a:lnSpc>
                <a:spcPct val="150000"/>
              </a:lnSpc>
              <a:buNone/>
            </a:pPr>
            <a:r>
              <a:rPr lang="fr-FR" sz="1400" b="1" dirty="0">
                <a:solidFill>
                  <a:srgbClr val="3A6D79"/>
                </a:solidFill>
                <a:latin typeface="Arial" panose="020B0604020202020204" pitchFamily="34" charset="0"/>
                <a:cs typeface="Arial" panose="020B0604020202020204" pitchFamily="34" charset="0"/>
              </a:rPr>
              <a:t>Historique Servier :</a:t>
            </a:r>
          </a:p>
          <a:p>
            <a:pPr marL="285750" lvl="0" indent="-285750">
              <a:lnSpc>
                <a:spcPct val="150000"/>
              </a:lnSpc>
              <a:buFont typeface="Arial" panose="020B0604020202020204" pitchFamily="34" charset="0"/>
              <a:buChar char="•"/>
            </a:pPr>
            <a:r>
              <a:rPr lang="fr-FR" sz="1200" dirty="0">
                <a:solidFill>
                  <a:srgbClr val="3A6D79"/>
                </a:solidFill>
                <a:latin typeface="Arial" panose="020B0604020202020204" pitchFamily="34" charset="0"/>
                <a:cs typeface="Arial" panose="020B0604020202020204" pitchFamily="34" charset="0"/>
              </a:rPr>
              <a:t>pas de refacturation en interne des coûts de fonctionnement des services Support / </a:t>
            </a:r>
            <a:r>
              <a:rPr lang="fr-FR" sz="1200" b="1" dirty="0">
                <a:solidFill>
                  <a:srgbClr val="3A6D79"/>
                </a:solidFill>
                <a:latin typeface="Arial" panose="020B0604020202020204" pitchFamily="34" charset="0"/>
                <a:cs typeface="Arial" panose="020B0604020202020204" pitchFamily="34" charset="0"/>
              </a:rPr>
              <a:t>centralisation des coûts</a:t>
            </a:r>
            <a:br>
              <a:rPr lang="fr-FR" sz="1200" dirty="0">
                <a:solidFill>
                  <a:srgbClr val="3A6D79"/>
                </a:solidFill>
                <a:latin typeface="Arial" panose="020B0604020202020204" pitchFamily="34" charset="0"/>
                <a:cs typeface="Arial" panose="020B0604020202020204" pitchFamily="34" charset="0"/>
              </a:rPr>
            </a:br>
            <a:r>
              <a:rPr lang="fr-FR" sz="1200" dirty="0">
                <a:solidFill>
                  <a:srgbClr val="3A6D79"/>
                </a:solidFill>
                <a:latin typeface="Arial" panose="020B0604020202020204" pitchFamily="34" charset="0"/>
                <a:cs typeface="Arial" panose="020B0604020202020204" pitchFamily="34" charset="0"/>
              </a:rPr>
              <a:t>pratique possible pour certaines opérations : faire facturer en direct le département utilisateur (prestation externe)</a:t>
            </a:r>
          </a:p>
          <a:p>
            <a:pPr marL="285750" lvl="0" indent="-285750">
              <a:lnSpc>
                <a:spcPct val="150000"/>
              </a:lnSpc>
              <a:buFont typeface="Arial" panose="020B0604020202020204" pitchFamily="34" charset="0"/>
              <a:buChar char="•"/>
            </a:pPr>
            <a:r>
              <a:rPr lang="fr-FR" sz="1200" dirty="0">
                <a:solidFill>
                  <a:srgbClr val="3A6D79"/>
                </a:solidFill>
                <a:latin typeface="Arial" panose="020B0604020202020204" pitchFamily="34" charset="0"/>
                <a:cs typeface="Arial" panose="020B0604020202020204" pitchFamily="34" charset="0"/>
              </a:rPr>
              <a:t>exception : coûts liés aux </a:t>
            </a:r>
            <a:r>
              <a:rPr lang="fr-FR" sz="1200" b="1" dirty="0">
                <a:solidFill>
                  <a:srgbClr val="3A6D79"/>
                </a:solidFill>
                <a:latin typeface="Arial" panose="020B0604020202020204" pitchFamily="34" charset="0"/>
                <a:cs typeface="Arial" panose="020B0604020202020204" pitchFamily="34" charset="0"/>
              </a:rPr>
              <a:t>applications informatiques</a:t>
            </a:r>
            <a:r>
              <a:rPr lang="fr-FR" sz="1200" dirty="0">
                <a:solidFill>
                  <a:srgbClr val="3A6D79"/>
                </a:solidFill>
                <a:latin typeface="Arial" panose="020B0604020202020204" pitchFamily="34" charset="0"/>
                <a:cs typeface="Arial" panose="020B0604020202020204" pitchFamily="34" charset="0"/>
              </a:rPr>
              <a:t> métiers gérés par la  DSI, refacturés à la Direction cliente</a:t>
            </a:r>
          </a:p>
          <a:p>
            <a:pPr lvl="0">
              <a:lnSpc>
                <a:spcPct val="150000"/>
              </a:lnSpc>
            </a:pPr>
            <a:r>
              <a:rPr lang="fr-FR" sz="1400" b="1" dirty="0">
                <a:solidFill>
                  <a:srgbClr val="3A6D79"/>
                </a:solidFill>
                <a:latin typeface="Arial" panose="020B0604020202020204" pitchFamily="34" charset="0"/>
                <a:cs typeface="Arial" panose="020B0604020202020204" pitchFamily="34" charset="0"/>
              </a:rPr>
              <a:t>Un </a:t>
            </a:r>
            <a:r>
              <a:rPr lang="fr-FR" sz="1400" b="1" dirty="0" err="1">
                <a:solidFill>
                  <a:srgbClr val="3A6D79"/>
                </a:solidFill>
                <a:latin typeface="Arial" panose="020B0604020202020204" pitchFamily="34" charset="0"/>
                <a:cs typeface="Arial" panose="020B0604020202020204" pitchFamily="34" charset="0"/>
              </a:rPr>
              <a:t>évenement</a:t>
            </a:r>
            <a:r>
              <a:rPr lang="fr-FR" sz="1400" b="1" dirty="0">
                <a:solidFill>
                  <a:srgbClr val="3A6D79"/>
                </a:solidFill>
                <a:latin typeface="Arial" panose="020B0604020202020204" pitchFamily="34" charset="0"/>
                <a:cs typeface="Arial" panose="020B0604020202020204" pitchFamily="34" charset="0"/>
              </a:rPr>
              <a:t> déclencheur </a:t>
            </a:r>
            <a:r>
              <a:rPr lang="fr-FR" sz="1200" dirty="0">
                <a:solidFill>
                  <a:srgbClr val="3A6D79"/>
                </a:solidFill>
                <a:latin typeface="Arial" panose="020B0604020202020204" pitchFamily="34" charset="0"/>
                <a:cs typeface="Arial" panose="020B0604020202020204" pitchFamily="34" charset="0"/>
              </a:rPr>
              <a:t>:</a:t>
            </a:r>
          </a:p>
          <a:p>
            <a:pPr lvl="1">
              <a:lnSpc>
                <a:spcPct val="150000"/>
              </a:lnSpc>
            </a:pPr>
            <a:r>
              <a:rPr lang="fr-FR" sz="1200" dirty="0" err="1">
                <a:solidFill>
                  <a:srgbClr val="3A6D79"/>
                </a:solidFill>
                <a:latin typeface="Arial" panose="020B0604020202020204" pitchFamily="34" charset="0"/>
                <a:cs typeface="Arial" panose="020B0604020202020204" pitchFamily="34" charset="0"/>
              </a:rPr>
              <a:t>nov</a:t>
            </a:r>
            <a:r>
              <a:rPr lang="fr-FR" sz="1200" dirty="0">
                <a:solidFill>
                  <a:srgbClr val="3A6D79"/>
                </a:solidFill>
                <a:latin typeface="Arial" panose="020B0604020202020204" pitchFamily="34" charset="0"/>
                <a:cs typeface="Arial" panose="020B0604020202020204" pitchFamily="34" charset="0"/>
              </a:rPr>
              <a:t> 2017: le DENIM quitte la R&amp;D pour la DRH et si rattachement DRH =&gt; budget projet et maintenance du SAEP refacturé en totalité à la DRH</a:t>
            </a:r>
          </a:p>
          <a:p>
            <a:pPr lvl="0">
              <a:lnSpc>
                <a:spcPct val="150000"/>
              </a:lnSpc>
            </a:pPr>
            <a:r>
              <a:rPr lang="fr-FR" sz="1400" b="1" dirty="0">
                <a:solidFill>
                  <a:srgbClr val="3A6D79"/>
                </a:solidFill>
                <a:latin typeface="Arial" panose="020B0604020202020204" pitchFamily="34" charset="0"/>
                <a:cs typeface="Arial" panose="020B0604020202020204" pitchFamily="34" charset="0"/>
              </a:rPr>
              <a:t>Evolution progressive pour les coûts DSI du SAEP :</a:t>
            </a:r>
          </a:p>
          <a:p>
            <a:pPr marL="171450" lvl="0" indent="-171450">
              <a:lnSpc>
                <a:spcPct val="150000"/>
              </a:lnSpc>
              <a:buFont typeface="Arial" panose="020B0604020202020204" pitchFamily="34" charset="0"/>
              <a:buChar char="•"/>
            </a:pPr>
            <a:r>
              <a:rPr lang="fr-FR" sz="1200" dirty="0">
                <a:solidFill>
                  <a:srgbClr val="3A6D79"/>
                </a:solidFill>
                <a:latin typeface="Arial" panose="020B0604020202020204" pitchFamily="34" charset="0"/>
                <a:cs typeface="Arial" panose="020B0604020202020204" pitchFamily="34" charset="0"/>
              </a:rPr>
              <a:t>dés </a:t>
            </a:r>
            <a:r>
              <a:rPr lang="fr-FR" sz="1200" b="1" dirty="0">
                <a:solidFill>
                  <a:srgbClr val="3A6D79"/>
                </a:solidFill>
                <a:latin typeface="Arial" panose="020B0604020202020204" pitchFamily="34" charset="0"/>
                <a:cs typeface="Arial" panose="020B0604020202020204" pitchFamily="34" charset="0"/>
              </a:rPr>
              <a:t>2018 -2019 </a:t>
            </a:r>
            <a:r>
              <a:rPr lang="fr-FR" sz="1200" dirty="0">
                <a:solidFill>
                  <a:srgbClr val="3A6D79"/>
                </a:solidFill>
                <a:latin typeface="Arial" panose="020B0604020202020204" pitchFamily="34" charset="0"/>
                <a:cs typeface="Arial" panose="020B0604020202020204" pitchFamily="34" charset="0"/>
              </a:rPr>
              <a:t>: répartition du coût de </a:t>
            </a:r>
            <a:r>
              <a:rPr lang="fr-FR" sz="1200" b="1" dirty="0">
                <a:solidFill>
                  <a:srgbClr val="3A6D79"/>
                </a:solidFill>
                <a:latin typeface="Arial" panose="020B0604020202020204" pitchFamily="34" charset="0"/>
                <a:cs typeface="Arial" panose="020B0604020202020204" pitchFamily="34" charset="0"/>
              </a:rPr>
              <a:t>maintenance</a:t>
            </a:r>
            <a:r>
              <a:rPr lang="fr-FR" sz="1200" dirty="0">
                <a:solidFill>
                  <a:srgbClr val="3A6D79"/>
                </a:solidFill>
                <a:latin typeface="Arial" panose="020B0604020202020204" pitchFamily="34" charset="0"/>
                <a:cs typeface="Arial" panose="020B0604020202020204" pitchFamily="34" charset="0"/>
              </a:rPr>
              <a:t> du SAEP entre les différentes directions du Groupe</a:t>
            </a:r>
          </a:p>
          <a:p>
            <a:pPr marL="171450" lvl="0" indent="-171450">
              <a:lnSpc>
                <a:spcPct val="150000"/>
              </a:lnSpc>
              <a:buFont typeface="Arial" panose="020B0604020202020204" pitchFamily="34" charset="0"/>
              <a:buChar char="•"/>
            </a:pPr>
            <a:r>
              <a:rPr lang="fr-FR" sz="1200" b="1" dirty="0">
                <a:solidFill>
                  <a:srgbClr val="3A6D79"/>
                </a:solidFill>
                <a:latin typeface="Arial" panose="020B0604020202020204" pitchFamily="34" charset="0"/>
                <a:cs typeface="Arial" panose="020B0604020202020204" pitchFamily="34" charset="0"/>
              </a:rPr>
              <a:t>2022-2023</a:t>
            </a:r>
            <a:r>
              <a:rPr lang="fr-FR" sz="1200" dirty="0">
                <a:solidFill>
                  <a:srgbClr val="3A6D79"/>
                </a:solidFill>
                <a:latin typeface="Arial" panose="020B0604020202020204" pitchFamily="34" charset="0"/>
                <a:cs typeface="Arial" panose="020B0604020202020204" pitchFamily="34" charset="0"/>
              </a:rPr>
              <a:t> : coûts </a:t>
            </a:r>
            <a:r>
              <a:rPr lang="fr-FR" sz="1200" b="1" dirty="0">
                <a:solidFill>
                  <a:srgbClr val="3A6D79"/>
                </a:solidFill>
                <a:latin typeface="Arial" panose="020B0604020202020204" pitchFamily="34" charset="0"/>
                <a:cs typeface="Arial" panose="020B0604020202020204" pitchFamily="34" charset="0"/>
              </a:rPr>
              <a:t>projet</a:t>
            </a:r>
            <a:r>
              <a:rPr lang="fr-FR" sz="1200" dirty="0">
                <a:solidFill>
                  <a:srgbClr val="3A6D79"/>
                </a:solidFill>
                <a:latin typeface="Arial" panose="020B0604020202020204" pitchFamily="34" charset="0"/>
                <a:cs typeface="Arial" panose="020B0604020202020204" pitchFamily="34" charset="0"/>
              </a:rPr>
              <a:t> de mise en place de nouveaux flux répartis entre les directions demandeuses</a:t>
            </a:r>
          </a:p>
          <a:p>
            <a:pPr marL="171450" lvl="0" indent="-171450">
              <a:lnSpc>
                <a:spcPct val="150000"/>
              </a:lnSpc>
              <a:buFont typeface="Arial" panose="020B0604020202020204" pitchFamily="34" charset="0"/>
              <a:buChar char="•"/>
            </a:pPr>
            <a:r>
              <a:rPr lang="fr-FR" sz="1200" b="1" dirty="0">
                <a:solidFill>
                  <a:srgbClr val="3A6D79"/>
                </a:solidFill>
                <a:latin typeface="Arial" panose="020B0604020202020204" pitchFamily="34" charset="0"/>
                <a:cs typeface="Arial" panose="020B0604020202020204" pitchFamily="34" charset="0"/>
              </a:rPr>
              <a:t>2023-2024</a:t>
            </a:r>
            <a:r>
              <a:rPr lang="fr-FR" sz="1200" dirty="0">
                <a:solidFill>
                  <a:srgbClr val="3A6D79"/>
                </a:solidFill>
                <a:latin typeface="Arial" panose="020B0604020202020204" pitchFamily="34" charset="0"/>
                <a:cs typeface="Arial" panose="020B0604020202020204" pitchFamily="34" charset="0"/>
              </a:rPr>
              <a:t> : coûts </a:t>
            </a:r>
            <a:r>
              <a:rPr lang="fr-FR" sz="1200" b="1" dirty="0">
                <a:solidFill>
                  <a:srgbClr val="3A6D79"/>
                </a:solidFill>
                <a:latin typeface="Arial" panose="020B0604020202020204" pitchFamily="34" charset="0"/>
                <a:cs typeface="Arial" panose="020B0604020202020204" pitchFamily="34" charset="0"/>
              </a:rPr>
              <a:t>projet</a:t>
            </a:r>
            <a:r>
              <a:rPr lang="fr-FR" sz="1200" dirty="0">
                <a:solidFill>
                  <a:srgbClr val="3A6D79"/>
                </a:solidFill>
                <a:latin typeface="Arial" panose="020B0604020202020204" pitchFamily="34" charset="0"/>
                <a:cs typeface="Arial" panose="020B0604020202020204" pitchFamily="34" charset="0"/>
              </a:rPr>
              <a:t> (nouveaux flux et 50% coûts de migration du SAEP) réparti entre les directions utilisatrices de l’application et mise au point d’une clé de répartition</a:t>
            </a:r>
          </a:p>
          <a:p>
            <a:pPr>
              <a:lnSpc>
                <a:spcPct val="150000"/>
              </a:lnSpc>
            </a:pPr>
            <a:r>
              <a:rPr lang="fr-FR" sz="1400" b="1" dirty="0">
                <a:solidFill>
                  <a:srgbClr val="3A6D79"/>
                </a:solidFill>
                <a:latin typeface="Arial" panose="020B0604020202020204" pitchFamily="34" charset="0"/>
                <a:cs typeface="Arial" panose="020B0604020202020204" pitchFamily="34" charset="0"/>
              </a:rPr>
              <a:t>Refacturation des autres coûts de fonctionnement </a:t>
            </a:r>
            <a:r>
              <a:rPr lang="fr-FR" sz="1200" dirty="0">
                <a:solidFill>
                  <a:srgbClr val="3A6D79"/>
                </a:solidFill>
                <a:latin typeface="Arial" panose="020B0604020202020204" pitchFamily="34" charset="0"/>
                <a:cs typeface="Arial" panose="020B0604020202020204" pitchFamily="34" charset="0"/>
              </a:rPr>
              <a:t>: discussion chaque année mais refus du Contrôle de Gestion</a:t>
            </a:r>
          </a:p>
          <a:p>
            <a:pPr lvl="0">
              <a:lnSpc>
                <a:spcPct val="150000"/>
              </a:lnSpc>
            </a:pPr>
            <a:endParaRPr lang="fr-FR" sz="1200" dirty="0">
              <a:solidFill>
                <a:srgbClr val="3A6D79"/>
              </a:solidFill>
              <a:latin typeface="Arial" panose="020B0604020202020204" pitchFamily="34" charset="0"/>
              <a:cs typeface="Arial" panose="020B0604020202020204" pitchFamily="34" charset="0"/>
            </a:endParaRPr>
          </a:p>
          <a:p>
            <a:pPr lvl="0">
              <a:lnSpc>
                <a:spcPct val="150000"/>
              </a:lnSpc>
            </a:pPr>
            <a:br>
              <a:rPr lang="fr-FR" sz="1400" dirty="0">
                <a:solidFill>
                  <a:srgbClr val="3A6D79"/>
                </a:solidFill>
                <a:latin typeface="Arial" panose="020B0604020202020204" pitchFamily="34" charset="0"/>
                <a:cs typeface="Arial" panose="020B0604020202020204" pitchFamily="34" charset="0"/>
              </a:rPr>
            </a:br>
            <a:endParaRPr lang="fr-FR" sz="1400" dirty="0">
              <a:solidFill>
                <a:srgbClr val="3A6D7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5093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67ED33CC-1FA5-47E2-E5C6-2E79BE86DBFD}"/>
              </a:ext>
            </a:extLst>
          </p:cNvPr>
          <p:cNvSpPr>
            <a:spLocks noGrp="1"/>
          </p:cNvSpPr>
          <p:nvPr>
            <p:ph type="title"/>
          </p:nvPr>
        </p:nvSpPr>
        <p:spPr>
          <a:xfrm>
            <a:off x="179642" y="296794"/>
            <a:ext cx="8964357" cy="393841"/>
          </a:xfrm>
        </p:spPr>
        <p:txBody>
          <a:bodyPr>
            <a:normAutofit fontScale="90000"/>
          </a:bodyPr>
          <a:lstStyle/>
          <a:p>
            <a:r>
              <a:rPr lang="fr-FR" sz="3600"/>
              <a:t>REX Servier : </a:t>
            </a:r>
            <a:r>
              <a:rPr lang="fr-FR" sz="2000"/>
              <a:t>clé de répartition et avantages/inconvénients</a:t>
            </a:r>
            <a:endParaRPr lang="fr-FR" sz="2000" dirty="0"/>
          </a:p>
        </p:txBody>
      </p:sp>
      <p:sp>
        <p:nvSpPr>
          <p:cNvPr id="3" name="ZoneTexte 2">
            <a:extLst>
              <a:ext uri="{FF2B5EF4-FFF2-40B4-BE49-F238E27FC236}">
                <a16:creationId xmlns:a16="http://schemas.microsoft.com/office/drawing/2014/main" id="{C2DA9111-7302-4788-81D9-E50276B50EC1}"/>
              </a:ext>
            </a:extLst>
          </p:cNvPr>
          <p:cNvSpPr txBox="1"/>
          <p:nvPr/>
        </p:nvSpPr>
        <p:spPr>
          <a:xfrm>
            <a:off x="231183" y="625321"/>
            <a:ext cx="8681634" cy="1252715"/>
          </a:xfrm>
          <a:prstGeom prst="rect">
            <a:avLst/>
          </a:prstGeom>
          <a:noFill/>
        </p:spPr>
        <p:txBody>
          <a:bodyPr wrap="square" rtlCol="0">
            <a:spAutoFit/>
          </a:bodyPr>
          <a:lstStyle/>
          <a:p>
            <a:pPr lvl="0">
              <a:lnSpc>
                <a:spcPct val="150000"/>
              </a:lnSpc>
            </a:pPr>
            <a:endParaRPr lang="fr-FR" sz="1200">
              <a:solidFill>
                <a:srgbClr val="3A6D79"/>
              </a:solidFill>
              <a:latin typeface="Arial" panose="020B0604020202020204" pitchFamily="34" charset="0"/>
              <a:cs typeface="Arial" panose="020B0604020202020204" pitchFamily="34" charset="0"/>
            </a:endParaRPr>
          </a:p>
          <a:p>
            <a:pPr lvl="0">
              <a:lnSpc>
                <a:spcPct val="150000"/>
              </a:lnSpc>
            </a:pPr>
            <a:endParaRPr lang="fr-FR" sz="1200">
              <a:solidFill>
                <a:srgbClr val="3A6D79"/>
              </a:solidFill>
              <a:latin typeface="Arial" panose="020B0604020202020204" pitchFamily="34" charset="0"/>
              <a:cs typeface="Arial" panose="020B0604020202020204" pitchFamily="34" charset="0"/>
            </a:endParaRPr>
          </a:p>
          <a:p>
            <a:pPr lvl="0">
              <a:lnSpc>
                <a:spcPct val="150000"/>
              </a:lnSpc>
            </a:pPr>
            <a:br>
              <a:rPr lang="fr-FR" sz="1400">
                <a:solidFill>
                  <a:srgbClr val="3A6D79"/>
                </a:solidFill>
                <a:latin typeface="Arial" panose="020B0604020202020204" pitchFamily="34" charset="0"/>
                <a:cs typeface="Arial" panose="020B0604020202020204" pitchFamily="34" charset="0"/>
              </a:rPr>
            </a:br>
            <a:endParaRPr lang="fr-FR" sz="1400">
              <a:solidFill>
                <a:srgbClr val="3A6D79"/>
              </a:solidFill>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D4B42005-B959-43CB-BD13-613304C75300}"/>
              </a:ext>
            </a:extLst>
          </p:cNvPr>
          <p:cNvSpPr txBox="1"/>
          <p:nvPr/>
        </p:nvSpPr>
        <p:spPr>
          <a:xfrm>
            <a:off x="231183" y="625321"/>
            <a:ext cx="8912816" cy="5315366"/>
          </a:xfrm>
          <a:prstGeom prst="rect">
            <a:avLst/>
          </a:prstGeom>
          <a:noFill/>
        </p:spPr>
        <p:txBody>
          <a:bodyPr wrap="square" rtlCol="0">
            <a:spAutoFit/>
          </a:bodyPr>
          <a:lstStyle/>
          <a:p>
            <a:pPr lvl="0">
              <a:lnSpc>
                <a:spcPct val="150000"/>
              </a:lnSpc>
              <a:buNone/>
            </a:pPr>
            <a:r>
              <a:rPr lang="fr-FR" sz="1400" b="1">
                <a:solidFill>
                  <a:srgbClr val="3A6D79"/>
                </a:solidFill>
                <a:latin typeface="Arial" panose="020B0604020202020204" pitchFamily="34" charset="0"/>
                <a:cs typeface="Arial" panose="020B0604020202020204" pitchFamily="34" charset="0"/>
              </a:rPr>
              <a:t>Clé de répartion choisi :</a:t>
            </a:r>
            <a:br>
              <a:rPr lang="fr-FR" sz="1400" b="1">
                <a:solidFill>
                  <a:srgbClr val="3A6D79"/>
                </a:solidFill>
                <a:latin typeface="Arial" panose="020B0604020202020204" pitchFamily="34" charset="0"/>
                <a:cs typeface="Arial" panose="020B0604020202020204" pitchFamily="34" charset="0"/>
              </a:rPr>
            </a:br>
            <a:r>
              <a:rPr lang="fr-FR" sz="1200">
                <a:solidFill>
                  <a:srgbClr val="3A6D79"/>
                </a:solidFill>
                <a:latin typeface="Arial" panose="020B0604020202020204" pitchFamily="34" charset="0"/>
                <a:cs typeface="Arial" panose="020B0604020202020204" pitchFamily="34" charset="0"/>
              </a:rPr>
              <a:t>Couts concernés : coût de maintenance des licences, projets liés au nouveaux flux et 50% des coûtts de migration vers nouvelle version SAEP</a:t>
            </a:r>
          </a:p>
          <a:p>
            <a:pPr>
              <a:lnSpc>
                <a:spcPct val="150000"/>
              </a:lnSpc>
            </a:pPr>
            <a:r>
              <a:rPr lang="fr-FR" sz="1200">
                <a:solidFill>
                  <a:srgbClr val="3A6D79"/>
                </a:solidFill>
                <a:latin typeface="Arial" panose="020B0604020202020204" pitchFamily="34" charset="0"/>
                <a:cs typeface="Arial" panose="020B0604020202020204" pitchFamily="34" charset="0"/>
              </a:rPr>
              <a:t>Niveau de facturation macro : répartition entre les </a:t>
            </a:r>
            <a:r>
              <a:rPr lang="fr-FR" sz="1200" b="1">
                <a:solidFill>
                  <a:srgbClr val="3A6D79"/>
                </a:solidFill>
                <a:latin typeface="Arial" panose="020B0604020202020204" pitchFamily="34" charset="0"/>
                <a:cs typeface="Arial" panose="020B0604020202020204" pitchFamily="34" charset="0"/>
              </a:rPr>
              <a:t>10 directions</a:t>
            </a:r>
            <a:r>
              <a:rPr lang="fr-FR" sz="1200">
                <a:solidFill>
                  <a:srgbClr val="3A6D79"/>
                </a:solidFill>
                <a:latin typeface="Arial" panose="020B0604020202020204" pitchFamily="34" charset="0"/>
                <a:cs typeface="Arial" panose="020B0604020202020204" pitchFamily="34" charset="0"/>
              </a:rPr>
              <a:t> au niveau du COMEX</a:t>
            </a:r>
          </a:p>
          <a:p>
            <a:pPr lvl="0">
              <a:lnSpc>
                <a:spcPct val="150000"/>
              </a:lnSpc>
            </a:pPr>
            <a:r>
              <a:rPr lang="fr-FR" sz="1200">
                <a:solidFill>
                  <a:srgbClr val="3A6D79"/>
                </a:solidFill>
                <a:latin typeface="Arial" panose="020B0604020202020204" pitchFamily="34" charset="0"/>
                <a:cs typeface="Arial" panose="020B0604020202020204" pitchFamily="34" charset="0"/>
              </a:rPr>
              <a:t>Objectif : tenir compte à la fois des utilisateurs du SAEP et du volume d’archives gérées</a:t>
            </a:r>
          </a:p>
          <a:p>
            <a:pPr lvl="0">
              <a:lnSpc>
                <a:spcPct val="150000"/>
              </a:lnSpc>
            </a:pPr>
            <a:r>
              <a:rPr lang="fr-FR" sz="1200">
                <a:solidFill>
                  <a:srgbClr val="3A6D79"/>
                </a:solidFill>
                <a:latin typeface="Arial" panose="020B0604020202020204" pitchFamily="34" charset="0"/>
                <a:cs typeface="Arial" panose="020B0604020202020204" pitchFamily="34" charset="0"/>
              </a:rPr>
              <a:t>Pondération : 1 pour la répartitions du nombre d’utilisateurs par directions et 2 pour les volumes d’archives</a:t>
            </a:r>
          </a:p>
          <a:p>
            <a:pPr lvl="0">
              <a:lnSpc>
                <a:spcPct val="150000"/>
              </a:lnSpc>
            </a:pPr>
            <a:r>
              <a:rPr lang="fr-FR" sz="1400" b="1">
                <a:solidFill>
                  <a:srgbClr val="3A6D79"/>
                </a:solidFill>
                <a:latin typeface="Arial" panose="020B0604020202020204" pitchFamily="34" charset="0"/>
                <a:cs typeface="Arial" panose="020B0604020202020204" pitchFamily="34" charset="0"/>
              </a:rPr>
              <a:t>Avantages</a:t>
            </a:r>
            <a:r>
              <a:rPr lang="fr-FR" sz="1400">
                <a:solidFill>
                  <a:srgbClr val="3A6D79"/>
                </a:solidFill>
                <a:latin typeface="Arial" panose="020B0604020202020204" pitchFamily="34" charset="0"/>
                <a:cs typeface="Arial" panose="020B0604020202020204" pitchFamily="34" charset="0"/>
              </a:rPr>
              <a:t> :</a:t>
            </a:r>
          </a:p>
          <a:p>
            <a:pPr marL="171450" lvl="0" indent="-171450">
              <a:lnSpc>
                <a:spcPct val="150000"/>
              </a:lnSpc>
              <a:buFont typeface="Arial" panose="020B0604020202020204" pitchFamily="34" charset="0"/>
              <a:buChar char="•"/>
            </a:pPr>
            <a:r>
              <a:rPr lang="fr-FR" sz="1200">
                <a:solidFill>
                  <a:srgbClr val="3A6D79"/>
                </a:solidFill>
                <a:latin typeface="Arial" panose="020B0604020202020204" pitchFamily="34" charset="0"/>
                <a:cs typeface="Arial" panose="020B0604020202020204" pitchFamily="34" charset="0"/>
              </a:rPr>
              <a:t>sensibilisation des directions et meilleure adhérence à l’utilisation du SAEP</a:t>
            </a:r>
          </a:p>
          <a:p>
            <a:pPr marL="171450" lvl="0" indent="-171450">
              <a:lnSpc>
                <a:spcPct val="150000"/>
              </a:lnSpc>
              <a:buFont typeface="Arial" panose="020B0604020202020204" pitchFamily="34" charset="0"/>
              <a:buChar char="•"/>
            </a:pPr>
            <a:r>
              <a:rPr lang="fr-FR" sz="1200">
                <a:solidFill>
                  <a:srgbClr val="3A6D79"/>
                </a:solidFill>
                <a:latin typeface="Arial" panose="020B0604020202020204" pitchFamily="34" charset="0"/>
                <a:cs typeface="Arial" panose="020B0604020202020204" pitchFamily="34" charset="0"/>
              </a:rPr>
              <a:t>une seule négociation annuelle au moment de la préparation des budgets avec mise à jour de la clé de répartition selon les données actualisés</a:t>
            </a:r>
          </a:p>
          <a:p>
            <a:pPr lvl="0">
              <a:lnSpc>
                <a:spcPct val="150000"/>
              </a:lnSpc>
            </a:pPr>
            <a:r>
              <a:rPr lang="fr-FR" sz="1400" b="1">
                <a:solidFill>
                  <a:srgbClr val="3A6D79"/>
                </a:solidFill>
                <a:latin typeface="Arial" panose="020B0604020202020204" pitchFamily="34" charset="0"/>
                <a:cs typeface="Arial" panose="020B0604020202020204" pitchFamily="34" charset="0"/>
              </a:rPr>
              <a:t>Inconvénients</a:t>
            </a:r>
            <a:r>
              <a:rPr lang="fr-FR" sz="1200">
                <a:solidFill>
                  <a:srgbClr val="3A6D79"/>
                </a:solidFill>
                <a:latin typeface="Arial" panose="020B0604020202020204" pitchFamily="34" charset="0"/>
                <a:cs typeface="Arial" panose="020B0604020202020204" pitchFamily="34" charset="0"/>
              </a:rPr>
              <a:t> :</a:t>
            </a:r>
          </a:p>
          <a:p>
            <a:pPr marL="171450" lvl="0" indent="-171450">
              <a:lnSpc>
                <a:spcPct val="150000"/>
              </a:lnSpc>
              <a:buFont typeface="Arial" panose="020B0604020202020204" pitchFamily="34" charset="0"/>
              <a:buChar char="•"/>
            </a:pPr>
            <a:r>
              <a:rPr lang="fr-FR" sz="1200">
                <a:solidFill>
                  <a:srgbClr val="3A6D79"/>
                </a:solidFill>
                <a:latin typeface="Arial" panose="020B0604020202020204" pitchFamily="34" charset="0"/>
                <a:cs typeface="Arial" panose="020B0604020202020204" pitchFamily="34" charset="0"/>
              </a:rPr>
              <a:t>Le fait de rester à un niveau très macro, éloigné des départements des utilisateurs (par ex pour l’international)</a:t>
            </a:r>
          </a:p>
          <a:p>
            <a:pPr marL="171450" lvl="0" indent="-171450">
              <a:lnSpc>
                <a:spcPct val="150000"/>
              </a:lnSpc>
              <a:buFont typeface="Arial" panose="020B0604020202020204" pitchFamily="34" charset="0"/>
              <a:buChar char="•"/>
            </a:pPr>
            <a:r>
              <a:rPr lang="fr-FR" sz="1200">
                <a:solidFill>
                  <a:srgbClr val="3A6D79"/>
                </a:solidFill>
                <a:latin typeface="Arial" panose="020B0604020202020204" pitchFamily="34" charset="0"/>
                <a:cs typeface="Arial" panose="020B0604020202020204" pitchFamily="34" charset="0"/>
              </a:rPr>
              <a:t>Communication au moins annuelle sur l’utilisation du SAEP par les Directions (bilan en fin d’exercice)</a:t>
            </a:r>
          </a:p>
          <a:p>
            <a:pPr lvl="0">
              <a:lnSpc>
                <a:spcPct val="150000"/>
              </a:lnSpc>
            </a:pPr>
            <a:endParaRPr lang="fr-FR" sz="1200">
              <a:solidFill>
                <a:srgbClr val="3A6D79"/>
              </a:solidFill>
              <a:latin typeface="Arial" panose="020B0604020202020204" pitchFamily="34" charset="0"/>
              <a:cs typeface="Arial" panose="020B0604020202020204" pitchFamily="34" charset="0"/>
            </a:endParaRPr>
          </a:p>
          <a:p>
            <a:pPr lvl="0">
              <a:lnSpc>
                <a:spcPct val="150000"/>
              </a:lnSpc>
            </a:pPr>
            <a:endParaRPr lang="fr-FR" sz="1400">
              <a:solidFill>
                <a:srgbClr val="3A6D79"/>
              </a:solidFill>
              <a:latin typeface="Arial" panose="020B0604020202020204" pitchFamily="34" charset="0"/>
              <a:cs typeface="Arial" panose="020B0604020202020204" pitchFamily="34" charset="0"/>
            </a:endParaRPr>
          </a:p>
          <a:p>
            <a:pPr lvl="0">
              <a:lnSpc>
                <a:spcPct val="150000"/>
              </a:lnSpc>
            </a:pPr>
            <a:endParaRPr lang="fr-FR" sz="1200">
              <a:solidFill>
                <a:srgbClr val="3A6D79"/>
              </a:solidFill>
              <a:latin typeface="Arial" panose="020B0604020202020204" pitchFamily="34" charset="0"/>
              <a:cs typeface="Arial" panose="020B0604020202020204" pitchFamily="34" charset="0"/>
            </a:endParaRPr>
          </a:p>
          <a:p>
            <a:pPr lvl="0">
              <a:lnSpc>
                <a:spcPct val="150000"/>
              </a:lnSpc>
            </a:pPr>
            <a:br>
              <a:rPr lang="fr-FR" sz="1400">
                <a:solidFill>
                  <a:srgbClr val="3A6D79"/>
                </a:solidFill>
                <a:latin typeface="Arial" panose="020B0604020202020204" pitchFamily="34" charset="0"/>
                <a:cs typeface="Arial" panose="020B0604020202020204" pitchFamily="34" charset="0"/>
              </a:rPr>
            </a:br>
            <a:endParaRPr lang="fr-FR" sz="1400">
              <a:solidFill>
                <a:srgbClr val="3A6D7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1180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F5DCBC7-2A2E-FCC8-6FCD-BCEEE7FF5361}"/>
              </a:ext>
            </a:extLst>
          </p:cNvPr>
          <p:cNvSpPr>
            <a:spLocks noGrp="1"/>
          </p:cNvSpPr>
          <p:nvPr>
            <p:ph type="body" idx="4294967295"/>
          </p:nvPr>
        </p:nvSpPr>
        <p:spPr>
          <a:xfrm>
            <a:off x="899998" y="1203478"/>
            <a:ext cx="7920002" cy="3277820"/>
          </a:xfrm>
        </p:spPr>
        <p:txBody>
          <a:bodyPr/>
          <a:lstStyle/>
          <a:p>
            <a:pPr>
              <a:buNone/>
            </a:pPr>
            <a:r>
              <a:rPr lang="fr-FR" dirty="0"/>
              <a:t>En 2023, le Groupe RTAP a subi une profonde réorganisation afin de se mettre en ordre de marche pour l’ouverture à la concurrence</a:t>
            </a:r>
          </a:p>
          <a:p>
            <a:pPr>
              <a:buNone/>
            </a:pPr>
            <a:r>
              <a:rPr lang="fr-FR" dirty="0"/>
              <a:t>=&gt; Séparation des coûts de l’Epic (holding) et des filiales afin de ne pas être mis en défaut dans le cadre de réponses aux futurs AO</a:t>
            </a:r>
          </a:p>
          <a:p>
            <a:pPr>
              <a:buNone/>
            </a:pPr>
            <a:r>
              <a:rPr lang="fr-FR" dirty="0"/>
              <a:t>=&gt; Les coûts de structure / fonctions supports utilisés par les filiales doivent leur être refacturés</a:t>
            </a:r>
          </a:p>
          <a:p>
            <a:pPr>
              <a:buNone/>
            </a:pPr>
            <a:r>
              <a:rPr lang="fr-FR" dirty="0"/>
              <a:t>=&gt; Création de Filiales, BU, Centre d’expertise et Centres de services partagés</a:t>
            </a:r>
          </a:p>
          <a:p>
            <a:pPr>
              <a:buNone/>
            </a:pPr>
            <a:r>
              <a:rPr lang="fr-FR" dirty="0"/>
              <a:t>= &gt; le service des Archives est au sein de Centre de services partagés</a:t>
            </a:r>
          </a:p>
        </p:txBody>
      </p:sp>
      <p:sp>
        <p:nvSpPr>
          <p:cNvPr id="3" name="Titre 2">
            <a:extLst>
              <a:ext uri="{FF2B5EF4-FFF2-40B4-BE49-F238E27FC236}">
                <a16:creationId xmlns:a16="http://schemas.microsoft.com/office/drawing/2014/main" id="{67CCC50E-1E74-AEDE-F2F0-D7F1BAA2B589}"/>
              </a:ext>
            </a:extLst>
          </p:cNvPr>
          <p:cNvSpPr>
            <a:spLocks noGrp="1"/>
          </p:cNvSpPr>
          <p:nvPr>
            <p:ph type="title"/>
          </p:nvPr>
        </p:nvSpPr>
        <p:spPr>
          <a:xfrm>
            <a:off x="179642" y="231480"/>
            <a:ext cx="8341359" cy="393841"/>
          </a:xfrm>
        </p:spPr>
        <p:txBody>
          <a:bodyPr>
            <a:normAutofit fontScale="90000"/>
          </a:bodyPr>
          <a:lstStyle/>
          <a:p>
            <a:r>
              <a:rPr lang="fr-FR" dirty="0"/>
              <a:t>La refacturation à la RATP (1/5)</a:t>
            </a:r>
          </a:p>
        </p:txBody>
      </p:sp>
    </p:spTree>
    <p:extLst>
      <p:ext uri="{BB962C8B-B14F-4D97-AF65-F5344CB8AC3E}">
        <p14:creationId xmlns:p14="http://schemas.microsoft.com/office/powerpoint/2010/main" val="2109017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F5DCBC7-2A2E-FCC8-6FCD-BCEEE7FF5361}"/>
              </a:ext>
            </a:extLst>
          </p:cNvPr>
          <p:cNvSpPr>
            <a:spLocks noGrp="1"/>
          </p:cNvSpPr>
          <p:nvPr>
            <p:ph type="body" idx="4294967295"/>
          </p:nvPr>
        </p:nvSpPr>
        <p:spPr>
          <a:xfrm>
            <a:off x="899998" y="1203478"/>
            <a:ext cx="7920002" cy="2739211"/>
          </a:xfrm>
        </p:spPr>
        <p:txBody>
          <a:bodyPr/>
          <a:lstStyle/>
          <a:p>
            <a:pPr>
              <a:buNone/>
            </a:pPr>
            <a:r>
              <a:rPr lang="fr-FR" dirty="0"/>
              <a:t>Aujourd’hui le modèle économique de la refacturation est encore au stade de projet. Rien n’est encore en place</a:t>
            </a:r>
          </a:p>
          <a:p>
            <a:pPr>
              <a:buNone/>
            </a:pPr>
            <a:r>
              <a:rPr lang="fr-FR" dirty="0"/>
              <a:t>La seule chose qui est en place et depuis 2018 est le financement du traitement des archives directement par les directions ou les projets (Déménagement, arriéré, restructuration </a:t>
            </a:r>
            <a:r>
              <a:rPr lang="fr-FR" dirty="0" err="1"/>
              <a:t>etc</a:t>
            </a:r>
            <a:r>
              <a:rPr lang="fr-FR" dirty="0"/>
              <a:t> …). </a:t>
            </a:r>
          </a:p>
          <a:p>
            <a:pPr>
              <a:spcBef>
                <a:spcPts val="600"/>
              </a:spcBef>
              <a:buNone/>
            </a:pPr>
            <a:r>
              <a:rPr lang="fr-FR" dirty="0"/>
              <a:t>Après réalisation d’un audit et d’un budget, un compte d’imputation nous ait donné. Le service des archives pilote alors le traitement avec une équipe dédiée (intérimaires) pilotée par une archiviste de l’équipe.</a:t>
            </a:r>
          </a:p>
          <a:p>
            <a:pPr>
              <a:spcBef>
                <a:spcPts val="600"/>
              </a:spcBef>
              <a:buNone/>
            </a:pPr>
            <a:r>
              <a:rPr lang="fr-FR" dirty="0"/>
              <a:t>Totalement pris en charge par le projet ou la direction</a:t>
            </a:r>
          </a:p>
        </p:txBody>
      </p:sp>
      <p:sp>
        <p:nvSpPr>
          <p:cNvPr id="3" name="Titre 2">
            <a:extLst>
              <a:ext uri="{FF2B5EF4-FFF2-40B4-BE49-F238E27FC236}">
                <a16:creationId xmlns:a16="http://schemas.microsoft.com/office/drawing/2014/main" id="{67CCC50E-1E74-AEDE-F2F0-D7F1BAA2B589}"/>
              </a:ext>
            </a:extLst>
          </p:cNvPr>
          <p:cNvSpPr>
            <a:spLocks noGrp="1"/>
          </p:cNvSpPr>
          <p:nvPr>
            <p:ph type="title"/>
          </p:nvPr>
        </p:nvSpPr>
        <p:spPr>
          <a:xfrm>
            <a:off x="179642" y="231480"/>
            <a:ext cx="8341359" cy="393841"/>
          </a:xfrm>
        </p:spPr>
        <p:txBody>
          <a:bodyPr>
            <a:normAutofit fontScale="90000"/>
          </a:bodyPr>
          <a:lstStyle/>
          <a:p>
            <a:r>
              <a:rPr lang="fr-FR" dirty="0"/>
              <a:t>La refacturation à la RATP (2/5)</a:t>
            </a:r>
          </a:p>
        </p:txBody>
      </p:sp>
    </p:spTree>
    <p:extLst>
      <p:ext uri="{BB962C8B-B14F-4D97-AF65-F5344CB8AC3E}">
        <p14:creationId xmlns:p14="http://schemas.microsoft.com/office/powerpoint/2010/main" val="1402637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F5DCBC7-2A2E-FCC8-6FCD-BCEEE7FF5361}"/>
              </a:ext>
            </a:extLst>
          </p:cNvPr>
          <p:cNvSpPr>
            <a:spLocks noGrp="1"/>
          </p:cNvSpPr>
          <p:nvPr>
            <p:ph type="body" idx="4294967295"/>
          </p:nvPr>
        </p:nvSpPr>
        <p:spPr>
          <a:xfrm>
            <a:off x="899998" y="1203478"/>
            <a:ext cx="7920002" cy="3139321"/>
          </a:xfrm>
        </p:spPr>
        <p:txBody>
          <a:bodyPr/>
          <a:lstStyle/>
          <a:p>
            <a:pPr>
              <a:buNone/>
            </a:pPr>
            <a:r>
              <a:rPr lang="fr-FR" dirty="0"/>
              <a:t>Est refacturé l’intégralité de coûts :</a:t>
            </a:r>
          </a:p>
          <a:p>
            <a:pPr marL="285750" indent="-285750">
              <a:spcBef>
                <a:spcPts val="0"/>
              </a:spcBef>
              <a:buFont typeface="Wingdings" panose="05000000000000000000" pitchFamily="2" charset="2"/>
              <a:buChar char="ü"/>
            </a:pPr>
            <a:r>
              <a:rPr lang="fr-FR" dirty="0"/>
              <a:t>Les locaux : le centre des archives de Saint-Germain-en-Laye</a:t>
            </a:r>
          </a:p>
          <a:p>
            <a:pPr marL="285750" indent="-285750">
              <a:spcBef>
                <a:spcPts val="0"/>
              </a:spcBef>
              <a:buFont typeface="Wingdings" panose="05000000000000000000" pitchFamily="2" charset="2"/>
              <a:buChar char="ü"/>
            </a:pPr>
            <a:r>
              <a:rPr lang="fr-FR" dirty="0"/>
              <a:t>Le tiers archiveurs pour le papier</a:t>
            </a:r>
          </a:p>
          <a:p>
            <a:pPr marL="285750" indent="-285750">
              <a:spcBef>
                <a:spcPts val="0"/>
              </a:spcBef>
              <a:buFont typeface="Wingdings" panose="05000000000000000000" pitchFamily="2" charset="2"/>
              <a:buChar char="ü"/>
            </a:pPr>
            <a:r>
              <a:rPr lang="fr-FR" dirty="0"/>
              <a:t>Le SAE interne et externe</a:t>
            </a:r>
          </a:p>
          <a:p>
            <a:pPr marL="285750" indent="-285750">
              <a:spcBef>
                <a:spcPts val="0"/>
              </a:spcBef>
              <a:buFont typeface="Wingdings" panose="05000000000000000000" pitchFamily="2" charset="2"/>
              <a:buChar char="ü"/>
            </a:pPr>
            <a:r>
              <a:rPr lang="fr-FR" dirty="0"/>
              <a:t>Les outils (logiciels, abonnements à des bases de données ou revues, adhésion à des associations…)</a:t>
            </a:r>
          </a:p>
          <a:p>
            <a:pPr marL="285750" indent="-285750">
              <a:spcBef>
                <a:spcPts val="0"/>
              </a:spcBef>
              <a:buFont typeface="Wingdings" panose="05000000000000000000" pitchFamily="2" charset="2"/>
              <a:buChar char="ü"/>
            </a:pPr>
            <a:r>
              <a:rPr lang="fr-FR" dirty="0"/>
              <a:t>Le coût des déménagements</a:t>
            </a:r>
          </a:p>
          <a:p>
            <a:pPr marL="285750" indent="-285750">
              <a:spcBef>
                <a:spcPts val="0"/>
              </a:spcBef>
              <a:buFont typeface="Wingdings" panose="05000000000000000000" pitchFamily="2" charset="2"/>
              <a:buChar char="ü"/>
            </a:pPr>
            <a:r>
              <a:rPr lang="fr-FR" dirty="0"/>
              <a:t>Le coût des destructions</a:t>
            </a:r>
          </a:p>
          <a:p>
            <a:pPr marL="285750" indent="-285750">
              <a:spcBef>
                <a:spcPts val="0"/>
              </a:spcBef>
              <a:buFont typeface="Wingdings" panose="05000000000000000000" pitchFamily="2" charset="2"/>
              <a:buChar char="ü"/>
            </a:pPr>
            <a:r>
              <a:rPr lang="fr-FR" dirty="0"/>
              <a:t>Les postes de travail (SI et bureaux)</a:t>
            </a:r>
          </a:p>
          <a:p>
            <a:pPr marL="285750" indent="-285750">
              <a:spcBef>
                <a:spcPts val="0"/>
              </a:spcBef>
              <a:buFont typeface="Wingdings" panose="05000000000000000000" pitchFamily="2" charset="2"/>
              <a:buChar char="ü"/>
            </a:pPr>
            <a:r>
              <a:rPr lang="fr-FR" dirty="0"/>
              <a:t>Les salaires de l’équipe</a:t>
            </a:r>
          </a:p>
          <a:p>
            <a:pPr marL="285750" indent="-285750">
              <a:spcBef>
                <a:spcPts val="0"/>
              </a:spcBef>
              <a:buFont typeface="Wingdings" panose="05000000000000000000" pitchFamily="2" charset="2"/>
              <a:buChar char="ü"/>
            </a:pPr>
            <a:r>
              <a:rPr lang="fr-FR" dirty="0"/>
              <a:t>Un prorata des coûts de la direction du CSP et de la direction de CSP</a:t>
            </a:r>
          </a:p>
          <a:p>
            <a:pPr marL="285750" indent="-285750">
              <a:spcBef>
                <a:spcPts val="0"/>
              </a:spcBef>
              <a:buFont typeface="Wingdings" panose="05000000000000000000" pitchFamily="2" charset="2"/>
              <a:buChar char="ü"/>
            </a:pPr>
            <a:r>
              <a:rPr lang="fr-FR" dirty="0"/>
              <a:t>Des managements </a:t>
            </a:r>
            <a:r>
              <a:rPr lang="fr-FR" dirty="0" err="1"/>
              <a:t>fees</a:t>
            </a:r>
            <a:r>
              <a:rPr lang="fr-FR" dirty="0"/>
              <a:t> de l’Epic</a:t>
            </a:r>
          </a:p>
        </p:txBody>
      </p:sp>
      <p:sp>
        <p:nvSpPr>
          <p:cNvPr id="3" name="Titre 2">
            <a:extLst>
              <a:ext uri="{FF2B5EF4-FFF2-40B4-BE49-F238E27FC236}">
                <a16:creationId xmlns:a16="http://schemas.microsoft.com/office/drawing/2014/main" id="{67CCC50E-1E74-AEDE-F2F0-D7F1BAA2B589}"/>
              </a:ext>
            </a:extLst>
          </p:cNvPr>
          <p:cNvSpPr>
            <a:spLocks noGrp="1"/>
          </p:cNvSpPr>
          <p:nvPr>
            <p:ph type="title"/>
          </p:nvPr>
        </p:nvSpPr>
        <p:spPr>
          <a:xfrm>
            <a:off x="179642" y="268361"/>
            <a:ext cx="8341359" cy="393841"/>
          </a:xfrm>
        </p:spPr>
        <p:txBody>
          <a:bodyPr>
            <a:normAutofit fontScale="90000"/>
          </a:bodyPr>
          <a:lstStyle/>
          <a:p>
            <a:r>
              <a:rPr lang="fr-FR" dirty="0"/>
              <a:t>La refacturation à la RATP (3/5)</a:t>
            </a:r>
          </a:p>
        </p:txBody>
      </p:sp>
    </p:spTree>
    <p:extLst>
      <p:ext uri="{BB962C8B-B14F-4D97-AF65-F5344CB8AC3E}">
        <p14:creationId xmlns:p14="http://schemas.microsoft.com/office/powerpoint/2010/main" val="3412633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F5DCBC7-2A2E-FCC8-6FCD-BCEEE7FF5361}"/>
              </a:ext>
            </a:extLst>
          </p:cNvPr>
          <p:cNvSpPr>
            <a:spLocks noGrp="1"/>
          </p:cNvSpPr>
          <p:nvPr>
            <p:ph type="body" idx="4294967295"/>
          </p:nvPr>
        </p:nvSpPr>
        <p:spPr>
          <a:xfrm>
            <a:off x="899998" y="1124894"/>
            <a:ext cx="7920002" cy="3077766"/>
          </a:xfrm>
        </p:spPr>
        <p:txBody>
          <a:bodyPr/>
          <a:lstStyle/>
          <a:p>
            <a:pPr>
              <a:buNone/>
            </a:pPr>
            <a:r>
              <a:rPr lang="fr-FR" dirty="0"/>
              <a:t>Tous les coûts ci-dessus doivent être refacturés au « juste » prix.</a:t>
            </a:r>
          </a:p>
          <a:p>
            <a:pPr>
              <a:spcBef>
                <a:spcPts val="0"/>
              </a:spcBef>
              <a:buNone/>
            </a:pPr>
            <a:r>
              <a:rPr lang="fr-FR" dirty="0"/>
              <a:t>Pas de marge possible entre le CSP et la holding et les BU mais possible avec les filiales </a:t>
            </a:r>
          </a:p>
          <a:p>
            <a:pPr>
              <a:buNone/>
            </a:pPr>
            <a:r>
              <a:rPr lang="fr-FR" dirty="0"/>
              <a:t>Modèle testé: Chaque direction paye en fonction du ml d’archives </a:t>
            </a:r>
            <a:br>
              <a:rPr lang="fr-FR" dirty="0"/>
            </a:br>
            <a:endParaRPr lang="fr-FR" dirty="0"/>
          </a:p>
          <a:p>
            <a:pPr>
              <a:buNone/>
            </a:pPr>
            <a:r>
              <a:rPr lang="fr-FR" dirty="0"/>
              <a:t>			</a:t>
            </a:r>
          </a:p>
          <a:p>
            <a:pPr>
              <a:spcBef>
                <a:spcPts val="0"/>
              </a:spcBef>
              <a:buNone/>
            </a:pPr>
            <a:endParaRPr lang="fr-FR" dirty="0"/>
          </a:p>
          <a:p>
            <a:pPr>
              <a:spcBef>
                <a:spcPts val="0"/>
              </a:spcBef>
              <a:buNone/>
            </a:pPr>
            <a:r>
              <a:rPr lang="fr-FR" dirty="0"/>
              <a:t>Refacturé à la holding : </a:t>
            </a:r>
          </a:p>
          <a:p>
            <a:pPr>
              <a:spcBef>
                <a:spcPts val="0"/>
              </a:spcBef>
              <a:buNone/>
            </a:pPr>
            <a:r>
              <a:rPr lang="fr-FR" dirty="0"/>
              <a:t>=&gt; Archives historiques</a:t>
            </a:r>
          </a:p>
          <a:p>
            <a:pPr>
              <a:spcBef>
                <a:spcPts val="0"/>
              </a:spcBef>
              <a:buNone/>
            </a:pPr>
            <a:r>
              <a:rPr lang="fr-FR" dirty="0"/>
              <a:t>=&gt; Directions ayant disparues lors des réorganisations</a:t>
            </a:r>
          </a:p>
        </p:txBody>
      </p:sp>
      <p:sp>
        <p:nvSpPr>
          <p:cNvPr id="3" name="Titre 2">
            <a:extLst>
              <a:ext uri="{FF2B5EF4-FFF2-40B4-BE49-F238E27FC236}">
                <a16:creationId xmlns:a16="http://schemas.microsoft.com/office/drawing/2014/main" id="{67CCC50E-1E74-AEDE-F2F0-D7F1BAA2B589}"/>
              </a:ext>
            </a:extLst>
          </p:cNvPr>
          <p:cNvSpPr>
            <a:spLocks noGrp="1"/>
          </p:cNvSpPr>
          <p:nvPr>
            <p:ph type="title"/>
          </p:nvPr>
        </p:nvSpPr>
        <p:spPr>
          <a:xfrm>
            <a:off x="179642" y="231480"/>
            <a:ext cx="8341359" cy="393841"/>
          </a:xfrm>
        </p:spPr>
        <p:txBody>
          <a:bodyPr>
            <a:normAutofit fontScale="90000"/>
          </a:bodyPr>
          <a:lstStyle/>
          <a:p>
            <a:r>
              <a:rPr lang="fr-FR" dirty="0"/>
              <a:t>La refacturation à la RATP (4/5)</a:t>
            </a:r>
          </a:p>
        </p:txBody>
      </p:sp>
      <p:graphicFrame>
        <p:nvGraphicFramePr>
          <p:cNvPr id="5" name="Tableau 4">
            <a:extLst>
              <a:ext uri="{FF2B5EF4-FFF2-40B4-BE49-F238E27FC236}">
                <a16:creationId xmlns:a16="http://schemas.microsoft.com/office/drawing/2014/main" id="{49598A85-CE21-9474-31F2-E6B7E696A75E}"/>
              </a:ext>
            </a:extLst>
          </p:cNvPr>
          <p:cNvGraphicFramePr>
            <a:graphicFrameLocks noGrp="1"/>
          </p:cNvGraphicFramePr>
          <p:nvPr/>
        </p:nvGraphicFramePr>
        <p:xfrm>
          <a:off x="1321593" y="2442050"/>
          <a:ext cx="6872287" cy="801211"/>
        </p:xfrm>
        <a:graphic>
          <a:graphicData uri="http://schemas.openxmlformats.org/drawingml/2006/table">
            <a:tbl>
              <a:tblPr firstRow="1" bandRow="1">
                <a:tableStyleId>{5C22544A-7EE6-4342-B048-85BDC9FD1C3A}</a:tableStyleId>
              </a:tblPr>
              <a:tblGrid>
                <a:gridCol w="3300413">
                  <a:extLst>
                    <a:ext uri="{9D8B030D-6E8A-4147-A177-3AD203B41FA5}">
                      <a16:colId xmlns:a16="http://schemas.microsoft.com/office/drawing/2014/main" val="2030722446"/>
                    </a:ext>
                  </a:extLst>
                </a:gridCol>
                <a:gridCol w="714375">
                  <a:extLst>
                    <a:ext uri="{9D8B030D-6E8A-4147-A177-3AD203B41FA5}">
                      <a16:colId xmlns:a16="http://schemas.microsoft.com/office/drawing/2014/main" val="1493937371"/>
                    </a:ext>
                  </a:extLst>
                </a:gridCol>
                <a:gridCol w="2857499">
                  <a:extLst>
                    <a:ext uri="{9D8B030D-6E8A-4147-A177-3AD203B41FA5}">
                      <a16:colId xmlns:a16="http://schemas.microsoft.com/office/drawing/2014/main" val="2178483301"/>
                    </a:ext>
                  </a:extLst>
                </a:gridCol>
              </a:tblGrid>
              <a:tr h="389321">
                <a:tc>
                  <a:txBody>
                    <a:bodyPr/>
                    <a:lstStyle/>
                    <a:p>
                      <a:r>
                        <a:rPr lang="fr-FR" sz="1700" b="1" i="0" u="none" strike="noStrike" kern="1200" cap="none" spc="0" baseline="0" dirty="0">
                          <a:solidFill>
                            <a:srgbClr val="00677F"/>
                          </a:solidFill>
                          <a:highlight>
                            <a:scrgbClr r="0" g="0" b="0">
                              <a:alpha val="0"/>
                            </a:scrgbClr>
                          </a:highlight>
                          <a:uFillTx/>
                          <a:latin typeface="Arial" pitchFamily="18"/>
                        </a:rPr>
                        <a:t>coût total du service archives </a:t>
                      </a:r>
                    </a:p>
                  </a:txBody>
                  <a:tcPr>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endParaRPr lang="fr-FR" sz="1700" b="1" i="0" u="none" strike="noStrike" kern="1200" cap="none" spc="0" baseline="0" dirty="0">
                        <a:solidFill>
                          <a:srgbClr val="00677F"/>
                        </a:solidFill>
                        <a:highlight>
                          <a:scrgbClr r="0" g="0" b="0">
                            <a:alpha val="0"/>
                          </a:scrgbClr>
                        </a:highlight>
                        <a:uFillTx/>
                        <a:latin typeface="Arial" pitchFamily="18"/>
                      </a:endParaRPr>
                    </a:p>
                    <a:p>
                      <a:pPr algn="ctr"/>
                      <a:r>
                        <a:rPr lang="fr-FR" sz="2000" b="1" i="0" u="none" strike="noStrike" kern="1200" cap="none" spc="0" baseline="0" dirty="0">
                          <a:solidFill>
                            <a:srgbClr val="00677F"/>
                          </a:solidFill>
                          <a:highlight>
                            <a:scrgbClr r="0" g="0" b="0">
                              <a:alpha val="0"/>
                            </a:scrgbClr>
                          </a:highlight>
                          <a:uFillTx/>
                          <a:latin typeface="Arial" pitchFamily="18"/>
                        </a:rPr>
                        <a:t>x</a:t>
                      </a: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fr-FR" sz="1700" b="1" i="0" u="none" strike="noStrike" kern="1200" cap="none" spc="0" baseline="0" dirty="0">
                        <a:solidFill>
                          <a:srgbClr val="00677F"/>
                        </a:solidFill>
                        <a:highlight>
                          <a:scrgbClr r="0" g="0" b="0">
                            <a:alpha val="0"/>
                          </a:scrgbClr>
                        </a:highlight>
                        <a:uFillTx/>
                        <a:latin typeface="Arial" pitchFamily="18"/>
                      </a:endParaRPr>
                    </a:p>
                    <a:p>
                      <a:r>
                        <a:rPr lang="fr-FR" sz="1700" b="1" i="0" u="none" strike="noStrike" kern="1200" cap="none" spc="0" baseline="0" dirty="0">
                          <a:solidFill>
                            <a:srgbClr val="00677F"/>
                          </a:solidFill>
                          <a:highlight>
                            <a:scrgbClr r="0" g="0" b="0">
                              <a:alpha val="0"/>
                            </a:scrgbClr>
                          </a:highlight>
                          <a:uFillTx/>
                          <a:latin typeface="Arial" pitchFamily="18"/>
                        </a:rPr>
                        <a:t>nb de ml de la directions</a:t>
                      </a:r>
                    </a:p>
                  </a:txBody>
                  <a:tcPr>
                    <a:lnL w="12700" cmpd="sng">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0797476"/>
                  </a:ext>
                </a:extLst>
              </a:tr>
              <a:tr h="411890">
                <a:tc>
                  <a:txBody>
                    <a:bodyPr/>
                    <a:lstStyle/>
                    <a:p>
                      <a:r>
                        <a:rPr lang="fr-FR" sz="1700" b="1" i="0" u="none" strike="noStrike" kern="1200" cap="none" spc="0" baseline="0" dirty="0">
                          <a:solidFill>
                            <a:srgbClr val="00677F"/>
                          </a:solidFill>
                          <a:highlight>
                            <a:scrgbClr r="0" g="0" b="0">
                              <a:alpha val="0"/>
                            </a:scrgbClr>
                          </a:highlight>
                          <a:uFillTx/>
                          <a:latin typeface="Arial" pitchFamily="18"/>
                        </a:rPr>
                        <a:t>total de ml d’archives 	</a:t>
                      </a:r>
                    </a:p>
                  </a:txBody>
                  <a:tcPr>
                    <a:lnL w="12700" cap="flat" cmpd="sng" algn="ctr">
                      <a:solidFill>
                        <a:schemeClr val="tx1"/>
                      </a:solidFill>
                      <a:prstDash val="solid"/>
                      <a:round/>
                      <a:headEnd type="none" w="med" len="med"/>
                      <a:tailEnd type="none" w="med" len="med"/>
                    </a:lnL>
                    <a:lnR w="38103" cap="flat" cmpd="sng" algn="ctr">
                      <a:noFill/>
                      <a:prstDash val="solid"/>
                      <a:round/>
                      <a:headEnd type="none" w="med" len="med"/>
                      <a:tailEnd type="none" w="med" len="med"/>
                    </a:lnR>
                    <a:lnT w="38103"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r>
                        <a:rPr lang="fr-FR" dirty="0"/>
                        <a:t>x</a:t>
                      </a:r>
                    </a:p>
                  </a:txBody>
                  <a:tcPr/>
                </a:tc>
                <a:tc vMerge="1">
                  <a:txBody>
                    <a:bodyPr/>
                    <a:lstStyle/>
                    <a:p>
                      <a:r>
                        <a:rPr lang="fr-FR" dirty="0"/>
                        <a:t>nb de ml de la directions</a:t>
                      </a:r>
                    </a:p>
                  </a:txBody>
                  <a:tcPr/>
                </a:tc>
                <a:extLst>
                  <a:ext uri="{0D108BD9-81ED-4DB2-BD59-A6C34878D82A}">
                    <a16:rowId xmlns:a16="http://schemas.microsoft.com/office/drawing/2014/main" val="2563134152"/>
                  </a:ext>
                </a:extLst>
              </a:tr>
            </a:tbl>
          </a:graphicData>
        </a:graphic>
      </p:graphicFrame>
    </p:spTree>
    <p:extLst>
      <p:ext uri="{BB962C8B-B14F-4D97-AF65-F5344CB8AC3E}">
        <p14:creationId xmlns:p14="http://schemas.microsoft.com/office/powerpoint/2010/main" val="3742499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F5DCBC7-2A2E-FCC8-6FCD-BCEEE7FF5361}"/>
              </a:ext>
            </a:extLst>
          </p:cNvPr>
          <p:cNvSpPr>
            <a:spLocks noGrp="1"/>
          </p:cNvSpPr>
          <p:nvPr>
            <p:ph type="body" idx="4294967295"/>
          </p:nvPr>
        </p:nvSpPr>
        <p:spPr>
          <a:xfrm>
            <a:off x="906822" y="821340"/>
            <a:ext cx="7920002" cy="3616375"/>
          </a:xfrm>
        </p:spPr>
        <p:txBody>
          <a:bodyPr/>
          <a:lstStyle/>
          <a:p>
            <a:pPr>
              <a:buNone/>
            </a:pPr>
            <a:r>
              <a:rPr lang="fr-FR" dirty="0"/>
              <a:t>Enseignements / bilan</a:t>
            </a:r>
          </a:p>
          <a:p>
            <a:pPr>
              <a:spcBef>
                <a:spcPts val="1200"/>
              </a:spcBef>
              <a:buNone/>
            </a:pPr>
            <a:r>
              <a:rPr lang="fr-FR" dirty="0"/>
              <a:t>=&gt; Compliqué à mettre en place</a:t>
            </a:r>
          </a:p>
          <a:p>
            <a:pPr>
              <a:spcBef>
                <a:spcPts val="1200"/>
              </a:spcBef>
              <a:buNone/>
            </a:pPr>
            <a:r>
              <a:rPr lang="fr-FR" dirty="0"/>
              <a:t>=&gt; nécessité de signer des conventions avec chaque Filiales, BU, Centre d’expertise et Centres de services partagés</a:t>
            </a:r>
          </a:p>
          <a:p>
            <a:pPr>
              <a:spcBef>
                <a:spcPts val="1200"/>
              </a:spcBef>
              <a:buNone/>
            </a:pPr>
            <a:r>
              <a:rPr lang="fr-FR" dirty="0"/>
              <a:t>= &gt; les budgets sont fait à n-1 voir n-2: nécessité d’anticipation</a:t>
            </a:r>
          </a:p>
          <a:p>
            <a:pPr>
              <a:spcBef>
                <a:spcPts val="1200"/>
              </a:spcBef>
              <a:buNone/>
            </a:pPr>
            <a:r>
              <a:rPr lang="fr-FR" dirty="0"/>
              <a:t>=&gt; Nécessite un accompagnement pour travailler sur une offre de service avec des prix en face</a:t>
            </a:r>
          </a:p>
          <a:p>
            <a:pPr>
              <a:spcBef>
                <a:spcPts val="1200"/>
              </a:spcBef>
              <a:buNone/>
            </a:pPr>
            <a:r>
              <a:rPr lang="fr-FR" dirty="0"/>
              <a:t>=&gt; Anticipation et gouvernance pour intégration dans les budgets des directions </a:t>
            </a:r>
          </a:p>
          <a:p>
            <a:pPr>
              <a:spcBef>
                <a:spcPts val="1200"/>
              </a:spcBef>
              <a:buNone/>
            </a:pPr>
            <a:r>
              <a:rPr lang="fr-FR" dirty="0"/>
              <a:t>=&gt; avoir les outils adéquats pour permettre de sortir les bonnes données</a:t>
            </a:r>
          </a:p>
        </p:txBody>
      </p:sp>
      <p:sp>
        <p:nvSpPr>
          <p:cNvPr id="3" name="Titre 2">
            <a:extLst>
              <a:ext uri="{FF2B5EF4-FFF2-40B4-BE49-F238E27FC236}">
                <a16:creationId xmlns:a16="http://schemas.microsoft.com/office/drawing/2014/main" id="{67CCC50E-1E74-AEDE-F2F0-D7F1BAA2B589}"/>
              </a:ext>
            </a:extLst>
          </p:cNvPr>
          <p:cNvSpPr>
            <a:spLocks noGrp="1"/>
          </p:cNvSpPr>
          <p:nvPr>
            <p:ph type="title"/>
          </p:nvPr>
        </p:nvSpPr>
        <p:spPr>
          <a:xfrm>
            <a:off x="179642" y="231480"/>
            <a:ext cx="8341359" cy="393841"/>
          </a:xfrm>
        </p:spPr>
        <p:txBody>
          <a:bodyPr>
            <a:normAutofit fontScale="90000"/>
          </a:bodyPr>
          <a:lstStyle/>
          <a:p>
            <a:r>
              <a:rPr lang="fr-FR" dirty="0"/>
              <a:t>La refacturation à la RATP (5/5)</a:t>
            </a:r>
          </a:p>
        </p:txBody>
      </p:sp>
    </p:spTree>
    <p:extLst>
      <p:ext uri="{BB962C8B-B14F-4D97-AF65-F5344CB8AC3E}">
        <p14:creationId xmlns:p14="http://schemas.microsoft.com/office/powerpoint/2010/main" val="1677044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F428EA47-127C-BFCB-1E85-527D4E31DA89}"/>
              </a:ext>
            </a:extLst>
          </p:cNvPr>
          <p:cNvSpPr>
            <a:spLocks noGrp="1"/>
          </p:cNvSpPr>
          <p:nvPr>
            <p:ph type="body" idx="4294967295"/>
          </p:nvPr>
        </p:nvSpPr>
        <p:spPr>
          <a:xfrm>
            <a:off x="899998" y="1203478"/>
            <a:ext cx="4787369" cy="907941"/>
          </a:xfrm>
        </p:spPr>
        <p:txBody>
          <a:bodyPr/>
          <a:lstStyle/>
          <a:p>
            <a:r>
              <a:rPr lang="fr-FR" dirty="0"/>
              <a:t>Sur la mise en place de la refacturation</a:t>
            </a:r>
          </a:p>
          <a:p>
            <a:pPr lvl="1"/>
            <a:r>
              <a:rPr lang="fr-FR" dirty="0"/>
              <a:t>Que refacture t-on et à qui ? Groupe A</a:t>
            </a:r>
          </a:p>
          <a:p>
            <a:pPr lvl="1"/>
            <a:r>
              <a:rPr lang="fr-FR" dirty="0"/>
              <a:t>Comment faire accepter la refacturation ? Savoir expliquer ? Groupe B</a:t>
            </a:r>
          </a:p>
        </p:txBody>
      </p:sp>
      <p:sp>
        <p:nvSpPr>
          <p:cNvPr id="4" name="Titre 3">
            <a:extLst>
              <a:ext uri="{FF2B5EF4-FFF2-40B4-BE49-F238E27FC236}">
                <a16:creationId xmlns:a16="http://schemas.microsoft.com/office/drawing/2014/main" id="{4E630821-EA4C-80EA-BFE8-B7FD9F2A7AA3}"/>
              </a:ext>
            </a:extLst>
          </p:cNvPr>
          <p:cNvSpPr>
            <a:spLocks noGrp="1"/>
          </p:cNvSpPr>
          <p:nvPr>
            <p:ph type="title"/>
          </p:nvPr>
        </p:nvSpPr>
        <p:spPr/>
        <p:txBody>
          <a:bodyPr>
            <a:normAutofit fontScale="90000"/>
          </a:bodyPr>
          <a:lstStyle/>
          <a:p>
            <a:r>
              <a:rPr lang="fr-FR" dirty="0"/>
              <a:t>Réflexion en groupe</a:t>
            </a:r>
          </a:p>
        </p:txBody>
      </p:sp>
    </p:spTree>
    <p:extLst>
      <p:ext uri="{BB962C8B-B14F-4D97-AF65-F5344CB8AC3E}">
        <p14:creationId xmlns:p14="http://schemas.microsoft.com/office/powerpoint/2010/main" val="434530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2"/>
          <p:cNvSpPr>
            <a:spLocks noGrp="1"/>
          </p:cNvSpPr>
          <p:nvPr>
            <p:ph type="title"/>
          </p:nvPr>
        </p:nvSpPr>
        <p:spPr bwMode="auto"/>
        <p:txBody>
          <a:bodyPr>
            <a:normAutofit fontScale="90000"/>
          </a:bodyPr>
          <a:lstStyle/>
          <a:p>
            <a:pPr>
              <a:defRPr/>
            </a:pPr>
            <a:r>
              <a:rPr lang="fr-FR" dirty="0"/>
              <a:t>Sommaire</a:t>
            </a:r>
            <a:endParaRPr dirty="0"/>
          </a:p>
        </p:txBody>
      </p:sp>
      <p:sp>
        <p:nvSpPr>
          <p:cNvPr id="5" name="Rectangle 1"/>
          <p:cNvSpPr/>
          <p:nvPr/>
        </p:nvSpPr>
        <p:spPr bwMode="auto">
          <a:xfrm>
            <a:off x="539552" y="1347614"/>
            <a:ext cx="8317176" cy="2303195"/>
          </a:xfrm>
          <a:prstGeom prst="rect">
            <a:avLst/>
          </a:prstGeom>
        </p:spPr>
        <p:txBody>
          <a:bodyPr wrap="square">
            <a:spAutoFit/>
          </a:bodyPr>
          <a:lstStyle/>
          <a:p>
            <a:pPr marL="450215" indent="-228600">
              <a:spcBef>
                <a:spcPts val="0"/>
              </a:spcBef>
              <a:spcAft>
                <a:spcPts val="1000"/>
              </a:spcAft>
              <a:buFont typeface="+mj-lt"/>
              <a:buAutoNum type="arabicPeriod"/>
              <a:defRPr/>
            </a:pPr>
            <a:r>
              <a:rPr lang="fr-FR" sz="1700" b="1" dirty="0">
                <a:solidFill>
                  <a:srgbClr val="237291"/>
                </a:solidFill>
              </a:rPr>
              <a:t>Rappel des principes et agenda - </a:t>
            </a:r>
            <a:r>
              <a:rPr lang="fr-FR" sz="1700" b="1" dirty="0">
                <a:solidFill>
                  <a:srgbClr val="00A3BC"/>
                </a:solidFill>
              </a:rPr>
              <a:t>10 min </a:t>
            </a:r>
            <a:endParaRPr lang="fr-FR" dirty="0">
              <a:solidFill>
                <a:srgbClr val="00A3BC"/>
              </a:solidFill>
            </a:endParaRPr>
          </a:p>
          <a:p>
            <a:pPr marL="450215" indent="-228600">
              <a:spcBef>
                <a:spcPts val="0"/>
              </a:spcBef>
              <a:spcAft>
                <a:spcPts val="1000"/>
              </a:spcAft>
              <a:buFont typeface="+mj-lt"/>
              <a:buAutoNum type="arabicPeriod"/>
              <a:defRPr/>
            </a:pPr>
            <a:r>
              <a:rPr lang="fr-FR" sz="1700" b="1" dirty="0">
                <a:solidFill>
                  <a:srgbClr val="237291"/>
                </a:solidFill>
              </a:rPr>
              <a:t>Collecte des attentes - </a:t>
            </a:r>
            <a:r>
              <a:rPr lang="fr-FR" sz="1700" b="1" dirty="0">
                <a:solidFill>
                  <a:srgbClr val="00A3BC"/>
                </a:solidFill>
              </a:rPr>
              <a:t>10 min </a:t>
            </a:r>
          </a:p>
          <a:p>
            <a:pPr marL="450215" indent="-228600">
              <a:spcBef>
                <a:spcPts val="0"/>
              </a:spcBef>
              <a:spcAft>
                <a:spcPts val="1000"/>
              </a:spcAft>
              <a:buFont typeface="+mj-lt"/>
              <a:buAutoNum type="arabicPeriod"/>
              <a:defRPr/>
            </a:pPr>
            <a:r>
              <a:rPr lang="fr-FR" sz="1700" b="1" dirty="0">
                <a:solidFill>
                  <a:srgbClr val="237291"/>
                </a:solidFill>
              </a:rPr>
              <a:t>REX sur la refacturation des services- </a:t>
            </a:r>
            <a:r>
              <a:rPr lang="fr-FR" sz="1700" b="1" dirty="0">
                <a:solidFill>
                  <a:srgbClr val="00A3BC"/>
                </a:solidFill>
              </a:rPr>
              <a:t>1h </a:t>
            </a:r>
          </a:p>
          <a:p>
            <a:pPr marL="450215" indent="-228600">
              <a:spcBef>
                <a:spcPts val="0"/>
              </a:spcBef>
              <a:spcAft>
                <a:spcPts val="1000"/>
              </a:spcAft>
              <a:buFont typeface="+mj-lt"/>
              <a:buAutoNum type="arabicPeriod"/>
              <a:defRPr/>
            </a:pPr>
            <a:r>
              <a:rPr lang="fr-FR" sz="1700" b="1" dirty="0">
                <a:solidFill>
                  <a:srgbClr val="237291"/>
                </a:solidFill>
              </a:rPr>
              <a:t>Réflexion en groupes – </a:t>
            </a:r>
            <a:r>
              <a:rPr lang="fr-FR" sz="1700" b="1" dirty="0">
                <a:solidFill>
                  <a:srgbClr val="00A3BC"/>
                </a:solidFill>
              </a:rPr>
              <a:t>30min</a:t>
            </a:r>
          </a:p>
          <a:p>
            <a:pPr marL="450215" indent="-228600">
              <a:spcBef>
                <a:spcPts val="0"/>
              </a:spcBef>
              <a:spcAft>
                <a:spcPts val="1000"/>
              </a:spcAft>
              <a:buFont typeface="+mj-lt"/>
              <a:buAutoNum type="arabicPeriod"/>
              <a:defRPr/>
            </a:pPr>
            <a:r>
              <a:rPr lang="fr-FR" sz="1700" b="1" dirty="0">
                <a:solidFill>
                  <a:srgbClr val="237291"/>
                </a:solidFill>
              </a:rPr>
              <a:t>Restitution – </a:t>
            </a:r>
            <a:r>
              <a:rPr lang="fr-FR" sz="1700" b="1" dirty="0">
                <a:solidFill>
                  <a:srgbClr val="00A3BC"/>
                </a:solidFill>
              </a:rPr>
              <a:t>20min</a:t>
            </a:r>
          </a:p>
          <a:p>
            <a:pPr marL="450215" indent="-228600">
              <a:spcBef>
                <a:spcPts val="0"/>
              </a:spcBef>
              <a:spcAft>
                <a:spcPts val="1000"/>
              </a:spcAft>
              <a:buFont typeface="+mj-lt"/>
              <a:buAutoNum type="arabicPeriod"/>
              <a:defRPr/>
            </a:pPr>
            <a:r>
              <a:rPr lang="fr-FR" sz="1700" b="1" dirty="0">
                <a:solidFill>
                  <a:srgbClr val="237291"/>
                </a:solidFill>
              </a:rPr>
              <a:t>Synthèse et Conclusion - </a:t>
            </a:r>
            <a:r>
              <a:rPr lang="fr-FR" sz="1700" b="1" dirty="0">
                <a:solidFill>
                  <a:srgbClr val="00A3BC"/>
                </a:solidFill>
              </a:rPr>
              <a:t>20 min</a:t>
            </a:r>
            <a:endParaRPr lang="fr-FR" dirty="0">
              <a:solidFill>
                <a:srgbClr val="00A3BC"/>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texte 5">
            <a:extLst>
              <a:ext uri="{FF2B5EF4-FFF2-40B4-BE49-F238E27FC236}">
                <a16:creationId xmlns:a16="http://schemas.microsoft.com/office/drawing/2014/main" id="{967818C7-E660-4763-BE7E-C0884E50E28A}"/>
              </a:ext>
            </a:extLst>
          </p:cNvPr>
          <p:cNvSpPr>
            <a:spLocks noGrp="1"/>
          </p:cNvSpPr>
          <p:nvPr>
            <p:ph type="body" idx="4294967295"/>
          </p:nvPr>
        </p:nvSpPr>
        <p:spPr>
          <a:xfrm>
            <a:off x="611999" y="770028"/>
            <a:ext cx="7920002" cy="4031873"/>
          </a:xfrm>
        </p:spPr>
        <p:txBody>
          <a:bodyPr/>
          <a:lstStyle/>
          <a:p>
            <a:pPr>
              <a:spcBef>
                <a:spcPts val="600"/>
              </a:spcBef>
              <a:buNone/>
            </a:pPr>
            <a:r>
              <a:rPr lang="fr-FR" sz="1200" dirty="0"/>
              <a:t>Que facturer ? </a:t>
            </a:r>
          </a:p>
          <a:p>
            <a:pPr marL="177800" indent="-177800">
              <a:spcBef>
                <a:spcPts val="600"/>
              </a:spcBef>
            </a:pPr>
            <a:r>
              <a:rPr lang="fr-FR" sz="1200" dirty="0"/>
              <a:t>Le quantifiable vs l'intellectuel</a:t>
            </a:r>
          </a:p>
          <a:p>
            <a:pPr marL="177800" indent="-177800">
              <a:spcBef>
                <a:spcPts val="600"/>
              </a:spcBef>
            </a:pPr>
            <a:r>
              <a:rPr lang="fr-FR" sz="1200" dirty="0"/>
              <a:t>Le versement (avec transport) / le stockage / la consultation / la destruction</a:t>
            </a:r>
          </a:p>
          <a:p>
            <a:pPr marL="177800" indent="-177800">
              <a:spcBef>
                <a:spcPts val="600"/>
              </a:spcBef>
            </a:pPr>
            <a:r>
              <a:rPr lang="fr-FR" sz="1200" dirty="0"/>
              <a:t>Les coûts DSI (Licences, logiciels, maintenance, etc.)</a:t>
            </a:r>
          </a:p>
          <a:p>
            <a:pPr marL="177800" indent="-177800">
              <a:spcBef>
                <a:spcPts val="600"/>
              </a:spcBef>
            </a:pPr>
            <a:r>
              <a:rPr lang="fr-FR" sz="1200" dirty="0"/>
              <a:t>Les coûts projet</a:t>
            </a:r>
          </a:p>
          <a:p>
            <a:pPr marL="177800" indent="-177800">
              <a:spcBef>
                <a:spcPts val="600"/>
              </a:spcBef>
            </a:pPr>
            <a:r>
              <a:rPr lang="fr-FR" sz="1200" dirty="0"/>
              <a:t>La masse salariale</a:t>
            </a:r>
          </a:p>
          <a:p>
            <a:pPr marL="177800" indent="-177800">
              <a:spcBef>
                <a:spcPts val="600"/>
              </a:spcBef>
            </a:pPr>
            <a:r>
              <a:rPr lang="fr-FR" sz="1200" dirty="0"/>
              <a:t>Les offres de services (Etude &amp; Conseil).</a:t>
            </a:r>
          </a:p>
          <a:p>
            <a:pPr marL="177800" indent="-177800">
              <a:spcBef>
                <a:spcPts val="600"/>
              </a:spcBef>
            </a:pPr>
            <a:r>
              <a:rPr lang="fr-FR" sz="1200" dirty="0"/>
              <a:t>Le coût du poste travail (immobilier, énergie, etc.)</a:t>
            </a:r>
          </a:p>
          <a:p>
            <a:pPr marL="177800" indent="-177800">
              <a:spcBef>
                <a:spcPts val="600"/>
              </a:spcBef>
            </a:pPr>
            <a:r>
              <a:rPr lang="fr-FR" sz="1200" dirty="0"/>
              <a:t>Les coûts de tiers-archiveurs (P/E)</a:t>
            </a:r>
          </a:p>
          <a:p>
            <a:pPr marL="177800" indent="-177800">
              <a:spcBef>
                <a:spcPts val="600"/>
              </a:spcBef>
            </a:pPr>
            <a:r>
              <a:rPr lang="fr-FR" sz="1200" dirty="0"/>
              <a:t>Les couts d'intégration d'un nouveau fonds </a:t>
            </a:r>
            <a:r>
              <a:rPr lang="fr-FR" sz="1200" dirty="0">
                <a:sym typeface="Wingdings" panose="05000000000000000000" pitchFamily="2" charset="2"/>
              </a:rPr>
              <a:t> N’est-ce pas du projet ?</a:t>
            </a:r>
          </a:p>
          <a:p>
            <a:pPr marL="177800" indent="-177800">
              <a:spcBef>
                <a:spcPts val="600"/>
              </a:spcBef>
            </a:pPr>
            <a:endParaRPr lang="fr-FR" sz="1200" dirty="0">
              <a:sym typeface="Wingdings" panose="05000000000000000000" pitchFamily="2" charset="2"/>
            </a:endParaRPr>
          </a:p>
          <a:p>
            <a:pPr>
              <a:spcBef>
                <a:spcPts val="600"/>
              </a:spcBef>
              <a:buNone/>
            </a:pPr>
            <a:r>
              <a:rPr lang="fr-FR" sz="1200" dirty="0"/>
              <a:t>A qui ?</a:t>
            </a:r>
          </a:p>
          <a:p>
            <a:pPr marL="177800" indent="-177800">
              <a:spcBef>
                <a:spcPts val="600"/>
              </a:spcBef>
            </a:pPr>
            <a:r>
              <a:rPr lang="fr-FR" sz="1200" dirty="0"/>
              <a:t>Bien sûr le client</a:t>
            </a:r>
          </a:p>
          <a:p>
            <a:pPr marL="177800" indent="-177800">
              <a:spcBef>
                <a:spcPts val="600"/>
              </a:spcBef>
            </a:pPr>
            <a:r>
              <a:rPr lang="fr-FR" sz="1200" dirty="0"/>
              <a:t>Avoir des tables de correspondance pour la réorganisation car, au-delà de la refacturation, IL FAUT un propriétaire pour décider du sort des archives</a:t>
            </a:r>
          </a:p>
          <a:p>
            <a:pPr marL="177800" indent="-177800">
              <a:spcBef>
                <a:spcPts val="600"/>
              </a:spcBef>
            </a:pPr>
            <a:r>
              <a:rPr lang="fr-FR" sz="1200" dirty="0"/>
              <a:t>Définir une entité propriétaire par défaut pour les archives historiques et les archives orphelines</a:t>
            </a:r>
          </a:p>
        </p:txBody>
      </p:sp>
      <p:sp>
        <p:nvSpPr>
          <p:cNvPr id="2" name="Titre 1">
            <a:extLst>
              <a:ext uri="{FF2B5EF4-FFF2-40B4-BE49-F238E27FC236}">
                <a16:creationId xmlns:a16="http://schemas.microsoft.com/office/drawing/2014/main" id="{1B0BCDFB-070D-4A2B-9F77-18CEA9F27977}"/>
              </a:ext>
            </a:extLst>
          </p:cNvPr>
          <p:cNvSpPr>
            <a:spLocks noGrp="1"/>
          </p:cNvSpPr>
          <p:nvPr>
            <p:ph type="title"/>
          </p:nvPr>
        </p:nvSpPr>
        <p:spPr>
          <a:xfrm>
            <a:off x="237325" y="231480"/>
            <a:ext cx="8582674" cy="393841"/>
          </a:xfrm>
        </p:spPr>
        <p:txBody>
          <a:bodyPr>
            <a:noAutofit/>
          </a:bodyPr>
          <a:lstStyle/>
          <a:p>
            <a:r>
              <a:rPr lang="fr-FR" sz="2400" dirty="0"/>
              <a:t>Retour groupe A – Que refacturer ? A qui ?</a:t>
            </a:r>
            <a:br>
              <a:rPr lang="fr-FR" sz="2400" dirty="0"/>
            </a:br>
            <a:r>
              <a:rPr lang="fr-FR" sz="2400" dirty="0"/>
              <a:t>(1 groupe)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a:extLst>
              <a:ext uri="{FF2B5EF4-FFF2-40B4-BE49-F238E27FC236}">
                <a16:creationId xmlns:a16="http://schemas.microsoft.com/office/drawing/2014/main" id="{1B0BCDFB-070D-4A2B-9F77-18CEA9F27977}"/>
              </a:ext>
            </a:extLst>
          </p:cNvPr>
          <p:cNvSpPr>
            <a:spLocks noGrp="1"/>
          </p:cNvSpPr>
          <p:nvPr>
            <p:ph type="title"/>
          </p:nvPr>
        </p:nvSpPr>
        <p:spPr>
          <a:xfrm>
            <a:off x="223365" y="231480"/>
            <a:ext cx="8596634" cy="393841"/>
          </a:xfrm>
        </p:spPr>
        <p:txBody>
          <a:bodyPr>
            <a:noAutofit/>
          </a:bodyPr>
          <a:lstStyle/>
          <a:p>
            <a:r>
              <a:rPr lang="fr-FR" sz="2400" dirty="0"/>
              <a:t>Retour groupe B – Rendre acceptable la refacturation</a:t>
            </a:r>
            <a:br>
              <a:rPr lang="fr-FR" sz="2400" dirty="0"/>
            </a:br>
            <a:r>
              <a:rPr lang="fr-FR" sz="2400" dirty="0"/>
              <a:t>(2 groupes)</a:t>
            </a:r>
          </a:p>
        </p:txBody>
      </p:sp>
      <p:sp>
        <p:nvSpPr>
          <p:cNvPr id="4" name="Espace réservé du texte 5">
            <a:extLst>
              <a:ext uri="{FF2B5EF4-FFF2-40B4-BE49-F238E27FC236}">
                <a16:creationId xmlns:a16="http://schemas.microsoft.com/office/drawing/2014/main" id="{40F367F8-557C-D2D6-59C1-A3182BE1A3C9}"/>
              </a:ext>
            </a:extLst>
          </p:cNvPr>
          <p:cNvSpPr>
            <a:spLocks noGrp="1"/>
          </p:cNvSpPr>
          <p:nvPr>
            <p:ph type="body" idx="4294967295"/>
          </p:nvPr>
        </p:nvSpPr>
        <p:spPr bwMode="auto">
          <a:xfrm>
            <a:off x="611999" y="770028"/>
            <a:ext cx="7920002" cy="3247043"/>
          </a:xfrm>
        </p:spPr>
        <p:txBody>
          <a:bodyPr/>
          <a:lstStyle/>
          <a:p>
            <a:pPr marL="177800" indent="-177800">
              <a:spcBef>
                <a:spcPts val="600"/>
              </a:spcBef>
            </a:pPr>
            <a:r>
              <a:rPr lang="fr-FR" sz="1200" dirty="0"/>
              <a:t>Donner de la valeur à nos services</a:t>
            </a:r>
          </a:p>
          <a:p>
            <a:pPr marL="177800" indent="-177800">
              <a:spcBef>
                <a:spcPts val="600"/>
              </a:spcBef>
            </a:pPr>
            <a:r>
              <a:rPr lang="fr-FR" sz="1200" dirty="0"/>
              <a:t>Passer le message de l'intérêt réglementaire</a:t>
            </a:r>
          </a:p>
          <a:p>
            <a:pPr marL="177800" indent="-177800">
              <a:spcBef>
                <a:spcPts val="600"/>
              </a:spcBef>
            </a:pPr>
            <a:r>
              <a:rPr lang="fr-FR" sz="1200" dirty="0"/>
              <a:t>Rester dans le « les archives pour les nuls » </a:t>
            </a:r>
          </a:p>
          <a:p>
            <a:pPr marL="177800" indent="-177800">
              <a:spcBef>
                <a:spcPts val="600"/>
              </a:spcBef>
            </a:pPr>
            <a:r>
              <a:rPr lang="fr-FR" sz="1200" dirty="0"/>
              <a:t>Rester souple : l'important c'est que ce soit protégé</a:t>
            </a:r>
          </a:p>
          <a:p>
            <a:pPr marL="177800" indent="-177800">
              <a:spcBef>
                <a:spcPts val="600"/>
              </a:spcBef>
            </a:pPr>
            <a:r>
              <a:rPr lang="fr-FR" sz="1200" dirty="0"/>
              <a:t>Transparence : Rappel du besoin, détail de l'offre, combien ça coûte</a:t>
            </a:r>
          </a:p>
          <a:p>
            <a:pPr marL="177800" indent="-177800">
              <a:spcBef>
                <a:spcPts val="600"/>
              </a:spcBef>
            </a:pPr>
            <a:r>
              <a:rPr lang="fr-FR" sz="1200" dirty="0"/>
              <a:t>Indicateurs de la refacturation</a:t>
            </a:r>
          </a:p>
          <a:p>
            <a:pPr marL="177800" indent="-177800">
              <a:spcBef>
                <a:spcPts val="600"/>
              </a:spcBef>
            </a:pPr>
            <a:r>
              <a:rPr lang="fr-FR" sz="1200" dirty="0"/>
              <a:t>Un coût global mais transparence du détail</a:t>
            </a:r>
          </a:p>
          <a:p>
            <a:pPr marL="177800" indent="-177800">
              <a:spcBef>
                <a:spcPts val="600"/>
              </a:spcBef>
            </a:pPr>
            <a:r>
              <a:rPr lang="fr-FR" sz="1200" dirty="0"/>
              <a:t>Marketer les offres</a:t>
            </a:r>
          </a:p>
          <a:p>
            <a:pPr marL="177800" indent="-177800">
              <a:spcBef>
                <a:spcPts val="600"/>
              </a:spcBef>
            </a:pPr>
            <a:r>
              <a:rPr lang="fr-FR" sz="1200" dirty="0"/>
              <a:t>Valeur ajoutée de l'archiviste</a:t>
            </a:r>
          </a:p>
          <a:p>
            <a:pPr marL="177800" indent="-177800">
              <a:spcBef>
                <a:spcPts val="600"/>
              </a:spcBef>
            </a:pPr>
            <a:r>
              <a:rPr lang="fr-FR" sz="1200" dirty="0"/>
              <a:t>Exemple de projets réussis</a:t>
            </a:r>
          </a:p>
          <a:p>
            <a:pPr marL="177800" indent="-177800">
              <a:spcBef>
                <a:spcPts val="600"/>
              </a:spcBef>
            </a:pPr>
            <a:r>
              <a:rPr lang="fr-FR" sz="1200" dirty="0"/>
              <a:t>ROI de l'archivage (ex.: comparaison du coût de stockage entre tiers-archiveur ou occupation des locaux pour garder sur place, ne pas refaire une étude de structure bâtiment si elle existe dans les archives)</a:t>
            </a:r>
          </a:p>
          <a:p>
            <a:pPr marL="177800" indent="-177800">
              <a:spcBef>
                <a:spcPts val="600"/>
              </a:spcBef>
            </a:pPr>
            <a:endParaRPr lang="fr-FR" sz="1200" dirty="0"/>
          </a:p>
        </p:txBody>
      </p:sp>
    </p:spTree>
    <p:extLst>
      <p:ext uri="{BB962C8B-B14F-4D97-AF65-F5344CB8AC3E}">
        <p14:creationId xmlns:p14="http://schemas.microsoft.com/office/powerpoint/2010/main" val="2540845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Espace réservé du contenu 2"/>
          <p:cNvSpPr>
            <a:spLocks noGrp="1"/>
          </p:cNvSpPr>
          <p:nvPr>
            <p:ph type="body" idx="4294967295"/>
          </p:nvPr>
        </p:nvSpPr>
        <p:spPr bwMode="auto">
          <a:xfrm>
            <a:off x="899998" y="1203478"/>
            <a:ext cx="7920002" cy="1123559"/>
          </a:xfrm>
        </p:spPr>
        <p:txBody>
          <a:bodyPr>
            <a:normAutofit fontScale="25000" lnSpcReduction="20000"/>
          </a:bodyPr>
          <a:lstStyle/>
          <a:p>
            <a:pPr lvl="0">
              <a:buNone/>
              <a:defRPr/>
            </a:pPr>
            <a:r>
              <a:rPr lang="fr-FR" sz="4400" b="1" dirty="0"/>
              <a:t>Rappel des objectifs</a:t>
            </a:r>
            <a:endParaRPr sz="2400" dirty="0"/>
          </a:p>
          <a:p>
            <a:pPr marL="2065338" indent="-457200">
              <a:spcBef>
                <a:spcPts val="600"/>
              </a:spcBef>
              <a:buFont typeface="Arial"/>
              <a:buChar char="•"/>
              <a:defRPr/>
            </a:pPr>
            <a:r>
              <a:rPr lang="fr-FR" sz="4000" dirty="0"/>
              <a:t>Mettre en place un lieu de rencontre pour entretenir une dynamique au sein du CR2PA</a:t>
            </a:r>
            <a:endParaRPr sz="2400" dirty="0"/>
          </a:p>
          <a:p>
            <a:pPr marL="2065338" indent="-457200">
              <a:spcBef>
                <a:spcPts val="600"/>
              </a:spcBef>
              <a:buFont typeface="Arial"/>
              <a:buChar char="•"/>
              <a:defRPr/>
            </a:pPr>
            <a:r>
              <a:rPr lang="fr-FR" sz="4000" dirty="0"/>
              <a:t>Disposer d’un lieu de partage, de mise en commun, de recherche et de transmission de savoir</a:t>
            </a:r>
            <a:endParaRPr sz="2400" dirty="0"/>
          </a:p>
          <a:p>
            <a:pPr marL="2065338" indent="-457200">
              <a:spcBef>
                <a:spcPts val="600"/>
              </a:spcBef>
              <a:buFont typeface="Arial"/>
              <a:buChar char="•"/>
              <a:defRPr/>
            </a:pPr>
            <a:r>
              <a:rPr lang="fr-FR" sz="4000" dirty="0"/>
              <a:t>Réaliser le lien entre le référentiel existant ou en devenir du CR2PA et les attentes des membres</a:t>
            </a:r>
            <a:endParaRPr sz="2400" dirty="0"/>
          </a:p>
          <a:p>
            <a:pPr lvl="0">
              <a:buNone/>
              <a:defRPr/>
            </a:pPr>
            <a:r>
              <a:rPr lang="fr-FR" sz="4400" b="1" dirty="0"/>
              <a:t>Organisation des ateliers</a:t>
            </a:r>
            <a:endParaRPr sz="2400" dirty="0"/>
          </a:p>
          <a:p>
            <a:pPr marL="2065338" indent="-457200">
              <a:spcBef>
                <a:spcPts val="600"/>
              </a:spcBef>
              <a:buFont typeface="Arial"/>
              <a:buChar char="•"/>
              <a:defRPr/>
            </a:pPr>
            <a:r>
              <a:rPr lang="fr-FR" sz="4000" dirty="0"/>
              <a:t>Rencontres régulières tous Les deux mois</a:t>
            </a:r>
            <a:endParaRPr sz="2400" dirty="0"/>
          </a:p>
          <a:p>
            <a:pPr marL="2065338" indent="-457200">
              <a:spcBef>
                <a:spcPts val="600"/>
              </a:spcBef>
              <a:buFont typeface="Arial"/>
              <a:buChar char="•"/>
              <a:defRPr/>
            </a:pPr>
            <a:r>
              <a:rPr lang="fr-FR" sz="4000" dirty="0"/>
              <a:t>Ateliers ouverts à tous les adhérents</a:t>
            </a:r>
            <a:endParaRPr sz="2400" dirty="0"/>
          </a:p>
          <a:p>
            <a:pPr marL="2065338" indent="-457200">
              <a:spcBef>
                <a:spcPts val="600"/>
              </a:spcBef>
              <a:buFont typeface="Arial"/>
              <a:buChar char="•"/>
              <a:defRPr/>
            </a:pPr>
            <a:r>
              <a:rPr lang="fr-FR" sz="4000" dirty="0"/>
              <a:t>Participants pouvant être différents d’un atelier à l’autre </a:t>
            </a:r>
            <a:endParaRPr sz="2400" dirty="0"/>
          </a:p>
          <a:p>
            <a:pPr marL="2065338" indent="-457200">
              <a:spcBef>
                <a:spcPts val="600"/>
              </a:spcBef>
              <a:buFont typeface="Arial"/>
              <a:buChar char="•"/>
              <a:defRPr/>
            </a:pPr>
            <a:r>
              <a:rPr lang="fr-FR" sz="4000" dirty="0"/>
              <a:t>Groupe de 12 à 15 personnes plus adapté afin de permettre des échanges de fond</a:t>
            </a:r>
            <a:endParaRPr sz="2400" dirty="0"/>
          </a:p>
          <a:p>
            <a:pPr marL="2065338" indent="-457200">
              <a:spcBef>
                <a:spcPts val="600"/>
              </a:spcBef>
              <a:buFont typeface="Arial"/>
              <a:buChar char="•"/>
              <a:defRPr/>
            </a:pPr>
            <a:r>
              <a:rPr lang="fr-FR" sz="4000" dirty="0"/>
              <a:t>Une démarche de confidentialité :</a:t>
            </a:r>
            <a:endParaRPr sz="2400" dirty="0"/>
          </a:p>
          <a:p>
            <a:pPr marL="2065338" indent="-457200">
              <a:spcBef>
                <a:spcPts val="600"/>
              </a:spcBef>
              <a:buFont typeface="Arial"/>
              <a:buChar char="•"/>
              <a:defRPr/>
            </a:pPr>
            <a:r>
              <a:rPr lang="fr-FR" sz="4000" dirty="0"/>
              <a:t>Participants libres d'utiliser les informations collectées à cette occasion, mais ils ne doivent révéler ni l'identité, ni l'affiliation des personnes à l'origine de ces informations</a:t>
            </a:r>
            <a:endParaRPr sz="2400" dirty="0"/>
          </a:p>
          <a:p>
            <a:pPr marL="2065338" indent="-457200">
              <a:spcBef>
                <a:spcPts val="600"/>
              </a:spcBef>
              <a:buFont typeface="Arial"/>
              <a:buChar char="•"/>
              <a:defRPr/>
            </a:pPr>
            <a:r>
              <a:rPr lang="fr-FR" sz="4000" dirty="0"/>
              <a:t>de même qu'ils ne doivent pas révéler l'identité des autres participants</a:t>
            </a:r>
            <a:endParaRPr sz="2400" dirty="0"/>
          </a:p>
          <a:p>
            <a:pPr marL="2065338" indent="-457200">
              <a:spcBef>
                <a:spcPts val="600"/>
              </a:spcBef>
              <a:buFont typeface="Arial"/>
              <a:buChar char="•"/>
              <a:defRPr/>
            </a:pPr>
            <a:r>
              <a:rPr lang="fr-FR" sz="4000" dirty="0"/>
              <a:t>Des ordres du jour organisés par thème</a:t>
            </a:r>
            <a:endParaRPr sz="2400" dirty="0"/>
          </a:p>
          <a:p>
            <a:pPr marL="2065338" indent="-457200">
              <a:spcBef>
                <a:spcPts val="600"/>
              </a:spcBef>
              <a:buFont typeface="Arial"/>
              <a:buChar char="•"/>
              <a:defRPr/>
            </a:pPr>
            <a:r>
              <a:rPr lang="fr-FR" sz="4000" dirty="0"/>
              <a:t>Lors de chaque atelier travail par groupe de trois personnes pendant 30 mn suivi d’une restitution</a:t>
            </a:r>
            <a:endParaRPr sz="2400" dirty="0"/>
          </a:p>
          <a:p>
            <a:pPr marL="2065338" indent="-457200">
              <a:defRPr/>
            </a:pPr>
            <a:endParaRPr lang="fr-FR" sz="2000" dirty="0"/>
          </a:p>
          <a:p>
            <a:pPr>
              <a:defRPr/>
            </a:pPr>
            <a:endParaRPr lang="fr-FR" dirty="0"/>
          </a:p>
        </p:txBody>
      </p:sp>
      <p:sp>
        <p:nvSpPr>
          <p:cNvPr id="4" name="Titre 2"/>
          <p:cNvSpPr>
            <a:spLocks noGrp="1"/>
          </p:cNvSpPr>
          <p:nvPr>
            <p:ph type="title"/>
          </p:nvPr>
        </p:nvSpPr>
        <p:spPr bwMode="auto"/>
        <p:txBody>
          <a:bodyPr>
            <a:normAutofit fontScale="90000"/>
          </a:bodyPr>
          <a:lstStyle/>
          <a:p>
            <a:pPr>
              <a:defRPr/>
            </a:pPr>
            <a:r>
              <a:rPr lang="fr-FR"/>
              <a:t>Ateliers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2"/>
          <p:cNvSpPr>
            <a:spLocks noGrp="1"/>
          </p:cNvSpPr>
          <p:nvPr>
            <p:ph type="title"/>
          </p:nvPr>
        </p:nvSpPr>
        <p:spPr bwMode="auto"/>
        <p:txBody>
          <a:bodyPr>
            <a:noAutofit/>
          </a:bodyPr>
          <a:lstStyle/>
          <a:p>
            <a:pPr>
              <a:defRPr/>
            </a:pPr>
            <a:r>
              <a:rPr lang="fr-FR" sz="2800" dirty="0"/>
              <a:t>Participants</a:t>
            </a:r>
            <a:endParaRPr sz="2800" dirty="0"/>
          </a:p>
        </p:txBody>
      </p:sp>
      <p:graphicFrame>
        <p:nvGraphicFramePr>
          <p:cNvPr id="5" name="Tableau 4"/>
          <p:cNvGraphicFramePr>
            <a:graphicFrameLocks noGrp="1"/>
          </p:cNvGraphicFramePr>
          <p:nvPr>
            <p:extLst>
              <p:ext uri="{D42A27DB-BD31-4B8C-83A1-F6EECF244321}">
                <p14:modId xmlns:p14="http://schemas.microsoft.com/office/powerpoint/2010/main" val="193186407"/>
              </p:ext>
            </p:extLst>
          </p:nvPr>
        </p:nvGraphicFramePr>
        <p:xfrm>
          <a:off x="2418630" y="615641"/>
          <a:ext cx="6617864" cy="4137325"/>
        </p:xfrm>
        <a:graphic>
          <a:graphicData uri="http://schemas.openxmlformats.org/drawingml/2006/table">
            <a:tbl>
              <a:tblPr>
                <a:tableStyleId>{B301B821-A1FF-4177-AEE7-76D212191A09}</a:tableStyleId>
              </a:tblPr>
              <a:tblGrid>
                <a:gridCol w="1289237">
                  <a:extLst>
                    <a:ext uri="{9D8B030D-6E8A-4147-A177-3AD203B41FA5}">
                      <a16:colId xmlns:a16="http://schemas.microsoft.com/office/drawing/2014/main" val="20000"/>
                    </a:ext>
                  </a:extLst>
                </a:gridCol>
                <a:gridCol w="668493">
                  <a:extLst>
                    <a:ext uri="{9D8B030D-6E8A-4147-A177-3AD203B41FA5}">
                      <a16:colId xmlns:a16="http://schemas.microsoft.com/office/drawing/2014/main" val="20001"/>
                    </a:ext>
                  </a:extLst>
                </a:gridCol>
                <a:gridCol w="891676">
                  <a:extLst>
                    <a:ext uri="{9D8B030D-6E8A-4147-A177-3AD203B41FA5}">
                      <a16:colId xmlns:a16="http://schemas.microsoft.com/office/drawing/2014/main" val="20002"/>
                    </a:ext>
                  </a:extLst>
                </a:gridCol>
                <a:gridCol w="2760598">
                  <a:extLst>
                    <a:ext uri="{9D8B030D-6E8A-4147-A177-3AD203B41FA5}">
                      <a16:colId xmlns:a16="http://schemas.microsoft.com/office/drawing/2014/main" val="2635874762"/>
                    </a:ext>
                  </a:extLst>
                </a:gridCol>
                <a:gridCol w="1007860">
                  <a:extLst>
                    <a:ext uri="{9D8B030D-6E8A-4147-A177-3AD203B41FA5}">
                      <a16:colId xmlns:a16="http://schemas.microsoft.com/office/drawing/2014/main" val="1535282239"/>
                    </a:ext>
                  </a:extLst>
                </a:gridCol>
              </a:tblGrid>
              <a:tr h="330126">
                <a:tc>
                  <a:txBody>
                    <a:bodyPr/>
                    <a:lstStyle/>
                    <a:p>
                      <a:pPr algn="l" fontAlgn="b"/>
                      <a:r>
                        <a:rPr lang="fr-FR" sz="800" b="0" u="none" strike="noStrike" dirty="0">
                          <a:solidFill>
                            <a:srgbClr val="000000"/>
                          </a:solidFill>
                          <a:effectLst/>
                        </a:rPr>
                        <a:t>BOUYGUES TELECOM</a:t>
                      </a:r>
                      <a:endParaRPr lang="fr-FR"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DELION</a:t>
                      </a:r>
                      <a:endParaRPr lang="fr-FR"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FRANCOIS</a:t>
                      </a:r>
                      <a:endParaRPr lang="fr-FR"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fdelion@bouyguestelecom.fr</a:t>
                      </a:r>
                      <a:endParaRPr lang="fr-FR"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Présentiel</a:t>
                      </a:r>
                      <a:endParaRPr lang="fr-FR" sz="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330126">
                <a:tc>
                  <a:txBody>
                    <a:bodyPr/>
                    <a:lstStyle/>
                    <a:p>
                      <a:pPr algn="l" fontAlgn="b"/>
                      <a:r>
                        <a:rPr lang="fr-FR" sz="800" b="0" u="none" strike="noStrike" dirty="0">
                          <a:solidFill>
                            <a:srgbClr val="000000"/>
                          </a:solidFill>
                          <a:effectLst/>
                        </a:rPr>
                        <a:t>Servier</a:t>
                      </a:r>
                      <a:endParaRPr lang="fr-FR"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LECOCQ</a:t>
                      </a:r>
                      <a:endParaRPr lang="fr-FR"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Véronique</a:t>
                      </a:r>
                      <a:endParaRPr lang="fr-FR"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dirty="0">
                          <a:solidFill>
                            <a:srgbClr val="000000"/>
                          </a:solidFill>
                          <a:effectLst/>
                        </a:rPr>
                        <a:t>veronique.lecocq@servier.com</a:t>
                      </a:r>
                      <a:endParaRPr lang="fr-FR"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Présentiel</a:t>
                      </a:r>
                      <a:endParaRPr lang="fr-FR" sz="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90428511"/>
                  </a:ext>
                </a:extLst>
              </a:tr>
              <a:tr h="330126">
                <a:tc>
                  <a:txBody>
                    <a:bodyPr/>
                    <a:lstStyle/>
                    <a:p>
                      <a:pPr algn="l" fontAlgn="b"/>
                      <a:r>
                        <a:rPr lang="fr-FR" sz="800" b="0" u="none" strike="noStrike" dirty="0">
                          <a:solidFill>
                            <a:srgbClr val="000000"/>
                          </a:solidFill>
                          <a:effectLst/>
                        </a:rPr>
                        <a:t>BNP Paribas</a:t>
                      </a:r>
                      <a:endParaRPr lang="fr-FR"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OSSELAND</a:t>
                      </a:r>
                      <a:endParaRPr lang="fr-FR"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Gauthier</a:t>
                      </a:r>
                      <a:endParaRPr lang="fr-FR"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gauthier.osseland@bnpparibas.com</a:t>
                      </a:r>
                      <a:endParaRPr lang="fr-FR"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Visio Teams</a:t>
                      </a:r>
                      <a:endParaRPr lang="fr-FR" sz="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8627613"/>
                  </a:ext>
                </a:extLst>
              </a:tr>
              <a:tr h="364594">
                <a:tc>
                  <a:txBody>
                    <a:bodyPr/>
                    <a:lstStyle/>
                    <a:p>
                      <a:pPr algn="l" fontAlgn="b"/>
                      <a:r>
                        <a:rPr lang="fr-FR" sz="800" b="0" u="none" strike="noStrike" dirty="0">
                          <a:solidFill>
                            <a:srgbClr val="000000"/>
                          </a:solidFill>
                          <a:effectLst/>
                        </a:rPr>
                        <a:t>BYCN</a:t>
                      </a:r>
                      <a:endParaRPr lang="fr-FR"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DEZ</a:t>
                      </a:r>
                      <a:endParaRPr lang="fr-FR"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Florentin</a:t>
                      </a:r>
                      <a:endParaRPr lang="fr-FR"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f.dez@bouygues-construction.com</a:t>
                      </a:r>
                      <a:endParaRPr lang="fr-FR"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Visio Teams</a:t>
                      </a:r>
                      <a:endParaRPr lang="fr-FR" sz="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330126">
                <a:tc>
                  <a:txBody>
                    <a:bodyPr/>
                    <a:lstStyle/>
                    <a:p>
                      <a:pPr algn="l" fontAlgn="b"/>
                      <a:r>
                        <a:rPr lang="fr-FR" sz="800" b="0" u="none" strike="noStrike" dirty="0">
                          <a:solidFill>
                            <a:srgbClr val="000000"/>
                          </a:solidFill>
                          <a:effectLst/>
                        </a:rPr>
                        <a:t>Croix-Rouge française</a:t>
                      </a:r>
                      <a:endParaRPr lang="fr-FR"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ALAUZET</a:t>
                      </a:r>
                      <a:endParaRPr lang="fr-FR"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VIRGINIE</a:t>
                      </a:r>
                      <a:endParaRPr lang="fr-FR"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virginie.alauzet@croix-rouge.fr</a:t>
                      </a:r>
                      <a:endParaRPr lang="fr-FR"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Visio Teams</a:t>
                      </a:r>
                      <a:endParaRPr lang="fr-FR" sz="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364594">
                <a:tc>
                  <a:txBody>
                    <a:bodyPr/>
                    <a:lstStyle/>
                    <a:p>
                      <a:pPr algn="l" fontAlgn="b"/>
                      <a:r>
                        <a:rPr lang="fr-FR" sz="800" b="0" u="none" strike="noStrike" dirty="0">
                          <a:solidFill>
                            <a:srgbClr val="000000"/>
                          </a:solidFill>
                          <a:effectLst/>
                        </a:rPr>
                        <a:t>Egis SA</a:t>
                      </a:r>
                      <a:endParaRPr lang="fr-FR"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PASQUIER</a:t>
                      </a:r>
                      <a:endParaRPr lang="fr-FR"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chantal</a:t>
                      </a:r>
                      <a:endParaRPr lang="fr-FR"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chantal.pasquier@egis-group.com</a:t>
                      </a:r>
                      <a:endParaRPr lang="fr-FR"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Visio Teams</a:t>
                      </a:r>
                      <a:endParaRPr lang="fr-FR" sz="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330126">
                <a:tc>
                  <a:txBody>
                    <a:bodyPr/>
                    <a:lstStyle/>
                    <a:p>
                      <a:pPr algn="l" fontAlgn="b"/>
                      <a:r>
                        <a:rPr lang="fr-FR" sz="800" b="0" u="none" strike="noStrike" dirty="0">
                          <a:solidFill>
                            <a:srgbClr val="000000"/>
                          </a:solidFill>
                          <a:effectLst/>
                        </a:rPr>
                        <a:t>Groupe RATP</a:t>
                      </a:r>
                      <a:endParaRPr lang="fr-FR"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LE QUELLEC</a:t>
                      </a:r>
                      <a:endParaRPr lang="fr-FR"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Franck</a:t>
                      </a:r>
                      <a:endParaRPr lang="fr-FR"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franck.le-quellec@ratp.fr</a:t>
                      </a:r>
                      <a:endParaRPr lang="fr-FR"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Visio Teams</a:t>
                      </a:r>
                      <a:endParaRPr lang="fr-FR" sz="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330126">
                <a:tc>
                  <a:txBody>
                    <a:bodyPr/>
                    <a:lstStyle/>
                    <a:p>
                      <a:pPr algn="l" fontAlgn="b"/>
                      <a:r>
                        <a:rPr lang="fr-FR" sz="800" b="0" u="none" strike="noStrike" dirty="0">
                          <a:solidFill>
                            <a:srgbClr val="000000"/>
                          </a:solidFill>
                          <a:effectLst/>
                        </a:rPr>
                        <a:t>IFPEN</a:t>
                      </a:r>
                      <a:endParaRPr lang="fr-FR"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BREMS</a:t>
                      </a:r>
                      <a:endParaRPr lang="fr-FR"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Céline</a:t>
                      </a:r>
                      <a:endParaRPr lang="fr-FR"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celine.brems@ifpen.fr</a:t>
                      </a:r>
                      <a:endParaRPr lang="fr-FR"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Visio Teams</a:t>
                      </a:r>
                      <a:endParaRPr lang="fr-FR" sz="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330126">
                <a:tc>
                  <a:txBody>
                    <a:bodyPr/>
                    <a:lstStyle/>
                    <a:p>
                      <a:pPr algn="l" fontAlgn="b"/>
                      <a:r>
                        <a:rPr lang="fr-FR" sz="800" b="0" u="none" strike="noStrike" dirty="0">
                          <a:solidFill>
                            <a:srgbClr val="000000"/>
                          </a:solidFill>
                          <a:effectLst/>
                        </a:rPr>
                        <a:t>ORANGE</a:t>
                      </a:r>
                      <a:endParaRPr lang="fr-FR"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DENIS</a:t>
                      </a:r>
                      <a:endParaRPr lang="fr-FR"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GENEVIEVE</a:t>
                      </a:r>
                      <a:endParaRPr lang="fr-FR"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genevieve1.denis@orange.com</a:t>
                      </a:r>
                      <a:endParaRPr lang="fr-FR"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Visio Teams</a:t>
                      </a:r>
                      <a:endParaRPr lang="fr-FR" sz="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277634">
                <a:tc>
                  <a:txBody>
                    <a:bodyPr/>
                    <a:lstStyle/>
                    <a:p>
                      <a:pPr algn="l" fontAlgn="b"/>
                      <a:r>
                        <a:rPr lang="fr-FR" sz="800" b="0" u="none" strike="noStrike" dirty="0">
                          <a:solidFill>
                            <a:srgbClr val="000000"/>
                          </a:solidFill>
                          <a:effectLst/>
                        </a:rPr>
                        <a:t>RATP</a:t>
                      </a:r>
                      <a:endParaRPr lang="fr-FR"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HUBER</a:t>
                      </a:r>
                      <a:endParaRPr lang="fr-FR"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Clara</a:t>
                      </a:r>
                      <a:endParaRPr lang="fr-FR"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clara.huber@ratp.fr</a:t>
                      </a:r>
                      <a:endParaRPr lang="fr-FR"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Visio Teams</a:t>
                      </a:r>
                      <a:endParaRPr lang="fr-FR" sz="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r h="273207">
                <a:tc>
                  <a:txBody>
                    <a:bodyPr/>
                    <a:lstStyle/>
                    <a:p>
                      <a:pPr algn="l" fontAlgn="b"/>
                      <a:r>
                        <a:rPr lang="fr-FR" sz="800" b="0" u="none" strike="noStrike" dirty="0">
                          <a:solidFill>
                            <a:srgbClr val="000000"/>
                          </a:solidFill>
                          <a:effectLst/>
                        </a:rPr>
                        <a:t>RATP</a:t>
                      </a:r>
                      <a:endParaRPr lang="fr-FR"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OLIVES</a:t>
                      </a:r>
                      <a:endParaRPr lang="fr-FR"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Sarah</a:t>
                      </a:r>
                      <a:endParaRPr lang="fr-FR"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sarah.olives@ratp.fr</a:t>
                      </a:r>
                      <a:endParaRPr lang="fr-FR"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Visio Teams</a:t>
                      </a:r>
                      <a:endParaRPr lang="fr-FR" sz="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9"/>
                  </a:ext>
                </a:extLst>
              </a:tr>
              <a:tr h="273207">
                <a:tc>
                  <a:txBody>
                    <a:bodyPr/>
                    <a:lstStyle/>
                    <a:p>
                      <a:pPr algn="l" fontAlgn="b"/>
                      <a:r>
                        <a:rPr lang="fr-FR" sz="800" b="0" u="none" strike="noStrike" dirty="0" err="1">
                          <a:solidFill>
                            <a:srgbClr val="000000"/>
                          </a:solidFill>
                          <a:effectLst/>
                        </a:rPr>
                        <a:t>TotalEnergies</a:t>
                      </a:r>
                      <a:endParaRPr lang="fr-FR"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JEAN-FRANÇOIS</a:t>
                      </a:r>
                      <a:endParaRPr lang="fr-FR"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VETILLARD</a:t>
                      </a:r>
                      <a:endParaRPr lang="fr-FR"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jean-francois.vetillard@totalenergies.com</a:t>
                      </a:r>
                      <a:endParaRPr lang="fr-FR"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Visio Teams</a:t>
                      </a:r>
                      <a:endParaRPr lang="fr-FR" sz="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0"/>
                  </a:ext>
                </a:extLst>
              </a:tr>
              <a:tr h="273207">
                <a:tc>
                  <a:txBody>
                    <a:bodyPr/>
                    <a:lstStyle/>
                    <a:p>
                      <a:pPr algn="l" fontAlgn="b"/>
                      <a:r>
                        <a:rPr lang="fr-FR" sz="800" b="0" u="none" strike="noStrike" dirty="0">
                          <a:solidFill>
                            <a:srgbClr val="000000"/>
                          </a:solidFill>
                          <a:effectLst/>
                        </a:rPr>
                        <a:t>TOTALENERGIES</a:t>
                      </a:r>
                      <a:endParaRPr lang="fr-FR"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SAMBA</a:t>
                      </a:r>
                      <a:endParaRPr lang="fr-FR"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CRISTELLE</a:t>
                      </a:r>
                      <a:endParaRPr lang="fr-FR"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a:solidFill>
                            <a:srgbClr val="000000"/>
                          </a:solidFill>
                          <a:effectLst/>
                        </a:rPr>
                        <a:t>cristelle.samba@totalenergies.com</a:t>
                      </a:r>
                      <a:endParaRPr lang="fr-FR"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800" b="0" u="none" strike="noStrike" dirty="0">
                          <a:solidFill>
                            <a:srgbClr val="000000"/>
                          </a:solidFill>
                          <a:effectLst/>
                        </a:rPr>
                        <a:t>Visio Teams</a:t>
                      </a:r>
                      <a:endParaRPr lang="fr-FR" sz="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1"/>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334337811"/>
              </p:ext>
            </p:extLst>
          </p:nvPr>
        </p:nvGraphicFramePr>
        <p:xfrm>
          <a:off x="179643" y="3550430"/>
          <a:ext cx="2006600" cy="552450"/>
        </p:xfrm>
        <a:graphic>
          <a:graphicData uri="http://schemas.openxmlformats.org/drawingml/2006/table">
            <a:tbl>
              <a:tblPr/>
              <a:tblGrid>
                <a:gridCol w="760796">
                  <a:extLst>
                    <a:ext uri="{9D8B030D-6E8A-4147-A177-3AD203B41FA5}">
                      <a16:colId xmlns:a16="http://schemas.microsoft.com/office/drawing/2014/main" val="20000"/>
                    </a:ext>
                  </a:extLst>
                </a:gridCol>
                <a:gridCol w="1245804">
                  <a:extLst>
                    <a:ext uri="{9D8B030D-6E8A-4147-A177-3AD203B41FA5}">
                      <a16:colId xmlns:a16="http://schemas.microsoft.com/office/drawing/2014/main" val="20001"/>
                    </a:ext>
                  </a:extLst>
                </a:gridCol>
              </a:tblGrid>
              <a:tr h="276225">
                <a:tc>
                  <a:txBody>
                    <a:bodyPr/>
                    <a:lstStyle/>
                    <a:p>
                      <a:pPr algn="l">
                        <a:defRPr/>
                      </a:pPr>
                      <a:r>
                        <a:rPr lang="fr-FR" sz="1600" b="0" i="0" u="none" strike="noStrike" dirty="0">
                          <a:solidFill>
                            <a:srgbClr val="000000"/>
                          </a:solidFill>
                          <a:latin typeface="Calibri"/>
                        </a:rPr>
                        <a:t> </a:t>
                      </a:r>
                      <a:endParaRPr dirty="0"/>
                    </a:p>
                  </a:txBody>
                  <a:tcPr marL="9525" marR="9525" marT="9525" marB="0" anchor="b">
                    <a:lnL w="12700" algn="ctr">
                      <a:solidFill>
                        <a:srgbClr val="FFFFFF"/>
                      </a:solidFill>
                    </a:lnL>
                    <a:lnR w="12700" algn="ctr">
                      <a:solidFill>
                        <a:srgbClr val="FFFFFF"/>
                      </a:solidFill>
                    </a:lnR>
                    <a:lnT w="12700" algn="ctr">
                      <a:solidFill>
                        <a:srgbClr val="FFFFFF"/>
                      </a:solidFill>
                    </a:lnT>
                    <a:lnB w="12700" algn="ctr">
                      <a:solidFill>
                        <a:srgbClr val="FFFFFF"/>
                      </a:solidFill>
                    </a:lnB>
                    <a:solidFill>
                      <a:srgbClr val="E9EDF4"/>
                    </a:solidFill>
                  </a:tcPr>
                </a:tc>
                <a:tc>
                  <a:txBody>
                    <a:bodyPr/>
                    <a:lstStyle/>
                    <a:p>
                      <a:pPr algn="l">
                        <a:defRPr/>
                      </a:pPr>
                      <a:r>
                        <a:rPr lang="fr-FR" sz="1100" b="0" i="0" u="none" strike="noStrike">
                          <a:solidFill>
                            <a:srgbClr val="000000"/>
                          </a:solidFill>
                          <a:latin typeface="Calibri"/>
                        </a:rPr>
                        <a:t>Présents</a:t>
                      </a:r>
                      <a:endParaRPr/>
                    </a:p>
                  </a:txBody>
                  <a:tcPr marL="9525" marR="9525" marT="9525" marB="0" anchor="b">
                    <a:lnL w="12700" algn="ctr">
                      <a:solidFill>
                        <a:srgbClr val="FFFFFF"/>
                      </a:solidFill>
                    </a:lnL>
                    <a:lnR w="12700" algn="ctr">
                      <a:noFill/>
                    </a:lnR>
                    <a:lnT w="12700" algn="ctr">
                      <a:noFill/>
                    </a:lnT>
                    <a:lnB w="12700" algn="ctr">
                      <a:noFill/>
                    </a:lnB>
                  </a:tcPr>
                </a:tc>
                <a:extLst>
                  <a:ext uri="{0D108BD9-81ED-4DB2-BD59-A6C34878D82A}">
                    <a16:rowId xmlns:a16="http://schemas.microsoft.com/office/drawing/2014/main" val="10000"/>
                  </a:ext>
                </a:extLst>
              </a:tr>
              <a:tr h="276225">
                <a:tc>
                  <a:txBody>
                    <a:bodyPr/>
                    <a:lstStyle/>
                    <a:p>
                      <a:pPr algn="l">
                        <a:defRPr/>
                      </a:pPr>
                      <a:r>
                        <a:rPr lang="fr-FR" sz="1600" b="0" i="0" u="none" strike="noStrike">
                          <a:solidFill>
                            <a:srgbClr val="000000"/>
                          </a:solidFill>
                          <a:latin typeface="Calibri"/>
                        </a:rPr>
                        <a:t> </a:t>
                      </a:r>
                      <a:endParaRPr/>
                    </a:p>
                  </a:txBody>
                  <a:tcPr marL="9525" marR="9525" marT="9525" marB="0" anchor="b">
                    <a:lnL w="12700" algn="ctr">
                      <a:solidFill>
                        <a:srgbClr val="FFFFFF"/>
                      </a:solidFill>
                    </a:lnL>
                    <a:lnR w="12700" algn="ctr">
                      <a:solidFill>
                        <a:srgbClr val="FFFFFF"/>
                      </a:solidFill>
                    </a:lnR>
                    <a:lnT w="12700" algn="ctr">
                      <a:solidFill>
                        <a:srgbClr val="FFFFFF"/>
                      </a:solidFill>
                    </a:lnT>
                    <a:lnB w="12700" algn="ctr">
                      <a:solidFill>
                        <a:srgbClr val="FFFFFF"/>
                      </a:solidFill>
                    </a:lnB>
                    <a:solidFill>
                      <a:srgbClr val="FFFF00"/>
                    </a:solidFill>
                  </a:tcPr>
                </a:tc>
                <a:tc>
                  <a:txBody>
                    <a:bodyPr/>
                    <a:lstStyle/>
                    <a:p>
                      <a:pPr algn="l">
                        <a:defRPr/>
                      </a:pPr>
                      <a:r>
                        <a:rPr lang="fr-FR" sz="1100" b="0" i="0" u="none" strike="noStrike" dirty="0">
                          <a:solidFill>
                            <a:srgbClr val="000000"/>
                          </a:solidFill>
                          <a:latin typeface="Calibri"/>
                        </a:rPr>
                        <a:t>Absents excusés</a:t>
                      </a:r>
                      <a:endParaRPr dirty="0"/>
                    </a:p>
                  </a:txBody>
                  <a:tcPr marL="9525" marR="9525" marT="9525" marB="0" anchor="b">
                    <a:lnL w="12700" algn="ctr">
                      <a:solidFill>
                        <a:srgbClr val="FFFFFF"/>
                      </a:solidFill>
                    </a:lnL>
                    <a:lnR w="12700" algn="ctr">
                      <a:noFill/>
                    </a:lnR>
                    <a:lnT w="12700" algn="ctr">
                      <a:noFill/>
                    </a:lnT>
                    <a:lnB w="12700" algn="ctr">
                      <a:noFill/>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texte 1"/>
          <p:cNvSpPr>
            <a:spLocks noGrp="1"/>
          </p:cNvSpPr>
          <p:nvPr>
            <p:ph type="body" idx="4294967295"/>
          </p:nvPr>
        </p:nvSpPr>
        <p:spPr bwMode="auto">
          <a:xfrm>
            <a:off x="1091468" y="4521985"/>
            <a:ext cx="7920002" cy="338554"/>
          </a:xfrm>
        </p:spPr>
        <p:txBody>
          <a:bodyPr/>
          <a:lstStyle/>
          <a:p>
            <a:pPr lvl="2">
              <a:buNone/>
              <a:defRPr/>
            </a:pPr>
            <a:r>
              <a:rPr lang="fr-FR" sz="1100" dirty="0">
                <a:solidFill>
                  <a:srgbClr val="666888"/>
                </a:solidFill>
                <a:latin typeface="Open Sans"/>
              </a:rPr>
              <a:t>		</a:t>
            </a:r>
          </a:p>
          <a:p>
            <a:pPr lvl="2" algn="ctr">
              <a:buNone/>
              <a:defRPr/>
            </a:pPr>
            <a:r>
              <a:rPr lang="fr-FR" sz="1100" b="1" dirty="0">
                <a:solidFill>
                  <a:schemeClr val="tx1"/>
                </a:solidFill>
                <a:latin typeface="Open Sans"/>
              </a:rPr>
              <a:t>Veille sur </a:t>
            </a:r>
            <a:r>
              <a:rPr lang="fr-FR" sz="1100" b="1" dirty="0" err="1">
                <a:solidFill>
                  <a:schemeClr val="tx1"/>
                </a:solidFill>
                <a:latin typeface="Open Sans"/>
              </a:rPr>
              <a:t>Linkedin</a:t>
            </a:r>
            <a:r>
              <a:rPr lang="fr-FR" sz="1100" b="1" dirty="0">
                <a:solidFill>
                  <a:schemeClr val="tx1"/>
                </a:solidFill>
                <a:latin typeface="Open Sans"/>
              </a:rPr>
              <a:t> / X (ex Twitter), lettre de veille dans l’espace adhérents</a:t>
            </a:r>
            <a:endParaRPr lang="fr-FR" sz="1100" b="0" dirty="0"/>
          </a:p>
        </p:txBody>
      </p:sp>
      <p:sp>
        <p:nvSpPr>
          <p:cNvPr id="5" name="Titre 2"/>
          <p:cNvSpPr>
            <a:spLocks noGrp="1"/>
          </p:cNvSpPr>
          <p:nvPr>
            <p:ph type="title"/>
          </p:nvPr>
        </p:nvSpPr>
        <p:spPr bwMode="auto"/>
        <p:txBody>
          <a:bodyPr>
            <a:normAutofit fontScale="90000"/>
          </a:bodyPr>
          <a:lstStyle/>
          <a:p>
            <a:pPr>
              <a:defRPr/>
            </a:pPr>
            <a:r>
              <a:rPr lang="fr-FR"/>
              <a:t>Agenda et ressources</a:t>
            </a:r>
            <a:endParaRPr/>
          </a:p>
        </p:txBody>
      </p:sp>
      <p:sp>
        <p:nvSpPr>
          <p:cNvPr id="6" name=" 5"/>
          <p:cNvSpPr/>
          <p:nvPr/>
        </p:nvSpPr>
        <p:spPr bwMode="auto">
          <a:xfrm>
            <a:off x="5777161" y="-424182"/>
            <a:ext cx="81090" cy="82353"/>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defRPr/>
            </a:pPr>
            <a:endParaRPr/>
          </a:p>
        </p:txBody>
      </p:sp>
      <p:pic>
        <p:nvPicPr>
          <p:cNvPr id="7" name="Image 6"/>
          <p:cNvPicPr>
            <a:picLocks noChangeAspect="1"/>
          </p:cNvPicPr>
          <p:nvPr/>
        </p:nvPicPr>
        <p:blipFill>
          <a:blip r:embed="rId2"/>
          <a:stretch/>
        </p:blipFill>
        <p:spPr bwMode="auto">
          <a:xfrm>
            <a:off x="5858251" y="3700600"/>
            <a:ext cx="1366630" cy="918980"/>
          </a:xfrm>
          <a:prstGeom prst="rect">
            <a:avLst/>
          </a:prstGeom>
        </p:spPr>
      </p:pic>
      <p:sp>
        <p:nvSpPr>
          <p:cNvPr id="8" name=" 7"/>
          <p:cNvSpPr/>
          <p:nvPr/>
        </p:nvSpPr>
        <p:spPr bwMode="auto">
          <a:xfrm>
            <a:off x="3459911" y="-289002"/>
            <a:ext cx="67433" cy="74844"/>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defRPr/>
            </a:pPr>
            <a:endParaRPr/>
          </a:p>
        </p:txBody>
      </p:sp>
      <p:sp>
        <p:nvSpPr>
          <p:cNvPr id="10" name=" 9"/>
          <p:cNvSpPr/>
          <p:nvPr/>
        </p:nvSpPr>
        <p:spPr bwMode="auto">
          <a:xfrm>
            <a:off x="1331350" y="1201506"/>
            <a:ext cx="48723" cy="69916"/>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defRPr/>
            </a:pPr>
            <a:endParaRPr/>
          </a:p>
        </p:txBody>
      </p:sp>
      <p:pic>
        <p:nvPicPr>
          <p:cNvPr id="11" name="Image 10"/>
          <p:cNvPicPr>
            <a:picLocks noChangeAspect="1"/>
          </p:cNvPicPr>
          <p:nvPr/>
        </p:nvPicPr>
        <p:blipFill>
          <a:blip r:embed="rId3"/>
          <a:stretch/>
        </p:blipFill>
        <p:spPr bwMode="auto">
          <a:xfrm>
            <a:off x="2169960" y="3613392"/>
            <a:ext cx="1922573" cy="1093396"/>
          </a:xfrm>
          <a:prstGeom prst="rect">
            <a:avLst/>
          </a:prstGeom>
        </p:spPr>
      </p:pic>
      <p:pic>
        <p:nvPicPr>
          <p:cNvPr id="1026" name="Picture 2" descr="Téléphone portable avec nouveau logo X pour twitter Photo Stock - Alamy">
            <a:extLst>
              <a:ext uri="{FF2B5EF4-FFF2-40B4-BE49-F238E27FC236}">
                <a16:creationId xmlns:a16="http://schemas.microsoft.com/office/drawing/2014/main" id="{ED174745-B7B6-46F1-4824-03C5BE06CF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548"/>
          <a:stretch/>
        </p:blipFill>
        <p:spPr bwMode="auto">
          <a:xfrm>
            <a:off x="4274445" y="3700600"/>
            <a:ext cx="1333710" cy="87428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F4546746-90D1-D085-10F5-1A4929B3BBE9}"/>
              </a:ext>
            </a:extLst>
          </p:cNvPr>
          <p:cNvSpPr txBox="1"/>
          <p:nvPr/>
        </p:nvSpPr>
        <p:spPr>
          <a:xfrm>
            <a:off x="179643" y="621515"/>
            <a:ext cx="9020354" cy="3170099"/>
          </a:xfrm>
          <a:prstGeom prst="rect">
            <a:avLst/>
          </a:prstGeom>
          <a:noFill/>
        </p:spPr>
        <p:txBody>
          <a:bodyPr wrap="none" rtlCol="0">
            <a:spAutoFit/>
          </a:bodyPr>
          <a:lstStyle/>
          <a:p>
            <a:r>
              <a:rPr lang="fr-FR" sz="1400" dirty="0"/>
              <a:t>Nos adhérents ont du talent ! </a:t>
            </a:r>
            <a:r>
              <a:rPr lang="fr-FR" sz="1400" b="1" dirty="0" err="1"/>
              <a:t>Documation</a:t>
            </a:r>
            <a:r>
              <a:rPr lang="fr-FR" sz="1400" dirty="0"/>
              <a:t> </a:t>
            </a:r>
            <a:r>
              <a:rPr lang="fr-FR" sz="1400" b="1" dirty="0"/>
              <a:t>2024</a:t>
            </a:r>
          </a:p>
          <a:p>
            <a:endParaRPr lang="fr-FR" sz="1200" dirty="0"/>
          </a:p>
          <a:p>
            <a:pPr marL="285750" indent="-285750">
              <a:buFont typeface="Arial" panose="020B0604020202020204" pitchFamily="34" charset="0"/>
              <a:buChar char="•"/>
            </a:pPr>
            <a:r>
              <a:rPr lang="fr-FR" sz="1400" dirty="0"/>
              <a:t>Conférence </a:t>
            </a:r>
            <a:r>
              <a:rPr lang="fr-FR" sz="1400" dirty="0" err="1"/>
              <a:t>Arcys</a:t>
            </a:r>
            <a:r>
              <a:rPr lang="fr-FR" sz="1400" dirty="0"/>
              <a:t> software 20/03/2024 de 11:00 à 11:45</a:t>
            </a:r>
          </a:p>
          <a:p>
            <a:r>
              <a:rPr lang="fr-FR" sz="1400" i="1" dirty="0"/>
              <a:t>L'assurance d'un avenir sans litige grâce à la puissance du SAE </a:t>
            </a:r>
          </a:p>
          <a:p>
            <a:r>
              <a:rPr lang="fr-FR" sz="1400" i="1" dirty="0"/>
              <a:t>-&gt; </a:t>
            </a:r>
            <a:r>
              <a:rPr lang="fr-FR" sz="1400" dirty="0"/>
              <a:t>le retour d’expérience de Bouygues Telecom avec François DELION</a:t>
            </a:r>
          </a:p>
          <a:p>
            <a:endParaRPr lang="fr-FR" sz="1400" dirty="0"/>
          </a:p>
          <a:p>
            <a:pPr marL="285750" indent="-285750">
              <a:buFont typeface="Arial" panose="020B0604020202020204" pitchFamily="34" charset="0"/>
              <a:buChar char="•"/>
            </a:pPr>
            <a:r>
              <a:rPr lang="fr-FR" sz="1400" dirty="0"/>
              <a:t>Conférence EVERTEAM SOFTWARE &amp; REX BOUYGUES CONSTRUCTION 21/03/2024 de 10:45 à 11:30</a:t>
            </a:r>
          </a:p>
          <a:p>
            <a:r>
              <a:rPr lang="fr-FR" sz="1400" i="1" dirty="0"/>
              <a:t>Conformité réglementaire et maîtrise des volumétries SharePoint : identifier les documents engageants et détruire le reste</a:t>
            </a:r>
            <a:endParaRPr lang="fr-FR" sz="1400" dirty="0"/>
          </a:p>
          <a:p>
            <a:r>
              <a:rPr lang="fr-FR" sz="1400" dirty="0"/>
              <a:t>-&gt; avec Florentin DEZ</a:t>
            </a:r>
          </a:p>
          <a:p>
            <a:endParaRPr lang="fr-FR" dirty="0"/>
          </a:p>
          <a:p>
            <a:r>
              <a:rPr lang="fr-FR" sz="1400" b="1" dirty="0"/>
              <a:t>Rendez-vous le 2 avril</a:t>
            </a:r>
            <a:r>
              <a:rPr lang="fr-FR" sz="1400" dirty="0"/>
              <a:t> à la Maison de la RATP pour notre </a:t>
            </a:r>
            <a:r>
              <a:rPr lang="fr-FR" sz="1400" b="1" dirty="0"/>
              <a:t>Assemblée Générale </a:t>
            </a:r>
            <a:r>
              <a:rPr lang="fr-FR" sz="1400" dirty="0"/>
              <a:t>de 14h à 18h</a:t>
            </a:r>
          </a:p>
          <a:p>
            <a:r>
              <a:rPr lang="fr-FR" sz="1400" dirty="0"/>
              <a:t>- AG ordinaire et extraordinaire (convocation transmise par mail)</a:t>
            </a:r>
          </a:p>
          <a:p>
            <a:r>
              <a:rPr lang="fr-FR" sz="1400" dirty="0"/>
              <a:t>- Table-ronde ouverte à tous  « Records Management 360° […] »</a:t>
            </a:r>
          </a:p>
          <a:p>
            <a:r>
              <a:rPr lang="fr-FR" sz="1400" dirty="0"/>
              <a:t>- Cocktail</a:t>
            </a:r>
          </a:p>
        </p:txBody>
      </p:sp>
      <p:sp>
        <p:nvSpPr>
          <p:cNvPr id="3" name="ZoneTexte 2">
            <a:extLst>
              <a:ext uri="{FF2B5EF4-FFF2-40B4-BE49-F238E27FC236}">
                <a16:creationId xmlns:a16="http://schemas.microsoft.com/office/drawing/2014/main" id="{9D3ACE85-C76B-85E3-94B3-D06C2C9672A1}"/>
              </a:ext>
            </a:extLst>
          </p:cNvPr>
          <p:cNvSpPr txBox="1"/>
          <p:nvPr/>
        </p:nvSpPr>
        <p:spPr>
          <a:xfrm>
            <a:off x="6444361" y="231480"/>
            <a:ext cx="2426684" cy="1015663"/>
          </a:xfrm>
          <a:prstGeom prst="rect">
            <a:avLst/>
          </a:prstGeom>
          <a:noFill/>
        </p:spPr>
        <p:txBody>
          <a:bodyPr wrap="square" rtlCol="0">
            <a:spAutoFit/>
          </a:bodyPr>
          <a:lstStyle/>
          <a:p>
            <a:r>
              <a:rPr lang="fr-FR" sz="1200" i="1" dirty="0"/>
              <a:t>A lire</a:t>
            </a:r>
          </a:p>
          <a:p>
            <a:r>
              <a:rPr lang="fr-FR" sz="1200" i="1" dirty="0"/>
              <a:t>« </a:t>
            </a:r>
            <a:r>
              <a:rPr lang="fr-FR" sz="1200" i="1" dirty="0">
                <a:hlinkClick r:id="rId5"/>
              </a:rPr>
              <a:t>Comment se remettre d’une cyber attaque dans un service des archives ? </a:t>
            </a:r>
            <a:r>
              <a:rPr lang="fr-FR" sz="1200" i="1" dirty="0"/>
              <a:t>» Gazette des communes, 09/02/2024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texte 1"/>
          <p:cNvSpPr>
            <a:spLocks noGrp="1"/>
          </p:cNvSpPr>
          <p:nvPr>
            <p:ph type="body" idx="4294967295"/>
          </p:nvPr>
        </p:nvSpPr>
        <p:spPr bwMode="auto">
          <a:xfrm>
            <a:off x="280066" y="825394"/>
            <a:ext cx="5779771" cy="3662541"/>
          </a:xfrm>
        </p:spPr>
        <p:txBody>
          <a:bodyPr/>
          <a:lstStyle/>
          <a:p>
            <a:pPr>
              <a:defRPr/>
            </a:pPr>
            <a:r>
              <a:rPr lang="fr-FR" dirty="0">
                <a:solidFill>
                  <a:schemeClr val="accent2"/>
                </a:solidFill>
              </a:rPr>
              <a:t> </a:t>
            </a:r>
            <a:r>
              <a:rPr lang="fr-FR" sz="1400" dirty="0">
                <a:solidFill>
                  <a:schemeClr val="accent2"/>
                </a:solidFill>
              </a:rPr>
              <a:t>Sujets envisagés pour les prochains ateliers</a:t>
            </a:r>
            <a:endParaRPr sz="1400" dirty="0"/>
          </a:p>
          <a:p>
            <a:pPr marL="342900" lvl="0" indent="-342900" algn="l">
              <a:spcBef>
                <a:spcPts val="600"/>
              </a:spcBef>
              <a:buFont typeface="Courier New" panose="02070309020205020404" pitchFamily="49" charset="0"/>
              <a:buChar char="o"/>
            </a:pPr>
            <a:r>
              <a:rPr lang="fr-FR" sz="1100" dirty="0">
                <a:solidFill>
                  <a:schemeClr val="accent2"/>
                </a:solidFill>
                <a:effectLst/>
                <a:latin typeface="Arial Narrow" panose="020B0606020202030204" pitchFamily="34" charset="0"/>
                <a:ea typeface="Times New Roman" panose="02020603050405020304" pitchFamily="18" charset="0"/>
                <a:cs typeface="Times New Roman" panose="02020603050405020304" pitchFamily="18" charset="0"/>
              </a:rPr>
              <a:t>Fermeture de sites</a:t>
            </a:r>
            <a:r>
              <a:rPr lang="fr-FR" sz="1100" dirty="0">
                <a:solidFill>
                  <a:schemeClr val="accent2"/>
                </a:solidFill>
                <a:latin typeface="Arial Narrow" panose="020B0606020202030204" pitchFamily="34" charset="0"/>
                <a:ea typeface="Times New Roman" panose="02020603050405020304" pitchFamily="18" charset="0"/>
                <a:cs typeface="Times New Roman" panose="02020603050405020304" pitchFamily="18" charset="0"/>
              </a:rPr>
              <a:t>, témoignages sur les bonnes pratiques</a:t>
            </a:r>
          </a:p>
          <a:p>
            <a:pPr marL="342900" indent="-342900">
              <a:spcBef>
                <a:spcPts val="600"/>
              </a:spcBef>
              <a:buFont typeface="Courier New" panose="02070309020205020404" pitchFamily="49" charset="0"/>
              <a:buChar char="o"/>
            </a:pPr>
            <a:r>
              <a:rPr lang="fr-FR" sz="1100" dirty="0">
                <a:solidFill>
                  <a:schemeClr val="accent2"/>
                </a:solidFill>
                <a:effectLst/>
                <a:latin typeface="Arial Narrow" panose="020B0606020202030204" pitchFamily="34" charset="0"/>
                <a:ea typeface="Times New Roman" panose="02020603050405020304" pitchFamily="18" charset="0"/>
                <a:cs typeface="Times New Roman" panose="02020603050405020304" pitchFamily="18" charset="0"/>
              </a:rPr>
              <a:t>Gestion de la description dans le SAE</a:t>
            </a:r>
          </a:p>
          <a:p>
            <a:pPr marL="342900" indent="-342900">
              <a:spcBef>
                <a:spcPts val="600"/>
              </a:spcBef>
              <a:buFont typeface="Courier New" panose="02070309020205020404" pitchFamily="49" charset="0"/>
              <a:buChar char="o"/>
            </a:pPr>
            <a:r>
              <a:rPr lang="fr-FR" sz="1100" dirty="0">
                <a:solidFill>
                  <a:schemeClr val="accent2"/>
                </a:solidFill>
                <a:latin typeface="Arial Narrow" panose="020B0606020202030204" pitchFamily="34" charset="0"/>
                <a:ea typeface="Times New Roman" panose="02020603050405020304" pitchFamily="18" charset="0"/>
                <a:cs typeface="Times New Roman" panose="02020603050405020304" pitchFamily="18" charset="0"/>
              </a:rPr>
              <a:t>D</a:t>
            </a:r>
            <a:r>
              <a:rPr lang="fr-FR" sz="1100" dirty="0">
                <a:solidFill>
                  <a:schemeClr val="accent2"/>
                </a:solidFill>
                <a:effectLst/>
                <a:latin typeface="Arial Narrow" panose="020B0606020202030204" pitchFamily="34" charset="0"/>
                <a:ea typeface="Times New Roman" panose="02020603050405020304" pitchFamily="18" charset="0"/>
                <a:cs typeface="Times New Roman" panose="02020603050405020304" pitchFamily="18" charset="0"/>
              </a:rPr>
              <a:t>onnées open data (obligation d’archivage en interne)</a:t>
            </a:r>
            <a:endParaRPr lang="fr-FR" sz="1100" dirty="0">
              <a:solidFill>
                <a:schemeClr val="accent2"/>
              </a:solidFill>
              <a:latin typeface="Arial Narrow" panose="020B0606020202030204" pitchFamily="34" charset="0"/>
              <a:ea typeface="Times New Roman" panose="02020603050405020304" pitchFamily="18" charset="0"/>
              <a:cs typeface="Times New Roman" panose="02020603050405020304" pitchFamily="18" charset="0"/>
            </a:endParaRPr>
          </a:p>
          <a:p>
            <a:pPr marL="342900" lvl="0" indent="-342900" algn="l">
              <a:spcBef>
                <a:spcPts val="600"/>
              </a:spcBef>
              <a:buFont typeface="Courier New" panose="02070309020205020404" pitchFamily="49" charset="0"/>
              <a:buChar char="o"/>
            </a:pPr>
            <a:r>
              <a:rPr lang="fr-FR" sz="1000" b="0" dirty="0">
                <a:solidFill>
                  <a:schemeClr val="accent2"/>
                </a:solidFill>
                <a:effectLst/>
                <a:latin typeface="Arial Narrow" panose="020B0606020202030204" pitchFamily="34" charset="0"/>
                <a:ea typeface="Times New Roman" panose="02020603050405020304" pitchFamily="18" charset="0"/>
                <a:cs typeface="Times New Roman" panose="02020603050405020304" pitchFamily="18" charset="0"/>
              </a:rPr>
              <a:t>Déménagement, zéro papier, télétravail : des opportunités pour faire avancer le projet d’archivage </a:t>
            </a:r>
          </a:p>
          <a:p>
            <a:pPr marL="342900" lvl="0" indent="-342900" algn="l">
              <a:spcBef>
                <a:spcPts val="600"/>
              </a:spcBef>
              <a:buFont typeface="Courier New" panose="02070309020205020404" pitchFamily="49" charset="0"/>
              <a:buChar char="o"/>
            </a:pPr>
            <a:r>
              <a:rPr lang="fr-FR" sz="1000" b="0" dirty="0">
                <a:solidFill>
                  <a:schemeClr val="accent2"/>
                </a:solidFill>
                <a:effectLst/>
                <a:latin typeface="Arial Narrow" panose="020B0606020202030204" pitchFamily="34" charset="0"/>
                <a:ea typeface="Times New Roman" panose="02020603050405020304" pitchFamily="18" charset="0"/>
                <a:cs typeface="Times New Roman" panose="02020603050405020304" pitchFamily="18" charset="0"/>
              </a:rPr>
              <a:t>Gestion des archives historiques</a:t>
            </a:r>
          </a:p>
          <a:p>
            <a:pPr marL="342900" lvl="0" indent="-342900" algn="l">
              <a:spcBef>
                <a:spcPts val="600"/>
              </a:spcBef>
              <a:buFont typeface="Courier New" panose="02070309020205020404" pitchFamily="49" charset="0"/>
              <a:buChar char="o"/>
            </a:pPr>
            <a:r>
              <a:rPr lang="fr-FR" sz="1000" b="0" dirty="0">
                <a:solidFill>
                  <a:schemeClr val="accent2"/>
                </a:solidFill>
                <a:effectLst/>
                <a:latin typeface="Arial Narrow" panose="020B0606020202030204" pitchFamily="34" charset="0"/>
                <a:ea typeface="Times New Roman" panose="02020603050405020304" pitchFamily="18" charset="0"/>
                <a:cs typeface="Times New Roman" panose="02020603050405020304" pitchFamily="18" charset="0"/>
              </a:rPr>
              <a:t>RACI dans le processus d’archivage</a:t>
            </a:r>
          </a:p>
          <a:p>
            <a:pPr marL="342900" lvl="0" indent="-342900" algn="l">
              <a:spcBef>
                <a:spcPts val="600"/>
              </a:spcBef>
              <a:buFont typeface="Courier New" panose="02070309020205020404" pitchFamily="49" charset="0"/>
              <a:buChar char="o"/>
            </a:pPr>
            <a:r>
              <a:rPr lang="fr-FR" sz="1000" b="0" dirty="0">
                <a:solidFill>
                  <a:schemeClr val="accent2"/>
                </a:solidFill>
                <a:effectLst/>
                <a:latin typeface="Arial Narrow" panose="020B0606020202030204" pitchFamily="34" charset="0"/>
                <a:ea typeface="Times New Roman" panose="02020603050405020304" pitchFamily="18" charset="0"/>
                <a:cs typeface="Times New Roman" panose="02020603050405020304" pitchFamily="18" charset="0"/>
              </a:rPr>
              <a:t>L’international</a:t>
            </a:r>
          </a:p>
          <a:p>
            <a:pPr marL="342900" lvl="0" indent="-342900" algn="l">
              <a:spcBef>
                <a:spcPts val="600"/>
              </a:spcBef>
              <a:buFont typeface="Courier New" panose="02070309020205020404" pitchFamily="49" charset="0"/>
              <a:buChar char="o"/>
            </a:pPr>
            <a:r>
              <a:rPr lang="fr-FR" sz="1000" b="0" dirty="0">
                <a:solidFill>
                  <a:schemeClr val="accent2"/>
                </a:solidFill>
                <a:effectLst/>
                <a:latin typeface="Arial Narrow" panose="020B0606020202030204" pitchFamily="34" charset="0"/>
                <a:ea typeface="Times New Roman" panose="02020603050405020304" pitchFamily="18" charset="0"/>
                <a:cs typeface="Times New Roman" panose="02020603050405020304" pitchFamily="18" charset="0"/>
              </a:rPr>
              <a:t>Gestion du cycle de vie, Choisir la bonne durée de conservation</a:t>
            </a:r>
          </a:p>
          <a:p>
            <a:pPr marL="342900" lvl="0" indent="-342900" algn="l">
              <a:spcBef>
                <a:spcPts val="600"/>
              </a:spcBef>
              <a:buFont typeface="Courier New" panose="02070309020205020404" pitchFamily="49" charset="0"/>
              <a:buChar char="o"/>
            </a:pPr>
            <a:r>
              <a:rPr lang="fr-FR" sz="1000" b="0" dirty="0">
                <a:solidFill>
                  <a:schemeClr val="accent2"/>
                </a:solidFill>
                <a:effectLst/>
                <a:latin typeface="Arial Narrow" panose="020B0606020202030204" pitchFamily="34" charset="0"/>
                <a:ea typeface="Times New Roman" panose="02020603050405020304" pitchFamily="18" charset="0"/>
                <a:cs typeface="Times New Roman" panose="02020603050405020304" pitchFamily="18" charset="0"/>
              </a:rPr>
              <a:t>Sort final des archives papier  (RSE, aspects techniques) </a:t>
            </a:r>
          </a:p>
          <a:p>
            <a:pPr marL="342900" lvl="0" indent="-342900" algn="l">
              <a:spcBef>
                <a:spcPts val="600"/>
              </a:spcBef>
              <a:buFont typeface="Courier New" panose="02070309020205020404" pitchFamily="49" charset="0"/>
              <a:buChar char="o"/>
            </a:pPr>
            <a:r>
              <a:rPr lang="fr-FR" sz="1000" b="0" dirty="0">
                <a:solidFill>
                  <a:schemeClr val="accent2"/>
                </a:solidFill>
                <a:effectLst/>
                <a:latin typeface="Arial Narrow" panose="020B0606020202030204" pitchFamily="34" charset="0"/>
                <a:ea typeface="Times New Roman" panose="02020603050405020304" pitchFamily="18" charset="0"/>
                <a:cs typeface="Times New Roman" panose="02020603050405020304" pitchFamily="18" charset="0"/>
              </a:rPr>
              <a:t>SAE et dématérialisation</a:t>
            </a:r>
          </a:p>
          <a:p>
            <a:pPr marL="342900" lvl="0" indent="-342900" algn="l">
              <a:spcBef>
                <a:spcPts val="600"/>
              </a:spcBef>
              <a:buFont typeface="Courier New" panose="02070309020205020404" pitchFamily="49" charset="0"/>
              <a:buChar char="o"/>
            </a:pPr>
            <a:r>
              <a:rPr lang="fr-FR" sz="1000" b="0" dirty="0">
                <a:solidFill>
                  <a:schemeClr val="accent2"/>
                </a:solidFill>
                <a:effectLst/>
                <a:latin typeface="Arial Narrow" panose="020B0606020202030204" pitchFamily="34" charset="0"/>
                <a:ea typeface="Times New Roman" panose="02020603050405020304" pitchFamily="18" charset="0"/>
                <a:cs typeface="Times New Roman" panose="02020603050405020304" pitchFamily="18" charset="0"/>
              </a:rPr>
              <a:t>Signature électronique</a:t>
            </a:r>
          </a:p>
          <a:p>
            <a:pPr marL="342900" lvl="0" indent="-342900" algn="l">
              <a:spcBef>
                <a:spcPts val="600"/>
              </a:spcBef>
              <a:buFont typeface="Courier New" panose="02070309020205020404" pitchFamily="49" charset="0"/>
              <a:buChar char="o"/>
            </a:pPr>
            <a:r>
              <a:rPr lang="fr-FR" sz="1000" b="0" dirty="0">
                <a:solidFill>
                  <a:schemeClr val="accent2"/>
                </a:solidFill>
                <a:effectLst/>
                <a:latin typeface="Arial Narrow" panose="020B0606020202030204" pitchFamily="34" charset="0"/>
                <a:ea typeface="Times New Roman" panose="02020603050405020304" pitchFamily="18" charset="0"/>
                <a:cs typeface="Times New Roman" panose="02020603050405020304" pitchFamily="18" charset="0"/>
              </a:rPr>
              <a:t>Archives nationales =&gt; bien organisé pour les ministères</a:t>
            </a:r>
          </a:p>
          <a:p>
            <a:pPr lvl="0" algn="l">
              <a:spcBef>
                <a:spcPts val="600"/>
              </a:spcBef>
              <a:buNone/>
            </a:pPr>
            <a:r>
              <a:rPr lang="fr-FR" sz="1400" dirty="0">
                <a:solidFill>
                  <a:srgbClr val="C00000"/>
                </a:solidFill>
              </a:rPr>
              <a:t>Merci de proposer des thèmes / interventions </a:t>
            </a:r>
            <a:endParaRPr sz="1400" dirty="0"/>
          </a:p>
          <a:p>
            <a:pPr>
              <a:spcBef>
                <a:spcPts val="600"/>
              </a:spcBef>
              <a:defRPr/>
            </a:pPr>
            <a:r>
              <a:rPr lang="fr-FR" sz="1400" dirty="0">
                <a:solidFill>
                  <a:schemeClr val="accent2"/>
                </a:solidFill>
                <a:highlight>
                  <a:srgbClr val="FFFF00"/>
                </a:highlight>
              </a:rPr>
              <a:t>Prochain en mai-juin</a:t>
            </a:r>
          </a:p>
        </p:txBody>
      </p:sp>
      <p:sp>
        <p:nvSpPr>
          <p:cNvPr id="5" name="Titre 2"/>
          <p:cNvSpPr>
            <a:spLocks noGrp="1"/>
          </p:cNvSpPr>
          <p:nvPr>
            <p:ph type="title"/>
          </p:nvPr>
        </p:nvSpPr>
        <p:spPr bwMode="auto"/>
        <p:txBody>
          <a:bodyPr>
            <a:normAutofit fontScale="90000"/>
          </a:bodyPr>
          <a:lstStyle/>
          <a:p>
            <a:pPr>
              <a:defRPr/>
            </a:pPr>
            <a:r>
              <a:rPr lang="fr-FR"/>
              <a:t>Programme des ateliers</a:t>
            </a:r>
            <a:endParaRPr/>
          </a:p>
        </p:txBody>
      </p:sp>
      <p:sp>
        <p:nvSpPr>
          <p:cNvPr id="6" name="Rectangle 2"/>
          <p:cNvSpPr/>
          <p:nvPr/>
        </p:nvSpPr>
        <p:spPr bwMode="auto">
          <a:xfrm>
            <a:off x="5612909" y="231480"/>
            <a:ext cx="3476847" cy="1415772"/>
          </a:xfrm>
          <a:prstGeom prst="rect">
            <a:avLst/>
          </a:prstGeom>
        </p:spPr>
        <p:txBody>
          <a:bodyPr wrap="square">
            <a:spAutoFit/>
          </a:bodyPr>
          <a:lstStyle/>
          <a:p>
            <a:pPr marL="400050" lvl="1" indent="0">
              <a:spcBef>
                <a:spcPts val="0"/>
              </a:spcBef>
              <a:buNone/>
              <a:defRPr/>
            </a:pPr>
            <a:endParaRPr lang="fr-FR" sz="1400" dirty="0"/>
          </a:p>
          <a:p>
            <a:pPr marL="400050" lvl="1" indent="0">
              <a:spcBef>
                <a:spcPts val="0"/>
              </a:spcBef>
              <a:buNone/>
              <a:defRPr/>
            </a:pPr>
            <a:r>
              <a:rPr lang="fr-FR" sz="1200" dirty="0"/>
              <a:t>N.B. : Mode opératoire précis à aborder par les nouveaux animateurs avec Estelle Pichat (Présentation PPT, réunion de cadrage en amont sur la conduite des ateliers et la préparation de la thématique, présence d’un référent Ateliers lors des ateliers).</a:t>
            </a: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normAutofit fontScale="90000"/>
          </a:bodyPr>
          <a:lstStyle/>
          <a:p>
            <a:pPr>
              <a:defRPr/>
            </a:pPr>
            <a:r>
              <a:rPr lang="fr-FR"/>
              <a:t>Collecte des attentes</a:t>
            </a:r>
            <a:endParaRPr/>
          </a:p>
        </p:txBody>
      </p:sp>
      <p:graphicFrame>
        <p:nvGraphicFramePr>
          <p:cNvPr id="5" name="Tableau 6"/>
          <p:cNvGraphicFramePr>
            <a:graphicFrameLocks noGrp="1"/>
          </p:cNvGraphicFramePr>
          <p:nvPr>
            <p:extLst>
              <p:ext uri="{D42A27DB-BD31-4B8C-83A1-F6EECF244321}">
                <p14:modId xmlns:p14="http://schemas.microsoft.com/office/powerpoint/2010/main" val="759981939"/>
              </p:ext>
            </p:extLst>
          </p:nvPr>
        </p:nvGraphicFramePr>
        <p:xfrm>
          <a:off x="691035" y="760837"/>
          <a:ext cx="8273322" cy="3572788"/>
        </p:xfrm>
        <a:graphic>
          <a:graphicData uri="http://schemas.openxmlformats.org/drawingml/2006/table">
            <a:tbl>
              <a:tblPr firstRow="1" bandRow="1">
                <a:tableStyleId>{3B4B98B0-60AC-42C2-AFA5-B58CD77FA1E5}</a:tableStyleId>
              </a:tblPr>
              <a:tblGrid>
                <a:gridCol w="1014935">
                  <a:extLst>
                    <a:ext uri="{9D8B030D-6E8A-4147-A177-3AD203B41FA5}">
                      <a16:colId xmlns:a16="http://schemas.microsoft.com/office/drawing/2014/main" val="20000"/>
                    </a:ext>
                  </a:extLst>
                </a:gridCol>
                <a:gridCol w="7258387">
                  <a:extLst>
                    <a:ext uri="{9D8B030D-6E8A-4147-A177-3AD203B41FA5}">
                      <a16:colId xmlns:a16="http://schemas.microsoft.com/office/drawing/2014/main" val="20001"/>
                    </a:ext>
                  </a:extLst>
                </a:gridCol>
              </a:tblGrid>
              <a:tr h="378374">
                <a:tc>
                  <a:txBody>
                    <a:bodyPr/>
                    <a:lstStyle/>
                    <a:p>
                      <a:pPr algn="l" fontAlgn="b"/>
                      <a:r>
                        <a:rPr lang="fr-FR" sz="1100" b="0" u="none" strike="noStrike" dirty="0">
                          <a:solidFill>
                            <a:srgbClr val="000000"/>
                          </a:solidFill>
                          <a:effectLst/>
                          <a:latin typeface="Arial" panose="020B0604020202020204" pitchFamily="34" charset="0"/>
                          <a:cs typeface="Arial" panose="020B0604020202020204" pitchFamily="34" charset="0"/>
                        </a:rPr>
                        <a:t>Servier</a:t>
                      </a:r>
                      <a:endParaRPr lang="fr-FR"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B w="12700" cap="flat" cmpd="sng" algn="ctr">
                      <a:noFill/>
                      <a:prstDash val="solid"/>
                      <a:round/>
                      <a:headEnd type="none" w="med" len="med"/>
                      <a:tailEnd type="none" w="med" len="med"/>
                    </a:lnB>
                  </a:tcPr>
                </a:tc>
                <a:tc>
                  <a:txBody>
                    <a:bodyPr/>
                    <a:lstStyle/>
                    <a:p>
                      <a:pPr>
                        <a:defRPr/>
                      </a:pPr>
                      <a:r>
                        <a:rPr lang="fr-FR" sz="1200" b="0" i="0" u="none" strike="noStrike" cap="none" spc="0" dirty="0">
                          <a:solidFill>
                            <a:schemeClr val="tx1"/>
                          </a:solidFill>
                          <a:latin typeface="Arial" panose="020B0604020202020204" pitchFamily="34" charset="0"/>
                          <a:ea typeface="Arial"/>
                          <a:cs typeface="Arial" panose="020B0604020202020204" pitchFamily="34" charset="0"/>
                        </a:rPr>
                        <a:t>Intéressé par comment faire accepter la saisie des métadonnées et par quels documents dans le patrimonial après DUA ?</a:t>
                      </a:r>
                    </a:p>
                  </a:txBody>
                  <a:tcPr marL="4885" marR="4885" marT="4885" marB="0" anchor="ctr">
                    <a:lnB w="12700" cap="flat" cmpd="sng" algn="ctr">
                      <a:noFill/>
                      <a:prstDash val="solid"/>
                      <a:round/>
                      <a:headEnd type="none" w="med" len="med"/>
                      <a:tailEnd type="none" w="med" len="med"/>
                    </a:lnB>
                  </a:tcPr>
                </a:tc>
                <a:extLst>
                  <a:ext uri="{0D108BD9-81ED-4DB2-BD59-A6C34878D82A}">
                    <a16:rowId xmlns:a16="http://schemas.microsoft.com/office/drawing/2014/main" val="3403512734"/>
                  </a:ext>
                </a:extLst>
              </a:tr>
              <a:tr h="378374">
                <a:tc>
                  <a:txBody>
                    <a:bodyPr/>
                    <a:lstStyle/>
                    <a:p>
                      <a:pPr algn="l" fontAlgn="b"/>
                      <a:r>
                        <a:rPr lang="fr-FR" sz="1100" b="0" u="none" strike="noStrike">
                          <a:solidFill>
                            <a:srgbClr val="000000"/>
                          </a:solidFill>
                          <a:effectLst/>
                          <a:latin typeface="Arial" panose="020B0604020202020204" pitchFamily="34" charset="0"/>
                          <a:cs typeface="Arial" panose="020B0604020202020204" pitchFamily="34" charset="0"/>
                        </a:rPr>
                        <a:t>BNP Paribas</a:t>
                      </a:r>
                      <a:endParaRPr lang="fr-FR"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T w="12700" cap="flat" cmpd="sng" algn="ctr">
                      <a:noFill/>
                      <a:prstDash val="solid"/>
                      <a:round/>
                      <a:headEnd type="none" w="med" len="med"/>
                      <a:tailEnd type="none" w="med" len="med"/>
                    </a:lnT>
                  </a:tcPr>
                </a:tc>
                <a:tc>
                  <a:txBody>
                    <a:bodyPr/>
                    <a:lstStyle/>
                    <a:p>
                      <a:pPr>
                        <a:defRPr/>
                      </a:pPr>
                      <a:r>
                        <a:rPr lang="fr-FR" sz="1200" b="0" i="0" u="none" strike="noStrike" cap="none" spc="0" dirty="0">
                          <a:solidFill>
                            <a:schemeClr val="tx1"/>
                          </a:solidFill>
                          <a:latin typeface="Arial" panose="020B0604020202020204" pitchFamily="34" charset="0"/>
                          <a:ea typeface="Arial"/>
                          <a:cs typeface="Arial" panose="020B0604020202020204" pitchFamily="34" charset="0"/>
                        </a:rPr>
                        <a:t>NC</a:t>
                      </a:r>
                    </a:p>
                  </a:txBody>
                  <a:tcPr marL="4885" marR="4885" marT="4885" marB="0" anchor="ctr">
                    <a:lnT w="12700" cap="flat" cmpd="sng" algn="ctr">
                      <a:noFill/>
                      <a:prstDash val="solid"/>
                      <a:round/>
                      <a:headEnd type="none" w="med" len="med"/>
                      <a:tailEnd type="none" w="med" len="med"/>
                    </a:lnT>
                  </a:tcPr>
                </a:tc>
                <a:extLst>
                  <a:ext uri="{0D108BD9-81ED-4DB2-BD59-A6C34878D82A}">
                    <a16:rowId xmlns:a16="http://schemas.microsoft.com/office/drawing/2014/main" val="3225068217"/>
                  </a:ext>
                </a:extLst>
              </a:tr>
              <a:tr h="378374">
                <a:tc>
                  <a:txBody>
                    <a:bodyPr/>
                    <a:lstStyle/>
                    <a:p>
                      <a:pPr algn="l" fontAlgn="b"/>
                      <a:r>
                        <a:rPr lang="fr-FR" sz="1100" b="0" u="none" strike="noStrike">
                          <a:solidFill>
                            <a:srgbClr val="000000"/>
                          </a:solidFill>
                          <a:effectLst/>
                          <a:latin typeface="Arial" panose="020B0604020202020204" pitchFamily="34" charset="0"/>
                          <a:cs typeface="Arial" panose="020B0604020202020204" pitchFamily="34" charset="0"/>
                        </a:rPr>
                        <a:t>BYCN</a:t>
                      </a:r>
                      <a:endParaRPr lang="fr-FR"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defRPr/>
                      </a:pPr>
                      <a:r>
                        <a:rPr lang="fr-FR" sz="1200" b="0" i="0" u="none" strike="noStrike" cap="none" spc="0" dirty="0">
                          <a:solidFill>
                            <a:schemeClr val="tx1"/>
                          </a:solidFill>
                          <a:latin typeface="Arial" panose="020B0604020202020204" pitchFamily="34" charset="0"/>
                          <a:ea typeface="Arial"/>
                          <a:cs typeface="Arial" panose="020B0604020202020204" pitchFamily="34" charset="0"/>
                        </a:rPr>
                        <a:t>On a tout vu et tout fait dans le domaine de la refacturation. La question des indicateurs se pose toujours.</a:t>
                      </a:r>
                    </a:p>
                  </a:txBody>
                  <a:tcPr marL="4885" marR="4885" marT="4885" marB="0" anchor="ctr"/>
                </a:tc>
                <a:extLst>
                  <a:ext uri="{0D108BD9-81ED-4DB2-BD59-A6C34878D82A}">
                    <a16:rowId xmlns:a16="http://schemas.microsoft.com/office/drawing/2014/main" val="1384596247"/>
                  </a:ext>
                </a:extLst>
              </a:tr>
              <a:tr h="378374">
                <a:tc>
                  <a:txBody>
                    <a:bodyPr/>
                    <a:lstStyle/>
                    <a:p>
                      <a:pPr algn="l" fontAlgn="b"/>
                      <a:r>
                        <a:rPr lang="fr-FR" sz="1100" b="0" u="none" strike="noStrike">
                          <a:solidFill>
                            <a:srgbClr val="000000"/>
                          </a:solidFill>
                          <a:effectLst/>
                          <a:latin typeface="Arial" panose="020B0604020202020204" pitchFamily="34" charset="0"/>
                          <a:cs typeface="Arial" panose="020B0604020202020204" pitchFamily="34" charset="0"/>
                        </a:rPr>
                        <a:t>Croix-Rouge française</a:t>
                      </a:r>
                      <a:endParaRPr lang="fr-FR"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defRPr/>
                      </a:pPr>
                      <a:r>
                        <a:rPr lang="fr-FR" sz="1200" b="0" i="0" u="none" strike="noStrike" cap="none" spc="0" dirty="0">
                          <a:solidFill>
                            <a:schemeClr val="tx1"/>
                          </a:solidFill>
                          <a:latin typeface="Arial" panose="020B0604020202020204" pitchFamily="34" charset="0"/>
                          <a:ea typeface="Arial"/>
                          <a:cs typeface="Arial" panose="020B0604020202020204" pitchFamily="34" charset="0"/>
                        </a:rPr>
                        <a:t>Intéressé par comment gérer en central les archives des structures fermées ? et Décommissionnement d’un SI.</a:t>
                      </a:r>
                    </a:p>
                  </a:txBody>
                  <a:tcPr marL="4885" marR="4885" marT="4885" marB="0" anchor="ctr"/>
                </a:tc>
                <a:extLst>
                  <a:ext uri="{0D108BD9-81ED-4DB2-BD59-A6C34878D82A}">
                    <a16:rowId xmlns:a16="http://schemas.microsoft.com/office/drawing/2014/main" val="1700295165"/>
                  </a:ext>
                </a:extLst>
              </a:tr>
              <a:tr h="378374">
                <a:tc>
                  <a:txBody>
                    <a:bodyPr/>
                    <a:lstStyle/>
                    <a:p>
                      <a:pPr algn="l" fontAlgn="b"/>
                      <a:r>
                        <a:rPr lang="fr-FR" sz="1100" b="0" u="none" strike="noStrike">
                          <a:solidFill>
                            <a:srgbClr val="000000"/>
                          </a:solidFill>
                          <a:effectLst/>
                          <a:latin typeface="Arial" panose="020B0604020202020204" pitchFamily="34" charset="0"/>
                          <a:cs typeface="Arial" panose="020B0604020202020204" pitchFamily="34" charset="0"/>
                        </a:rPr>
                        <a:t>Egis SA</a:t>
                      </a:r>
                      <a:endParaRPr lang="fr-FR"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defRPr/>
                      </a:pPr>
                      <a:r>
                        <a:rPr lang="fr-FR" sz="1200" dirty="0">
                          <a:solidFill>
                            <a:schemeClr val="tx1"/>
                          </a:solidFill>
                          <a:latin typeface="Arial" panose="020B0604020202020204" pitchFamily="34" charset="0"/>
                          <a:cs typeface="Arial" panose="020B0604020202020204" pitchFamily="34" charset="0"/>
                        </a:rPr>
                        <a:t>Idem BYCN. Retour à la fin de la facturation interne.</a:t>
                      </a:r>
                      <a:endParaRPr sz="1200" dirty="0">
                        <a:solidFill>
                          <a:schemeClr val="tx1"/>
                        </a:solidFill>
                        <a:latin typeface="Arial" panose="020B0604020202020204" pitchFamily="34" charset="0"/>
                        <a:cs typeface="Arial" panose="020B0604020202020204" pitchFamily="34" charset="0"/>
                      </a:endParaRPr>
                    </a:p>
                  </a:txBody>
                  <a:tcPr marL="4885" marR="4885" marT="4885" marB="0" anchor="ctr"/>
                </a:tc>
                <a:extLst>
                  <a:ext uri="{0D108BD9-81ED-4DB2-BD59-A6C34878D82A}">
                    <a16:rowId xmlns:a16="http://schemas.microsoft.com/office/drawing/2014/main" val="10001"/>
                  </a:ext>
                </a:extLst>
              </a:tr>
              <a:tr h="378374">
                <a:tc>
                  <a:txBody>
                    <a:bodyPr/>
                    <a:lstStyle/>
                    <a:p>
                      <a:pPr algn="l" fontAlgn="b"/>
                      <a:r>
                        <a:rPr lang="fr-FR" sz="1100" b="0" u="none" strike="noStrike">
                          <a:solidFill>
                            <a:srgbClr val="000000"/>
                          </a:solidFill>
                          <a:effectLst/>
                          <a:latin typeface="Arial" panose="020B0604020202020204" pitchFamily="34" charset="0"/>
                          <a:cs typeface="Arial" panose="020B0604020202020204" pitchFamily="34" charset="0"/>
                        </a:rPr>
                        <a:t>Groupe RATP</a:t>
                      </a:r>
                      <a:endParaRPr lang="fr-FR"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latin typeface="Arial" panose="020B0604020202020204" pitchFamily="34" charset="0"/>
                          <a:cs typeface="Arial" panose="020B0604020202020204" pitchFamily="34" charset="0"/>
                        </a:rPr>
                        <a:t>Intéressé par gestion des métadonnées dans le SAE. Quelle est la réaction des payeurs à la mise en service de la facturation ? Faire comprendre que l’archivage c’est aussi pour l’électronique (pas que pour le papier).</a:t>
                      </a:r>
                    </a:p>
                  </a:txBody>
                  <a:tcPr marL="4885" marR="4885" marT="4885" marB="0" anchor="ctr"/>
                </a:tc>
                <a:extLst>
                  <a:ext uri="{0D108BD9-81ED-4DB2-BD59-A6C34878D82A}">
                    <a16:rowId xmlns:a16="http://schemas.microsoft.com/office/drawing/2014/main" val="10002"/>
                  </a:ext>
                </a:extLst>
              </a:tr>
              <a:tr h="378374">
                <a:tc>
                  <a:txBody>
                    <a:bodyPr/>
                    <a:lstStyle/>
                    <a:p>
                      <a:pPr algn="l" fontAlgn="b"/>
                      <a:r>
                        <a:rPr lang="fr-FR" sz="1100" b="0" u="none" strike="noStrike">
                          <a:solidFill>
                            <a:srgbClr val="000000"/>
                          </a:solidFill>
                          <a:effectLst/>
                          <a:latin typeface="Arial" panose="020B0604020202020204" pitchFamily="34" charset="0"/>
                          <a:cs typeface="Arial" panose="020B0604020202020204" pitchFamily="34" charset="0"/>
                        </a:rPr>
                        <a:t>IFPEN</a:t>
                      </a:r>
                      <a:endParaRPr lang="fr-FR"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defRPr/>
                      </a:pPr>
                      <a:r>
                        <a:rPr lang="fr-FR" sz="1200" dirty="0">
                          <a:solidFill>
                            <a:schemeClr val="tx1"/>
                          </a:solidFill>
                          <a:latin typeface="Arial" panose="020B0604020202020204" pitchFamily="34" charset="0"/>
                          <a:cs typeface="Arial" panose="020B0604020202020204" pitchFamily="34" charset="0"/>
                        </a:rPr>
                        <a:t>Intéressé par rédiger une politique d’archivage et faire accepter l’archivage.</a:t>
                      </a:r>
                      <a:endParaRPr sz="1200" dirty="0">
                        <a:solidFill>
                          <a:schemeClr val="tx1"/>
                        </a:solidFill>
                        <a:latin typeface="Arial" panose="020B0604020202020204" pitchFamily="34" charset="0"/>
                        <a:cs typeface="Arial" panose="020B0604020202020204" pitchFamily="34" charset="0"/>
                      </a:endParaRPr>
                    </a:p>
                  </a:txBody>
                  <a:tcPr marL="4885" marR="4885" marT="4885" marB="0" anchor="ctr"/>
                </a:tc>
                <a:extLst>
                  <a:ext uri="{0D108BD9-81ED-4DB2-BD59-A6C34878D82A}">
                    <a16:rowId xmlns:a16="http://schemas.microsoft.com/office/drawing/2014/main" val="10003"/>
                  </a:ext>
                </a:extLst>
              </a:tr>
              <a:tr h="378374">
                <a:tc>
                  <a:txBody>
                    <a:bodyPr/>
                    <a:lstStyle/>
                    <a:p>
                      <a:pPr algn="l" fontAlgn="b"/>
                      <a:r>
                        <a:rPr lang="fr-FR" sz="1100" b="0" u="none" strike="noStrike">
                          <a:solidFill>
                            <a:srgbClr val="000000"/>
                          </a:solidFill>
                          <a:effectLst/>
                          <a:latin typeface="Arial" panose="020B0604020202020204" pitchFamily="34" charset="0"/>
                          <a:cs typeface="Arial" panose="020B0604020202020204" pitchFamily="34" charset="0"/>
                        </a:rPr>
                        <a:t>ORANGE</a:t>
                      </a:r>
                      <a:endParaRPr lang="fr-FR"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defRPr/>
                      </a:pPr>
                      <a:r>
                        <a:rPr lang="fr-FR" sz="1200" dirty="0">
                          <a:solidFill>
                            <a:schemeClr val="tx1"/>
                          </a:solidFill>
                          <a:latin typeface="Arial" panose="020B0604020202020204" pitchFamily="34" charset="0"/>
                          <a:cs typeface="Arial" panose="020B0604020202020204" pitchFamily="34" charset="0"/>
                        </a:rPr>
                        <a:t>Réflexion en cours sur la refacturation des GED et SAE.</a:t>
                      </a:r>
                      <a:endParaRPr sz="1200" dirty="0">
                        <a:solidFill>
                          <a:schemeClr val="tx1"/>
                        </a:solidFill>
                        <a:latin typeface="Arial" panose="020B0604020202020204" pitchFamily="34" charset="0"/>
                        <a:cs typeface="Arial" panose="020B0604020202020204" pitchFamily="34" charset="0"/>
                      </a:endParaRPr>
                    </a:p>
                  </a:txBody>
                  <a:tcPr marL="4885" marR="4885" marT="4885" marB="0" anchor="ctr"/>
                </a:tc>
                <a:extLst>
                  <a:ext uri="{0D108BD9-81ED-4DB2-BD59-A6C34878D82A}">
                    <a16:rowId xmlns:a16="http://schemas.microsoft.com/office/drawing/2014/main" val="10004"/>
                  </a:ext>
                </a:extLst>
              </a:tr>
              <a:tr h="348842">
                <a:tc>
                  <a:txBody>
                    <a:bodyPr/>
                    <a:lstStyle/>
                    <a:p>
                      <a:pPr algn="l" fontAlgn="b"/>
                      <a:r>
                        <a:rPr lang="fr-FR" sz="1100" b="0" u="none" strike="noStrike" dirty="0" err="1">
                          <a:solidFill>
                            <a:srgbClr val="000000"/>
                          </a:solidFill>
                          <a:effectLst/>
                          <a:latin typeface="Arial" panose="020B0604020202020204" pitchFamily="34" charset="0"/>
                          <a:cs typeface="Arial" panose="020B0604020202020204" pitchFamily="34" charset="0"/>
                        </a:rPr>
                        <a:t>TotalEnergies</a:t>
                      </a:r>
                      <a:endParaRPr lang="fr-FR"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defRPr/>
                      </a:pPr>
                      <a:r>
                        <a:rPr lang="fr-FR" sz="1200" dirty="0">
                          <a:solidFill>
                            <a:schemeClr val="tx1"/>
                          </a:solidFill>
                          <a:latin typeface="Arial" panose="020B0604020202020204" pitchFamily="34" charset="0"/>
                          <a:cs typeface="Arial" panose="020B0604020202020204" pitchFamily="34" charset="0"/>
                        </a:rPr>
                        <a:t>La facturation des projets / En cours : service de traitement de vrac et de </a:t>
                      </a:r>
                      <a:r>
                        <a:rPr lang="fr-FR" sz="1200" dirty="0" err="1">
                          <a:solidFill>
                            <a:schemeClr val="tx1"/>
                          </a:solidFill>
                          <a:latin typeface="Arial" panose="020B0604020202020204" pitchFamily="34" charset="0"/>
                          <a:cs typeface="Arial" panose="020B0604020202020204" pitchFamily="34" charset="0"/>
                        </a:rPr>
                        <a:t>cleaning</a:t>
                      </a:r>
                      <a:r>
                        <a:rPr lang="fr-FR" sz="1200" dirty="0">
                          <a:solidFill>
                            <a:schemeClr val="tx1"/>
                          </a:solidFill>
                          <a:latin typeface="Arial" panose="020B0604020202020204" pitchFamily="34" charset="0"/>
                          <a:cs typeface="Arial" panose="020B0604020202020204" pitchFamily="34" charset="0"/>
                        </a:rPr>
                        <a:t> </a:t>
                      </a:r>
                      <a:r>
                        <a:rPr lang="fr-FR" sz="1200" dirty="0" err="1">
                          <a:solidFill>
                            <a:schemeClr val="tx1"/>
                          </a:solidFill>
                          <a:latin typeface="Arial" panose="020B0604020202020204" pitchFamily="34" charset="0"/>
                          <a:cs typeface="Arial" panose="020B0604020202020204" pitchFamily="34" charset="0"/>
                        </a:rPr>
                        <a:t>day</a:t>
                      </a:r>
                      <a:r>
                        <a:rPr lang="fr-FR" sz="1200" dirty="0">
                          <a:solidFill>
                            <a:schemeClr val="tx1"/>
                          </a:solidFill>
                          <a:latin typeface="Arial" panose="020B0604020202020204" pitchFamily="34" charset="0"/>
                          <a:cs typeface="Arial" panose="020B0604020202020204" pitchFamily="34" charset="0"/>
                        </a:rPr>
                        <a:t> / Intéressé par comment exploiter l’IA dans archives.</a:t>
                      </a:r>
                      <a:endParaRPr sz="1200" dirty="0">
                        <a:solidFill>
                          <a:schemeClr val="tx1"/>
                        </a:solidFill>
                        <a:latin typeface="Arial" panose="020B0604020202020204" pitchFamily="34" charset="0"/>
                        <a:cs typeface="Arial" panose="020B0604020202020204" pitchFamily="34" charset="0"/>
                      </a:endParaRPr>
                    </a:p>
                  </a:txBody>
                  <a:tcPr marL="4885" marR="4885" marT="4885" marB="0" anchor="ctr"/>
                </a:tc>
                <a:extLst>
                  <a:ext uri="{0D108BD9-81ED-4DB2-BD59-A6C34878D82A}">
                    <a16:rowId xmlns:a16="http://schemas.microsoft.com/office/drawing/2014/main" val="10008"/>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4BB5FCF8-415B-50AD-01ED-46736ED6EF1F}"/>
              </a:ext>
            </a:extLst>
          </p:cNvPr>
          <p:cNvSpPr>
            <a:spLocks noGrp="1"/>
          </p:cNvSpPr>
          <p:nvPr>
            <p:ph type="body" idx="4294967295"/>
          </p:nvPr>
        </p:nvSpPr>
        <p:spPr>
          <a:xfrm>
            <a:off x="866253" y="1016640"/>
            <a:ext cx="7920002" cy="2400657"/>
          </a:xfrm>
        </p:spPr>
        <p:txBody>
          <a:bodyPr/>
          <a:lstStyle/>
          <a:p>
            <a:pPr>
              <a:buNone/>
            </a:pPr>
            <a:r>
              <a:rPr lang="fr-FR" dirty="0"/>
              <a:t>3 contributions</a:t>
            </a:r>
          </a:p>
          <a:p>
            <a:pPr>
              <a:buNone/>
            </a:pPr>
            <a:endParaRPr lang="fr-FR" dirty="0"/>
          </a:p>
          <a:p>
            <a:pPr lvl="2"/>
            <a:r>
              <a:rPr lang="fr-FR" dirty="0"/>
              <a:t>Evènement déclencheur de la mise en place ?</a:t>
            </a:r>
          </a:p>
          <a:p>
            <a:pPr lvl="2"/>
            <a:r>
              <a:rPr lang="fr-FR" dirty="0"/>
              <a:t>Qu’est-ce qui est refacturé ?</a:t>
            </a:r>
          </a:p>
          <a:p>
            <a:pPr lvl="2"/>
            <a:r>
              <a:rPr lang="fr-FR" dirty="0"/>
              <a:t>Comment ? Sous quel modèle ?</a:t>
            </a:r>
          </a:p>
          <a:p>
            <a:pPr lvl="2"/>
            <a:r>
              <a:rPr lang="fr-FR" dirty="0"/>
              <a:t>Comment le faire vivre ?</a:t>
            </a:r>
          </a:p>
          <a:p>
            <a:pPr lvl="3"/>
            <a:r>
              <a:rPr lang="fr-FR" dirty="0"/>
              <a:t>quelle valeur ajoutée, avantages</a:t>
            </a:r>
          </a:p>
          <a:p>
            <a:pPr lvl="3"/>
            <a:r>
              <a:rPr lang="fr-FR" dirty="0"/>
              <a:t>quel frein, inconvénients</a:t>
            </a:r>
          </a:p>
          <a:p>
            <a:pPr lvl="3"/>
            <a:r>
              <a:rPr lang="fr-FR" dirty="0"/>
              <a:t>qu’est-ce qui est indispensable </a:t>
            </a:r>
          </a:p>
        </p:txBody>
      </p:sp>
      <p:sp>
        <p:nvSpPr>
          <p:cNvPr id="8" name="Titre 7">
            <a:extLst>
              <a:ext uri="{FF2B5EF4-FFF2-40B4-BE49-F238E27FC236}">
                <a16:creationId xmlns:a16="http://schemas.microsoft.com/office/drawing/2014/main" id="{67ED33CC-1FA5-47E2-E5C6-2E79BE86DBFD}"/>
              </a:ext>
            </a:extLst>
          </p:cNvPr>
          <p:cNvSpPr>
            <a:spLocks noGrp="1"/>
          </p:cNvSpPr>
          <p:nvPr>
            <p:ph type="title"/>
          </p:nvPr>
        </p:nvSpPr>
        <p:spPr/>
        <p:txBody>
          <a:bodyPr>
            <a:normAutofit fontScale="90000"/>
          </a:bodyPr>
          <a:lstStyle/>
          <a:p>
            <a:r>
              <a:rPr lang="fr-FR" dirty="0"/>
              <a:t>REX</a:t>
            </a:r>
          </a:p>
        </p:txBody>
      </p:sp>
      <p:sp>
        <p:nvSpPr>
          <p:cNvPr id="2" name="AutoShape 2" descr="TotalEnergies">
            <a:extLst>
              <a:ext uri="{FF2B5EF4-FFF2-40B4-BE49-F238E27FC236}">
                <a16:creationId xmlns:a16="http://schemas.microsoft.com/office/drawing/2014/main" id="{C89A8602-C5DE-545A-07F7-C39E1E9BB540}"/>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0" name="Picture 6">
            <a:extLst>
              <a:ext uri="{FF2B5EF4-FFF2-40B4-BE49-F238E27FC236}">
                <a16:creationId xmlns:a16="http://schemas.microsoft.com/office/drawing/2014/main" id="{0BFF6DFA-0C83-B021-273A-1D521C3D6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2405" y="1897882"/>
            <a:ext cx="1905000" cy="63817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descr="Une image contenant Graphique, Police, graphisme, logo&#10;&#10;Description générée automatiquement">
            <a:extLst>
              <a:ext uri="{FF2B5EF4-FFF2-40B4-BE49-F238E27FC236}">
                <a16:creationId xmlns:a16="http://schemas.microsoft.com/office/drawing/2014/main" id="{2482F5B3-A6FB-3F8D-0E72-26E1722BBE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5362" y="822216"/>
            <a:ext cx="1079086" cy="762066"/>
          </a:xfrm>
          <a:prstGeom prst="rect">
            <a:avLst/>
          </a:prstGeom>
        </p:spPr>
      </p:pic>
      <p:pic>
        <p:nvPicPr>
          <p:cNvPr id="7" name="Graphique 6">
            <a:extLst>
              <a:ext uri="{FF2B5EF4-FFF2-40B4-BE49-F238E27FC236}">
                <a16:creationId xmlns:a16="http://schemas.microsoft.com/office/drawing/2014/main" id="{4B039E98-DF66-905F-B0A0-A32B8DA4910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59573" y="2849657"/>
            <a:ext cx="1809750" cy="952500"/>
          </a:xfrm>
          <a:prstGeom prst="rect">
            <a:avLst/>
          </a:prstGeom>
        </p:spPr>
      </p:pic>
    </p:spTree>
    <p:extLst>
      <p:ext uri="{BB962C8B-B14F-4D97-AF65-F5344CB8AC3E}">
        <p14:creationId xmlns:p14="http://schemas.microsoft.com/office/powerpoint/2010/main" val="2080330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4BB5FCF8-415B-50AD-01ED-46736ED6EF1F}"/>
              </a:ext>
            </a:extLst>
          </p:cNvPr>
          <p:cNvSpPr>
            <a:spLocks noGrp="1"/>
          </p:cNvSpPr>
          <p:nvPr>
            <p:ph type="body" idx="4294967295"/>
          </p:nvPr>
        </p:nvSpPr>
        <p:spPr>
          <a:xfrm>
            <a:off x="611999" y="686828"/>
            <a:ext cx="7920002" cy="5124480"/>
          </a:xfrm>
        </p:spPr>
        <p:txBody>
          <a:bodyPr/>
          <a:lstStyle/>
          <a:p>
            <a:pPr lvl="2"/>
            <a:endParaRPr lang="fr-FR" sz="1100" dirty="0"/>
          </a:p>
          <a:p>
            <a:pPr lvl="2"/>
            <a:r>
              <a:rPr lang="fr-FR" sz="1100" dirty="0"/>
              <a:t> </a:t>
            </a:r>
            <a:r>
              <a:rPr lang="fr-FR" b="1" dirty="0"/>
              <a:t>Missions du Département Archives et Records management de </a:t>
            </a:r>
            <a:r>
              <a:rPr lang="fr-FR" b="1" dirty="0" err="1"/>
              <a:t>TotalEnergies</a:t>
            </a:r>
            <a:r>
              <a:rPr lang="fr-FR" b="1" dirty="0"/>
              <a:t>: </a:t>
            </a:r>
          </a:p>
          <a:p>
            <a:pPr lvl="3"/>
            <a:r>
              <a:rPr lang="fr-FR" dirty="0">
                <a:latin typeface="Arial" panose="020B0604020202020204" pitchFamily="34" charset="0"/>
                <a:cs typeface="Arial" panose="020B0604020202020204" pitchFamily="34" charset="0"/>
              </a:rPr>
              <a:t>Définir et déployer les offres de services d’archivage papier et électronique pour l’ensemble de la Compagnie</a:t>
            </a:r>
          </a:p>
          <a:p>
            <a:pPr lvl="3"/>
            <a:r>
              <a:rPr lang="fr-FR" dirty="0">
                <a:latin typeface="Arial" panose="020B0604020202020204" pitchFamily="34" charset="0"/>
                <a:cs typeface="Arial" panose="020B0604020202020204" pitchFamily="34" charset="0"/>
              </a:rPr>
              <a:t>Accompagner les entités et filiales pour l’archivage au quotidien</a:t>
            </a:r>
          </a:p>
          <a:p>
            <a:pPr lvl="3"/>
            <a:r>
              <a:rPr lang="fr-FR" dirty="0">
                <a:latin typeface="Arial" panose="020B0604020202020204" pitchFamily="34" charset="0"/>
                <a:cs typeface="Arial" panose="020B0604020202020204" pitchFamily="34" charset="0"/>
              </a:rPr>
              <a:t>Développer le SI Archivage de la Compagnie et déployer les SAE</a:t>
            </a:r>
          </a:p>
          <a:p>
            <a:pPr lvl="3"/>
            <a:r>
              <a:rPr lang="fr-FR" dirty="0">
                <a:latin typeface="Arial" panose="020B0604020202020204" pitchFamily="34" charset="0"/>
                <a:cs typeface="Arial" panose="020B0604020202020204" pitchFamily="34" charset="0"/>
              </a:rPr>
              <a:t>Mener avec les entités et filiales des projets d’archivage : interfaces avec les outils métiers , imports en masse , archivage unitaire </a:t>
            </a:r>
          </a:p>
          <a:p>
            <a:pPr lvl="3"/>
            <a:r>
              <a:rPr lang="fr-FR" dirty="0">
                <a:latin typeface="Arial" panose="020B0604020202020204" pitchFamily="34" charset="0"/>
                <a:cs typeface="Arial" panose="020B0604020202020204" pitchFamily="34" charset="0"/>
              </a:rPr>
              <a:t>Mener des projets d’optimisation de la gestion documentaire et de records management : évaluation des risques, mise en place de gouvernance documentaire, </a:t>
            </a:r>
            <a:r>
              <a:rPr lang="fr-FR" dirty="0" err="1">
                <a:latin typeface="Arial" panose="020B0604020202020204" pitchFamily="34" charset="0"/>
                <a:cs typeface="Arial" panose="020B0604020202020204" pitchFamily="34" charset="0"/>
              </a:rPr>
              <a:t>cleaning</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day</a:t>
            </a:r>
            <a:r>
              <a:rPr lang="fr-FR" dirty="0">
                <a:latin typeface="Arial" panose="020B0604020202020204" pitchFamily="34" charset="0"/>
                <a:cs typeface="Arial" panose="020B0604020202020204" pitchFamily="34" charset="0"/>
              </a:rPr>
              <a:t>…</a:t>
            </a:r>
          </a:p>
          <a:p>
            <a:pPr lvl="3"/>
            <a:r>
              <a:rPr lang="fr-FR" dirty="0">
                <a:latin typeface="Arial" panose="020B0604020202020204" pitchFamily="34" charset="0"/>
                <a:cs typeface="Arial" panose="020B0604020202020204" pitchFamily="34" charset="0"/>
              </a:rPr>
              <a:t>Conserver et valoriser les </a:t>
            </a:r>
            <a:r>
              <a:rPr lang="fr-FR" dirty="0" err="1">
                <a:latin typeface="Arial" panose="020B0604020202020204" pitchFamily="34" charset="0"/>
                <a:cs typeface="Arial" panose="020B0604020202020204" pitchFamily="34" charset="0"/>
              </a:rPr>
              <a:t>Achives</a:t>
            </a:r>
            <a:r>
              <a:rPr lang="fr-FR" dirty="0">
                <a:latin typeface="Arial" panose="020B0604020202020204" pitchFamily="34" charset="0"/>
                <a:cs typeface="Arial" panose="020B0604020202020204" pitchFamily="34" charset="0"/>
              </a:rPr>
              <a:t> historiques de la Compagnie</a:t>
            </a:r>
            <a:endParaRPr lang="fr-FR" dirty="0"/>
          </a:p>
          <a:p>
            <a:pPr lvl="2"/>
            <a:endParaRPr lang="fr-FR" sz="1100" dirty="0"/>
          </a:p>
          <a:p>
            <a:pPr lvl="2"/>
            <a:r>
              <a:rPr lang="fr-FR" sz="1100" dirty="0"/>
              <a:t> </a:t>
            </a:r>
            <a:r>
              <a:rPr lang="fr-FR" b="1" dirty="0"/>
              <a:t>Contexte de mise en place de la refacturation</a:t>
            </a:r>
          </a:p>
          <a:p>
            <a:pPr lvl="3"/>
            <a:r>
              <a:rPr lang="fr-FR" dirty="0">
                <a:latin typeface="Arial" panose="020B0604020202020204" pitchFamily="34" charset="0"/>
                <a:cs typeface="Arial" panose="020B0604020202020204" pitchFamily="34" charset="0"/>
              </a:rPr>
              <a:t>Filialisation et globalisation des fonctions support de la Compagnie en 2017 : création des offres de service  et des conventions de service avec les BU pour l’ensemble des métiers support </a:t>
            </a:r>
          </a:p>
          <a:p>
            <a:pPr lvl="3"/>
            <a:r>
              <a:rPr lang="fr-FR" sz="1200" dirty="0">
                <a:latin typeface="Arial" panose="020B0604020202020204" pitchFamily="34" charset="0"/>
                <a:cs typeface="Arial" panose="020B0604020202020204" pitchFamily="34" charset="0"/>
              </a:rPr>
              <a:t>Refacturation de l’ensemble des coûts : </a:t>
            </a:r>
          </a:p>
          <a:p>
            <a:pPr lvl="4"/>
            <a:r>
              <a:rPr lang="fr-FR" dirty="0">
                <a:latin typeface="Arial" panose="020B0604020202020204" pitchFamily="34" charset="0"/>
                <a:cs typeface="Arial" panose="020B0604020202020204" pitchFamily="34" charset="0"/>
              </a:rPr>
              <a:t>Coûts internes : masse salariale, fonctionnement, investissements</a:t>
            </a:r>
          </a:p>
          <a:p>
            <a:pPr lvl="4"/>
            <a:r>
              <a:rPr lang="fr-FR" dirty="0">
                <a:latin typeface="Arial" panose="020B0604020202020204" pitchFamily="34" charset="0"/>
                <a:cs typeface="Arial" panose="020B0604020202020204" pitchFamily="34" charset="0"/>
              </a:rPr>
              <a:t>Coûts externes : prestataires, Tiers-archiveurs, coûts IT</a:t>
            </a:r>
          </a:p>
          <a:p>
            <a:pPr lvl="3"/>
            <a:endParaRPr lang="fr-FR" dirty="0">
              <a:latin typeface="Arial" panose="020B0604020202020204" pitchFamily="34" charset="0"/>
              <a:cs typeface="Arial" panose="020B0604020202020204" pitchFamily="34" charset="0"/>
            </a:endParaRPr>
          </a:p>
          <a:p>
            <a:pPr marL="0" lvl="3" indent="0">
              <a:buNone/>
            </a:pPr>
            <a:endParaRPr lang="fr-FR" dirty="0">
              <a:latin typeface="Arial" panose="020B0604020202020204" pitchFamily="34" charset="0"/>
              <a:cs typeface="Arial" panose="020B0604020202020204" pitchFamily="34" charset="0"/>
            </a:endParaRPr>
          </a:p>
          <a:p>
            <a:pPr lvl="2"/>
            <a:endParaRPr lang="fr-FR" sz="1100" b="1" dirty="0"/>
          </a:p>
          <a:p>
            <a:pPr lvl="3"/>
            <a:endParaRPr lang="fr-FR" sz="1100" dirty="0"/>
          </a:p>
          <a:p>
            <a:pPr marL="0" lvl="3" indent="0">
              <a:buNone/>
            </a:pPr>
            <a:endParaRPr lang="fr-FR" dirty="0"/>
          </a:p>
        </p:txBody>
      </p:sp>
      <p:sp>
        <p:nvSpPr>
          <p:cNvPr id="8" name="Titre 7">
            <a:extLst>
              <a:ext uri="{FF2B5EF4-FFF2-40B4-BE49-F238E27FC236}">
                <a16:creationId xmlns:a16="http://schemas.microsoft.com/office/drawing/2014/main" id="{67ED33CC-1FA5-47E2-E5C6-2E79BE86DBFD}"/>
              </a:ext>
            </a:extLst>
          </p:cNvPr>
          <p:cNvSpPr>
            <a:spLocks noGrp="1"/>
          </p:cNvSpPr>
          <p:nvPr>
            <p:ph type="title"/>
          </p:nvPr>
        </p:nvSpPr>
        <p:spPr/>
        <p:txBody>
          <a:bodyPr>
            <a:normAutofit fontScale="90000"/>
          </a:bodyPr>
          <a:lstStyle/>
          <a:p>
            <a:r>
              <a:rPr lang="fr-FR" dirty="0"/>
              <a:t>REX </a:t>
            </a:r>
            <a:r>
              <a:rPr lang="fr-FR" dirty="0" err="1"/>
              <a:t>Totalenergies</a:t>
            </a:r>
            <a:endParaRPr lang="fr-FR" dirty="0"/>
          </a:p>
        </p:txBody>
      </p:sp>
    </p:spTree>
    <p:extLst>
      <p:ext uri="{BB962C8B-B14F-4D97-AF65-F5344CB8AC3E}">
        <p14:creationId xmlns:p14="http://schemas.microsoft.com/office/powerpoint/2010/main" val="4065241543"/>
      </p:ext>
    </p:extLst>
  </p:cSld>
  <p:clrMapOvr>
    <a:masterClrMapping/>
  </p:clrMapOvr>
</p:sld>
</file>

<file path=ppt/theme/theme1.xml><?xml version="1.0" encoding="utf-8"?>
<a:theme xmlns:a="http://schemas.openxmlformats.org/drawingml/2006/main" name="Master1 Orano_masque PPT_V2b_sans im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9934039-ae21-42ab-8848-d62b6328cef8}" enabled="1" method="Standard" siteId="{61ed2b68-f880-49d7-bbc9-9a645e9dcf7c}" contentBits="0" removed="0"/>
</clbl:labelList>
</file>

<file path=docProps/app.xml><?xml version="1.0" encoding="utf-8"?>
<Properties xmlns="http://schemas.openxmlformats.org/officeDocument/2006/extended-properties" xmlns:vt="http://schemas.openxmlformats.org/officeDocument/2006/docPropsVTypes">
  <Template>../CR2PA-ressources-v1.odp/CR2PA%20-%20Modèle%20de%20présentation(3)</Template>
  <TotalTime>1136</TotalTime>
  <Words>2470</Words>
  <Application>Microsoft Office PowerPoint</Application>
  <PresentationFormat>Affichage à l'écran (16:9)</PresentationFormat>
  <Paragraphs>313</Paragraphs>
  <Slides>21</Slides>
  <Notes>1</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21</vt:i4>
      </vt:variant>
    </vt:vector>
  </HeadingPairs>
  <TitlesOfParts>
    <vt:vector size="32" baseType="lpstr">
      <vt:lpstr>Arial</vt:lpstr>
      <vt:lpstr>Arial Black</vt:lpstr>
      <vt:lpstr>Arial Narrow</vt:lpstr>
      <vt:lpstr>Calibri</vt:lpstr>
      <vt:lpstr>Courier New</vt:lpstr>
      <vt:lpstr>Liberation Sans</vt:lpstr>
      <vt:lpstr>Liberation Serif</vt:lpstr>
      <vt:lpstr>Open Sans</vt:lpstr>
      <vt:lpstr>StarSymbol</vt:lpstr>
      <vt:lpstr>Wingdings</vt:lpstr>
      <vt:lpstr>Master1 Orano_masque PPT_V2b_sans image</vt:lpstr>
      <vt:lpstr>Atelier n°43 « Refacturation des services »   14 mars 2024 Suresnes – Servier Monde  10 participants en visio 3 participants en présentiel</vt:lpstr>
      <vt:lpstr>Sommaire</vt:lpstr>
      <vt:lpstr>Ateliers</vt:lpstr>
      <vt:lpstr>Participants</vt:lpstr>
      <vt:lpstr>Agenda et ressources</vt:lpstr>
      <vt:lpstr>Programme des ateliers</vt:lpstr>
      <vt:lpstr>Collecte des attentes</vt:lpstr>
      <vt:lpstr>REX</vt:lpstr>
      <vt:lpstr>REX Totalenergies</vt:lpstr>
      <vt:lpstr>REX Totalenergies</vt:lpstr>
      <vt:lpstr>REX Servier : rôle du DENIM dans l’archivage du Groupe Servier</vt:lpstr>
      <vt:lpstr>REX Servier : pratiques de refacturation et évolution</vt:lpstr>
      <vt:lpstr>REX Servier : clé de répartition et avantages/inconvénients</vt:lpstr>
      <vt:lpstr>La refacturation à la RATP (1/5)</vt:lpstr>
      <vt:lpstr>La refacturation à la RATP (2/5)</vt:lpstr>
      <vt:lpstr>La refacturation à la RATP (3/5)</vt:lpstr>
      <vt:lpstr>La refacturation à la RATP (4/5)</vt:lpstr>
      <vt:lpstr>La refacturation à la RATP (5/5)</vt:lpstr>
      <vt:lpstr>Réflexion en groupe</vt:lpstr>
      <vt:lpstr>Retour groupe A – Que refacturer ? A qui ? (1 groupe)</vt:lpstr>
      <vt:lpstr>Retour groupe B – Rendre acceptable la refacturation (2 groupes)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Bruno Lalande</dc:creator>
  <cp:keywords>Sondage, FNTC</cp:keywords>
  <cp:lastModifiedBy>PICHAT Estelle</cp:lastModifiedBy>
  <cp:revision>38</cp:revision>
  <cp:lastPrinted>2018-09-05T15:52:40Z</cp:lastPrinted>
  <dcterms:created xsi:type="dcterms:W3CDTF">2022-09-19T15:49:37Z</dcterms:created>
  <dcterms:modified xsi:type="dcterms:W3CDTF">2024-03-29T09:35:35Z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0x0101007EF7FFFDCD353541BEC74B8B3A3932EB</vt:lpwstr>
  </property>
  <property fmtid="{D5CDD505-2E9C-101B-9397-08002B2CF9AE}" pid="3" name="MSIP_Label_1aaa69c8-0478-4e13-9e4c-38511e3b6774_Enabled">
    <vt:lpwstr>true</vt:lpwstr>
  </property>
  <property fmtid="{D5CDD505-2E9C-101B-9397-08002B2CF9AE}" pid="4" name="MSIP_Label_1aaa69c8-0478-4e13-9e4c-38511e3b6774_SetDate">
    <vt:lpwstr>2022-09-30T11:55:59Z</vt:lpwstr>
  </property>
  <property fmtid="{D5CDD505-2E9C-101B-9397-08002B2CF9AE}" pid="5" name="MSIP_Label_1aaa69c8-0478-4e13-9e4c-38511e3b6774_Method">
    <vt:lpwstr>Privileged</vt:lpwstr>
  </property>
  <property fmtid="{D5CDD505-2E9C-101B-9397-08002B2CF9AE}" pid="6" name="MSIP_Label_1aaa69c8-0478-4e13-9e4c-38511e3b6774_Name">
    <vt:lpwstr>1aaa69c8-0478-4e13-9e4c-38511e3b6774</vt:lpwstr>
  </property>
  <property fmtid="{D5CDD505-2E9C-101B-9397-08002B2CF9AE}" pid="7" name="MSIP_Label_1aaa69c8-0478-4e13-9e4c-38511e3b6774_SiteId">
    <vt:lpwstr>c9a7d621-4bc4-4407-b730-f428e656aa9e</vt:lpwstr>
  </property>
  <property fmtid="{D5CDD505-2E9C-101B-9397-08002B2CF9AE}" pid="8" name="MSIP_Label_1aaa69c8-0478-4e13-9e4c-38511e3b6774_ActionId">
    <vt:lpwstr>c656e700-e858-4338-90d7-72ee1bba9518</vt:lpwstr>
  </property>
  <property fmtid="{D5CDD505-2E9C-101B-9397-08002B2CF9AE}" pid="9" name="MSIP_Label_1aaa69c8-0478-4e13-9e4c-38511e3b6774_ContentBits">
    <vt:lpwstr>0</vt:lpwstr>
  </property>
  <property fmtid="{D5CDD505-2E9C-101B-9397-08002B2CF9AE}" pid="10" name="MSIP_Label_a4593b6e-8994-43c5-a486-e951b5f02cec_Enabled">
    <vt:lpwstr>true</vt:lpwstr>
  </property>
  <property fmtid="{D5CDD505-2E9C-101B-9397-08002B2CF9AE}" pid="11" name="MSIP_Label_a4593b6e-8994-43c5-a486-e951b5f02cec_SetDate">
    <vt:lpwstr>2023-10-17T13:58:51Z</vt:lpwstr>
  </property>
  <property fmtid="{D5CDD505-2E9C-101B-9397-08002B2CF9AE}" pid="12" name="MSIP_Label_a4593b6e-8994-43c5-a486-e951b5f02cec_Method">
    <vt:lpwstr>Privileged</vt:lpwstr>
  </property>
  <property fmtid="{D5CDD505-2E9C-101B-9397-08002B2CF9AE}" pid="13" name="MSIP_Label_a4593b6e-8994-43c5-a486-e951b5f02cec_Name">
    <vt:lpwstr>a4593b6e-8994-43c5-a486-e951b5f02cec</vt:lpwstr>
  </property>
  <property fmtid="{D5CDD505-2E9C-101B-9397-08002B2CF9AE}" pid="14" name="MSIP_Label_a4593b6e-8994-43c5-a486-e951b5f02cec_SiteId">
    <vt:lpwstr>329e91b0-e21f-48fb-a071-456717ecc28e</vt:lpwstr>
  </property>
  <property fmtid="{D5CDD505-2E9C-101B-9397-08002B2CF9AE}" pid="15" name="MSIP_Label_a4593b6e-8994-43c5-a486-e951b5f02cec_ActionId">
    <vt:lpwstr>7ff83fed-043b-403d-a881-0ae2b8b0cdd3</vt:lpwstr>
  </property>
  <property fmtid="{D5CDD505-2E9C-101B-9397-08002B2CF9AE}" pid="16" name="MSIP_Label_a4593b6e-8994-43c5-a486-e951b5f02cec_ContentBits">
    <vt:lpwstr>0</vt:lpwstr>
  </property>
</Properties>
</file>