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9"/>
  </p:notesMasterIdLst>
  <p:handoutMasterIdLst>
    <p:handoutMasterId r:id="rId30"/>
  </p:handoutMasterIdLst>
  <p:sldIdLst>
    <p:sldId id="260" r:id="rId3"/>
    <p:sldId id="261" r:id="rId4"/>
    <p:sldId id="257" r:id="rId5"/>
    <p:sldId id="283" r:id="rId6"/>
    <p:sldId id="416" r:id="rId7"/>
    <p:sldId id="417" r:id="rId8"/>
    <p:sldId id="437" r:id="rId9"/>
    <p:sldId id="460" r:id="rId10"/>
    <p:sldId id="461" r:id="rId11"/>
    <p:sldId id="455" r:id="rId12"/>
    <p:sldId id="438" r:id="rId13"/>
    <p:sldId id="445" r:id="rId14"/>
    <p:sldId id="446" r:id="rId15"/>
    <p:sldId id="448" r:id="rId16"/>
    <p:sldId id="450" r:id="rId17"/>
    <p:sldId id="451" r:id="rId18"/>
    <p:sldId id="452" r:id="rId19"/>
    <p:sldId id="453" r:id="rId20"/>
    <p:sldId id="454" r:id="rId21"/>
    <p:sldId id="441" r:id="rId22"/>
    <p:sldId id="462" r:id="rId23"/>
    <p:sldId id="463" r:id="rId24"/>
    <p:sldId id="464" r:id="rId25"/>
    <p:sldId id="465" r:id="rId26"/>
    <p:sldId id="466" r:id="rId27"/>
    <p:sldId id="468" r:id="rId2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carbonnel" initials="cc"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99FF"/>
    <a:srgbClr val="C00000"/>
    <a:srgbClr val="000000"/>
    <a:srgbClr val="0066FF"/>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06" autoAdjust="0"/>
    <p:restoredTop sz="96529" autoAdjust="0"/>
  </p:normalViewPr>
  <p:slideViewPr>
    <p:cSldViewPr>
      <p:cViewPr varScale="1">
        <p:scale>
          <a:sx n="87" d="100"/>
          <a:sy n="87" d="100"/>
        </p:scale>
        <p:origin x="1166" y="24"/>
      </p:cViewPr>
      <p:guideLst>
        <p:guide orient="horz" pos="3067"/>
        <p:guide pos="2880"/>
      </p:guideLst>
    </p:cSldViewPr>
  </p:slideViewPr>
  <p:outlineViewPr>
    <p:cViewPr>
      <p:scale>
        <a:sx n="33" d="100"/>
        <a:sy n="33" d="100"/>
      </p:scale>
      <p:origin x="0" y="1069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1" d="100"/>
          <a:sy n="61" d="100"/>
        </p:scale>
        <p:origin x="2904" y="5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4C4983F-4EC6-4B8E-8ED4-DAFAE46032ED}" type="datetimeFigureOut">
              <a:rPr lang="fr-FR" smtClean="0"/>
              <a:pPr/>
              <a:t>20/06/2018</a:t>
            </a:fld>
            <a:endParaRPr lang="fr-FR" dirty="0"/>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06D30AD-5E41-4690-B519-ED7CE996B425}" type="slidenum">
              <a:rPr lang="fr-FR" smtClean="0"/>
              <a:pPr/>
              <a:t>‹N°›</a:t>
            </a:fld>
            <a:endParaRPr lang="fr-FR" dirty="0"/>
          </a:p>
        </p:txBody>
      </p:sp>
      <p:sp>
        <p:nvSpPr>
          <p:cNvPr id="6" name="Espace réservé du pied de page 5"/>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Tree>
    <p:extLst>
      <p:ext uri="{BB962C8B-B14F-4D97-AF65-F5344CB8AC3E}">
        <p14:creationId xmlns:p14="http://schemas.microsoft.com/office/powerpoint/2010/main" val="27289170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F812E0-94EC-4F6C-90CD-B7F3BECF1844}" type="datetimeFigureOut">
              <a:rPr lang="fr-FR" smtClean="0"/>
              <a:pPr/>
              <a:t>20/06/2018</a:t>
            </a:fld>
            <a:endParaRPr lang="fr-FR" dirty="0"/>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70EB80D-65FE-4B61-8255-E0BAB71FCFAF}" type="slidenum">
              <a:rPr lang="fr-FR" smtClean="0"/>
              <a:pPr/>
              <a:t>‹N°›</a:t>
            </a:fld>
            <a:endParaRPr lang="fr-FR" dirty="0"/>
          </a:p>
        </p:txBody>
      </p:sp>
    </p:spTree>
    <p:extLst>
      <p:ext uri="{BB962C8B-B14F-4D97-AF65-F5344CB8AC3E}">
        <p14:creationId xmlns:p14="http://schemas.microsoft.com/office/powerpoint/2010/main" val="34118764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0EB80D-65FE-4B61-8255-E0BAB71FCFAF}" type="slidenum">
              <a:rPr lang="fr-FR" smtClean="0"/>
              <a:pPr/>
              <a:t>1</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97409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r-FR" altLang="fr-FR" dirty="0"/>
              <a:t>08/06/18</a:t>
            </a:r>
          </a:p>
        </p:txBody>
      </p:sp>
      <p:sp>
        <p:nvSpPr>
          <p:cNvPr id="7" name="Rectangle 7"/>
          <p:cNvSpPr>
            <a:spLocks noGrp="1" noChangeArrowheads="1"/>
          </p:cNvSpPr>
          <p:nvPr>
            <p:ph type="sldNum"/>
          </p:nvPr>
        </p:nvSpPr>
        <p:spPr>
          <a:ln/>
        </p:spPr>
        <p:txBody>
          <a:bodyPr/>
          <a:lstStyle/>
          <a:p>
            <a:fld id="{05DF69DA-51F1-4CD7-80B1-E38F5B20FE79}" type="slidenum">
              <a:rPr lang="fr-FR" altLang="fr-FR"/>
              <a:pPr/>
              <a:t>16</a:t>
            </a:fld>
            <a:endParaRPr lang="fr-FR" altLang="fr-FR" dirty="0"/>
          </a:p>
        </p:txBody>
      </p:sp>
      <p:sp>
        <p:nvSpPr>
          <p:cNvPr id="33793" name="Rectangle 1"/>
          <p:cNvSpPr txBox="1">
            <a:spLocks noGrp="1" noRot="1" noChangeAspect="1" noChangeArrowheads="1"/>
          </p:cNvSpPr>
          <p:nvPr>
            <p:ph type="sldImg"/>
          </p:nvPr>
        </p:nvSpPr>
        <p:spPr bwMode="auto">
          <a:xfrm>
            <a:off x="919163" y="744538"/>
            <a:ext cx="4964112"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79768" y="4715153"/>
            <a:ext cx="5436567" cy="4468711"/>
          </a:xfrm>
          <a:prstGeom prst="rect">
            <a:avLst/>
          </a:prstGeo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
        <p:nvSpPr>
          <p:cNvPr id="2" name="Espace réservé du pied de page 1"/>
          <p:cNvSpPr>
            <a:spLocks noGrp="1"/>
          </p:cNvSpPr>
          <p:nvPr>
            <p:ph type="ftr" sz="quarter" idx="10"/>
          </p:nvPr>
        </p:nvSpPr>
        <p:spPr/>
        <p:txBody>
          <a:bodyPr/>
          <a:lstStyle/>
          <a:p>
            <a:endParaRPr lang="fr-FR" dirty="0"/>
          </a:p>
        </p:txBody>
      </p:sp>
    </p:spTree>
    <p:extLst>
      <p:ext uri="{BB962C8B-B14F-4D97-AF65-F5344CB8AC3E}">
        <p14:creationId xmlns:p14="http://schemas.microsoft.com/office/powerpoint/2010/main" val="221225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r-FR" altLang="fr-FR" dirty="0"/>
              <a:t>08/06/18</a:t>
            </a:r>
          </a:p>
        </p:txBody>
      </p:sp>
      <p:sp>
        <p:nvSpPr>
          <p:cNvPr id="7" name="Rectangle 7"/>
          <p:cNvSpPr>
            <a:spLocks noGrp="1" noChangeArrowheads="1"/>
          </p:cNvSpPr>
          <p:nvPr>
            <p:ph type="sldNum"/>
          </p:nvPr>
        </p:nvSpPr>
        <p:spPr>
          <a:ln/>
        </p:spPr>
        <p:txBody>
          <a:bodyPr/>
          <a:lstStyle/>
          <a:p>
            <a:fld id="{F516646C-FDFE-4436-8238-DF32AE7E20D3}" type="slidenum">
              <a:rPr lang="fr-FR" altLang="fr-FR"/>
              <a:pPr/>
              <a:t>17</a:t>
            </a:fld>
            <a:endParaRPr lang="fr-FR" altLang="fr-FR" dirty="0"/>
          </a:p>
        </p:txBody>
      </p:sp>
      <p:sp>
        <p:nvSpPr>
          <p:cNvPr id="34817" name="Rectangle 1"/>
          <p:cNvSpPr txBox="1">
            <a:spLocks noGrp="1" noRot="1" noChangeAspect="1" noChangeArrowheads="1"/>
          </p:cNvSpPr>
          <p:nvPr>
            <p:ph type="sldImg"/>
          </p:nvPr>
        </p:nvSpPr>
        <p:spPr bwMode="auto">
          <a:xfrm>
            <a:off x="919163" y="744538"/>
            <a:ext cx="4964112"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79768" y="4715153"/>
            <a:ext cx="5436567" cy="4468711"/>
          </a:xfrm>
          <a:prstGeom prst="rect">
            <a:avLst/>
          </a:prstGeo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
        <p:nvSpPr>
          <p:cNvPr id="2" name="Espace réservé du pied de page 1"/>
          <p:cNvSpPr>
            <a:spLocks noGrp="1"/>
          </p:cNvSpPr>
          <p:nvPr>
            <p:ph type="ftr" sz="quarter" idx="10"/>
          </p:nvPr>
        </p:nvSpPr>
        <p:spPr/>
        <p:txBody>
          <a:bodyPr/>
          <a:lstStyle/>
          <a:p>
            <a:endParaRPr lang="fr-FR" dirty="0"/>
          </a:p>
        </p:txBody>
      </p:sp>
    </p:spTree>
    <p:extLst>
      <p:ext uri="{BB962C8B-B14F-4D97-AF65-F5344CB8AC3E}">
        <p14:creationId xmlns:p14="http://schemas.microsoft.com/office/powerpoint/2010/main" val="352318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r-FR" altLang="fr-FR" dirty="0"/>
              <a:t>08/06/18</a:t>
            </a:r>
          </a:p>
        </p:txBody>
      </p:sp>
      <p:sp>
        <p:nvSpPr>
          <p:cNvPr id="7" name="Rectangle 7"/>
          <p:cNvSpPr>
            <a:spLocks noGrp="1" noChangeArrowheads="1"/>
          </p:cNvSpPr>
          <p:nvPr>
            <p:ph type="sldNum"/>
          </p:nvPr>
        </p:nvSpPr>
        <p:spPr>
          <a:ln/>
        </p:spPr>
        <p:txBody>
          <a:bodyPr/>
          <a:lstStyle/>
          <a:p>
            <a:fld id="{36EE65EE-2CA3-4348-A8B0-A0789B4D9059}" type="slidenum">
              <a:rPr lang="fr-FR" altLang="fr-FR"/>
              <a:pPr/>
              <a:t>18</a:t>
            </a:fld>
            <a:endParaRPr lang="fr-FR" altLang="fr-FR" dirty="0"/>
          </a:p>
        </p:txBody>
      </p:sp>
      <p:sp>
        <p:nvSpPr>
          <p:cNvPr id="35841" name="Rectangle 1"/>
          <p:cNvSpPr txBox="1">
            <a:spLocks noGrp="1" noRot="1" noChangeAspect="1" noChangeArrowheads="1"/>
          </p:cNvSpPr>
          <p:nvPr>
            <p:ph type="sldImg"/>
          </p:nvPr>
        </p:nvSpPr>
        <p:spPr bwMode="auto">
          <a:xfrm>
            <a:off x="919163" y="744538"/>
            <a:ext cx="4964112"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79768" y="4715153"/>
            <a:ext cx="5436567" cy="4468711"/>
          </a:xfrm>
          <a:prstGeom prst="rect">
            <a:avLst/>
          </a:prstGeo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
        <p:nvSpPr>
          <p:cNvPr id="2" name="Espace réservé du pied de page 1"/>
          <p:cNvSpPr>
            <a:spLocks noGrp="1"/>
          </p:cNvSpPr>
          <p:nvPr>
            <p:ph type="ftr" sz="quarter" idx="10"/>
          </p:nvPr>
        </p:nvSpPr>
        <p:spPr/>
        <p:txBody>
          <a:bodyPr/>
          <a:lstStyle/>
          <a:p>
            <a:endParaRPr lang="fr-FR" dirty="0"/>
          </a:p>
        </p:txBody>
      </p:sp>
    </p:spTree>
    <p:extLst>
      <p:ext uri="{BB962C8B-B14F-4D97-AF65-F5344CB8AC3E}">
        <p14:creationId xmlns:p14="http://schemas.microsoft.com/office/powerpoint/2010/main" val="164246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r-FR" altLang="fr-FR" dirty="0"/>
              <a:t>08/06/18</a:t>
            </a:r>
          </a:p>
        </p:txBody>
      </p:sp>
      <p:sp>
        <p:nvSpPr>
          <p:cNvPr id="7" name="Rectangle 7"/>
          <p:cNvSpPr>
            <a:spLocks noGrp="1" noChangeArrowheads="1"/>
          </p:cNvSpPr>
          <p:nvPr>
            <p:ph type="sldNum"/>
          </p:nvPr>
        </p:nvSpPr>
        <p:spPr>
          <a:ln/>
        </p:spPr>
        <p:txBody>
          <a:bodyPr/>
          <a:lstStyle/>
          <a:p>
            <a:fld id="{76EDA42B-D6F1-4074-B610-65DCA866492F}" type="slidenum">
              <a:rPr lang="fr-FR" altLang="fr-FR"/>
              <a:pPr/>
              <a:t>19</a:t>
            </a:fld>
            <a:endParaRPr lang="fr-FR" altLang="fr-FR" dirty="0"/>
          </a:p>
        </p:txBody>
      </p:sp>
      <p:sp>
        <p:nvSpPr>
          <p:cNvPr id="36865" name="Rectangle 1"/>
          <p:cNvSpPr txBox="1">
            <a:spLocks noGrp="1" noRot="1" noChangeAspect="1" noChangeArrowheads="1"/>
          </p:cNvSpPr>
          <p:nvPr>
            <p:ph type="sldImg"/>
          </p:nvPr>
        </p:nvSpPr>
        <p:spPr bwMode="auto">
          <a:xfrm>
            <a:off x="919163" y="744538"/>
            <a:ext cx="4964112"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79768" y="4715153"/>
            <a:ext cx="5436567" cy="4468711"/>
          </a:xfrm>
          <a:prstGeom prst="rect">
            <a:avLst/>
          </a:prstGeo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
        <p:nvSpPr>
          <p:cNvPr id="2" name="Espace réservé du pied de page 1"/>
          <p:cNvSpPr>
            <a:spLocks noGrp="1"/>
          </p:cNvSpPr>
          <p:nvPr>
            <p:ph type="ftr" sz="quarter" idx="10"/>
          </p:nvPr>
        </p:nvSpPr>
        <p:spPr/>
        <p:txBody>
          <a:bodyPr/>
          <a:lstStyle/>
          <a:p>
            <a:endParaRPr lang="fr-FR" dirty="0"/>
          </a:p>
        </p:txBody>
      </p:sp>
    </p:spTree>
    <p:extLst>
      <p:ext uri="{BB962C8B-B14F-4D97-AF65-F5344CB8AC3E}">
        <p14:creationId xmlns:p14="http://schemas.microsoft.com/office/powerpoint/2010/main" val="251061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0EB80D-65FE-4B61-8255-E0BAB71FCFAF}" type="slidenum">
              <a:rPr lang="fr-FR" smtClean="0"/>
              <a:pPr/>
              <a:t>2</a:t>
            </a:fld>
            <a:endParaRPr lang="fr-FR" dirty="0"/>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169702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41492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41492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7379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r-FR" altLang="fr-FR" dirty="0"/>
              <a:t>08/06/18</a:t>
            </a:r>
          </a:p>
        </p:txBody>
      </p:sp>
      <p:sp>
        <p:nvSpPr>
          <p:cNvPr id="7" name="Rectangle 7"/>
          <p:cNvSpPr>
            <a:spLocks noGrp="1" noChangeArrowheads="1"/>
          </p:cNvSpPr>
          <p:nvPr>
            <p:ph type="sldNum"/>
          </p:nvPr>
        </p:nvSpPr>
        <p:spPr>
          <a:ln/>
        </p:spPr>
        <p:txBody>
          <a:bodyPr/>
          <a:lstStyle/>
          <a:p>
            <a:fld id="{7FB80B8F-C559-4FFB-BBAF-2B364031FAAB}" type="slidenum">
              <a:rPr lang="fr-FR" altLang="fr-FR"/>
              <a:pPr/>
              <a:t>12</a:t>
            </a:fld>
            <a:endParaRPr lang="fr-FR" altLang="fr-FR" dirty="0"/>
          </a:p>
        </p:txBody>
      </p:sp>
      <p:sp>
        <p:nvSpPr>
          <p:cNvPr id="27649" name="Rectangle 1"/>
          <p:cNvSpPr txBox="1">
            <a:spLocks noGrp="1" noRot="1" noChangeAspect="1" noChangeArrowheads="1"/>
          </p:cNvSpPr>
          <p:nvPr>
            <p:ph type="sldImg"/>
          </p:nvPr>
        </p:nvSpPr>
        <p:spPr bwMode="auto">
          <a:xfrm>
            <a:off x="919163" y="744538"/>
            <a:ext cx="4964112"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79768" y="4715153"/>
            <a:ext cx="5436567" cy="4468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
        <p:nvSpPr>
          <p:cNvPr id="2" name="Espace réservé du pied de page 1"/>
          <p:cNvSpPr>
            <a:spLocks noGrp="1"/>
          </p:cNvSpPr>
          <p:nvPr>
            <p:ph type="ftr" sz="quarter" idx="10"/>
          </p:nvPr>
        </p:nvSpPr>
        <p:spPr/>
        <p:txBody>
          <a:bodyPr/>
          <a:lstStyle/>
          <a:p>
            <a:endParaRPr lang="fr-FR" dirty="0"/>
          </a:p>
        </p:txBody>
      </p:sp>
    </p:spTree>
    <p:extLst>
      <p:ext uri="{BB962C8B-B14F-4D97-AF65-F5344CB8AC3E}">
        <p14:creationId xmlns:p14="http://schemas.microsoft.com/office/powerpoint/2010/main" val="174873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r-FR" altLang="fr-FR" dirty="0"/>
              <a:t>08/06/18</a:t>
            </a:r>
          </a:p>
        </p:txBody>
      </p:sp>
      <p:sp>
        <p:nvSpPr>
          <p:cNvPr id="7" name="Rectangle 7"/>
          <p:cNvSpPr>
            <a:spLocks noGrp="1" noChangeArrowheads="1"/>
          </p:cNvSpPr>
          <p:nvPr>
            <p:ph type="sldNum"/>
          </p:nvPr>
        </p:nvSpPr>
        <p:spPr>
          <a:ln/>
        </p:spPr>
        <p:txBody>
          <a:bodyPr/>
          <a:lstStyle/>
          <a:p>
            <a:fld id="{D4F59CB0-DA9E-412D-9123-FC49AE4D502D}" type="slidenum">
              <a:rPr lang="fr-FR" altLang="fr-FR"/>
              <a:pPr/>
              <a:t>13</a:t>
            </a:fld>
            <a:endParaRPr lang="fr-FR" altLang="fr-FR" dirty="0"/>
          </a:p>
        </p:txBody>
      </p:sp>
      <p:sp>
        <p:nvSpPr>
          <p:cNvPr id="28673" name="Rectangle 1"/>
          <p:cNvSpPr txBox="1">
            <a:spLocks noGrp="1" noRot="1" noChangeAspect="1" noChangeArrowheads="1"/>
          </p:cNvSpPr>
          <p:nvPr>
            <p:ph type="sldImg"/>
          </p:nvPr>
        </p:nvSpPr>
        <p:spPr bwMode="auto">
          <a:xfrm>
            <a:off x="919163" y="744538"/>
            <a:ext cx="4964112"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79768" y="4715153"/>
            <a:ext cx="5436567" cy="4468711"/>
          </a:xfrm>
          <a:prstGeom prst="rect">
            <a:avLst/>
          </a:prstGeo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
        <p:nvSpPr>
          <p:cNvPr id="2" name="Espace réservé du pied de page 1"/>
          <p:cNvSpPr>
            <a:spLocks noGrp="1"/>
          </p:cNvSpPr>
          <p:nvPr>
            <p:ph type="ftr" sz="quarter" idx="10"/>
          </p:nvPr>
        </p:nvSpPr>
        <p:spPr/>
        <p:txBody>
          <a:bodyPr/>
          <a:lstStyle/>
          <a:p>
            <a:endParaRPr lang="fr-FR" dirty="0"/>
          </a:p>
        </p:txBody>
      </p:sp>
    </p:spTree>
    <p:extLst>
      <p:ext uri="{BB962C8B-B14F-4D97-AF65-F5344CB8AC3E}">
        <p14:creationId xmlns:p14="http://schemas.microsoft.com/office/powerpoint/2010/main" val="386570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r-FR" altLang="fr-FR" dirty="0"/>
              <a:t>08/06/18</a:t>
            </a:r>
          </a:p>
        </p:txBody>
      </p:sp>
      <p:sp>
        <p:nvSpPr>
          <p:cNvPr id="7" name="Rectangle 7"/>
          <p:cNvSpPr>
            <a:spLocks noGrp="1" noChangeArrowheads="1"/>
          </p:cNvSpPr>
          <p:nvPr>
            <p:ph type="sldNum"/>
          </p:nvPr>
        </p:nvSpPr>
        <p:spPr>
          <a:ln/>
        </p:spPr>
        <p:txBody>
          <a:bodyPr/>
          <a:lstStyle/>
          <a:p>
            <a:fld id="{27EE61F8-7973-4F54-B5A1-CBFE7090FAD4}" type="slidenum">
              <a:rPr lang="fr-FR" altLang="fr-FR"/>
              <a:pPr/>
              <a:t>14</a:t>
            </a:fld>
            <a:endParaRPr lang="fr-FR" altLang="fr-FR" dirty="0"/>
          </a:p>
        </p:txBody>
      </p:sp>
      <p:sp>
        <p:nvSpPr>
          <p:cNvPr id="30721" name="Rectangle 1"/>
          <p:cNvSpPr txBox="1">
            <a:spLocks noGrp="1" noRot="1" noChangeAspect="1" noChangeArrowheads="1"/>
          </p:cNvSpPr>
          <p:nvPr>
            <p:ph type="sldImg"/>
          </p:nvPr>
        </p:nvSpPr>
        <p:spPr bwMode="auto">
          <a:xfrm>
            <a:off x="919163" y="744538"/>
            <a:ext cx="4964112"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79768" y="4715153"/>
            <a:ext cx="5436567" cy="44687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
        <p:nvSpPr>
          <p:cNvPr id="2" name="Espace réservé du pied de page 1"/>
          <p:cNvSpPr>
            <a:spLocks noGrp="1"/>
          </p:cNvSpPr>
          <p:nvPr>
            <p:ph type="ftr" sz="quarter" idx="10"/>
          </p:nvPr>
        </p:nvSpPr>
        <p:spPr/>
        <p:txBody>
          <a:bodyPr/>
          <a:lstStyle/>
          <a:p>
            <a:endParaRPr lang="fr-FR" dirty="0"/>
          </a:p>
        </p:txBody>
      </p:sp>
    </p:spTree>
    <p:extLst>
      <p:ext uri="{BB962C8B-B14F-4D97-AF65-F5344CB8AC3E}">
        <p14:creationId xmlns:p14="http://schemas.microsoft.com/office/powerpoint/2010/main" val="18018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r-FR" altLang="fr-FR" dirty="0"/>
              <a:t>08/06/18</a:t>
            </a:r>
          </a:p>
        </p:txBody>
      </p:sp>
      <p:sp>
        <p:nvSpPr>
          <p:cNvPr id="7" name="Rectangle 7"/>
          <p:cNvSpPr>
            <a:spLocks noGrp="1" noChangeArrowheads="1"/>
          </p:cNvSpPr>
          <p:nvPr>
            <p:ph type="sldNum"/>
          </p:nvPr>
        </p:nvSpPr>
        <p:spPr>
          <a:ln/>
        </p:spPr>
        <p:txBody>
          <a:bodyPr/>
          <a:lstStyle/>
          <a:p>
            <a:fld id="{7FAC9AF3-B6D0-45EF-AE52-100B17C442D2}" type="slidenum">
              <a:rPr lang="fr-FR" altLang="fr-FR"/>
              <a:pPr/>
              <a:t>15</a:t>
            </a:fld>
            <a:endParaRPr lang="fr-FR" altLang="fr-FR" dirty="0"/>
          </a:p>
        </p:txBody>
      </p:sp>
      <p:sp>
        <p:nvSpPr>
          <p:cNvPr id="32769" name="Rectangle 1"/>
          <p:cNvSpPr txBox="1">
            <a:spLocks noGrp="1" noRot="1" noChangeAspect="1" noChangeArrowheads="1"/>
          </p:cNvSpPr>
          <p:nvPr>
            <p:ph type="sldImg"/>
          </p:nvPr>
        </p:nvSpPr>
        <p:spPr bwMode="auto">
          <a:xfrm>
            <a:off x="919163" y="744538"/>
            <a:ext cx="4964112"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79768" y="4715153"/>
            <a:ext cx="5436567" cy="4468711"/>
          </a:xfrm>
          <a:prstGeom prst="rect">
            <a:avLst/>
          </a:prstGeo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
        <p:nvSpPr>
          <p:cNvPr id="2" name="Espace réservé du pied de page 1"/>
          <p:cNvSpPr>
            <a:spLocks noGrp="1"/>
          </p:cNvSpPr>
          <p:nvPr>
            <p:ph type="ftr" sz="quarter" idx="10"/>
          </p:nvPr>
        </p:nvSpPr>
        <p:spPr/>
        <p:txBody>
          <a:bodyPr/>
          <a:lstStyle/>
          <a:p>
            <a:endParaRPr lang="fr-FR" dirty="0"/>
          </a:p>
        </p:txBody>
      </p:sp>
    </p:spTree>
    <p:extLst>
      <p:ext uri="{BB962C8B-B14F-4D97-AF65-F5344CB8AC3E}">
        <p14:creationId xmlns:p14="http://schemas.microsoft.com/office/powerpoint/2010/main" val="406742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6412"/>
            <a:ext cx="648388" cy="578477"/>
          </a:xfrm>
          <a:prstGeom prst="rect">
            <a:avLst/>
          </a:prstGeom>
        </p:spPr>
      </p:pic>
      <p:sp>
        <p:nvSpPr>
          <p:cNvPr id="2" name="Titre 1"/>
          <p:cNvSpPr>
            <a:spLocks noGrp="1"/>
          </p:cNvSpPr>
          <p:nvPr>
            <p:ph type="ctrTitle"/>
          </p:nvPr>
        </p:nvSpPr>
        <p:spPr>
          <a:xfrm>
            <a:off x="685800" y="2130430"/>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384" y="6073903"/>
            <a:ext cx="576064" cy="74098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dirty="0"/>
          </a:p>
        </p:txBody>
      </p:sp>
      <p:sp>
        <p:nvSpPr>
          <p:cNvPr id="4" name="Espace réservé du numéro de diapositive 3"/>
          <p:cNvSpPr>
            <a:spLocks noGrp="1"/>
          </p:cNvSpPr>
          <p:nvPr>
            <p:ph type="sldNum" sz="quarter" idx="12"/>
          </p:nvPr>
        </p:nvSpPr>
        <p:spPr>
          <a:xfrm>
            <a:off x="4860032" y="6238523"/>
            <a:ext cx="2133600" cy="365125"/>
          </a:xfrm>
        </p:spPr>
        <p:txBody>
          <a:bodyPr/>
          <a:lstStyle/>
          <a:p>
            <a:fld id="{B3DDB88B-5597-451B-814C-33B8A23C77C8}" type="slidenum">
              <a:rPr lang="fr-FR" smtClean="0"/>
              <a:t>‹N°›</a:t>
            </a:fld>
            <a:endParaRPr lang="fr-FR" dirty="0"/>
          </a:p>
        </p:txBody>
      </p:sp>
      <p:sp>
        <p:nvSpPr>
          <p:cNvPr id="5" name="ZoneTexte 4"/>
          <p:cNvSpPr txBox="1"/>
          <p:nvPr userDrawn="1"/>
        </p:nvSpPr>
        <p:spPr>
          <a:xfrm>
            <a:off x="350994"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41792862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dirty="0"/>
          </a:p>
        </p:txBody>
      </p:sp>
      <p:sp>
        <p:nvSpPr>
          <p:cNvPr id="7" name="Espace réservé du numéro de diapositive 6"/>
          <p:cNvSpPr>
            <a:spLocks noGrp="1"/>
          </p:cNvSpPr>
          <p:nvPr>
            <p:ph type="sldNum" sz="quarter" idx="12"/>
          </p:nvPr>
        </p:nvSpPr>
        <p:spPr>
          <a:xfrm>
            <a:off x="4860032" y="6222119"/>
            <a:ext cx="2133600" cy="365125"/>
          </a:xfrm>
        </p:spPr>
        <p:txBody>
          <a:bodyPr/>
          <a:lstStyle/>
          <a:p>
            <a:fld id="{B3DDB88B-5597-451B-814C-33B8A23C77C8}" type="slidenum">
              <a:rPr lang="fr-FR" smtClean="0"/>
              <a:t>‹N°›</a:t>
            </a:fld>
            <a:endParaRPr lang="fr-FR" dirty="0"/>
          </a:p>
        </p:txBody>
      </p:sp>
      <p:sp>
        <p:nvSpPr>
          <p:cNvPr id="8" name="ZoneTexte 7"/>
          <p:cNvSpPr txBox="1"/>
          <p:nvPr userDrawn="1"/>
        </p:nvSpPr>
        <p:spPr>
          <a:xfrm>
            <a:off x="348928" y="6167348"/>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40809461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dirty="0"/>
          </a:p>
        </p:txBody>
      </p:sp>
      <p:sp>
        <p:nvSpPr>
          <p:cNvPr id="7" name="Espace réservé du numéro de diapositive 6"/>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dirty="0"/>
          </a:p>
        </p:txBody>
      </p:sp>
      <p:sp>
        <p:nvSpPr>
          <p:cNvPr id="8" name="ZoneTexte 7"/>
          <p:cNvSpPr txBox="1"/>
          <p:nvPr userDrawn="1"/>
        </p:nvSpPr>
        <p:spPr>
          <a:xfrm>
            <a:off x="3616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1236997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dirty="0"/>
          </a:p>
        </p:txBody>
      </p:sp>
      <p:sp>
        <p:nvSpPr>
          <p:cNvPr id="6" name="Espace réservé du numéro de diapositive 5"/>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dirty="0"/>
          </a:p>
        </p:txBody>
      </p:sp>
      <p:sp>
        <p:nvSpPr>
          <p:cNvPr id="7" name="ZoneTexte 6"/>
          <p:cNvSpPr txBox="1"/>
          <p:nvPr userDrawn="1"/>
        </p:nvSpPr>
        <p:spPr>
          <a:xfrm>
            <a:off x="3616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02960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dirty="0"/>
          </a:p>
        </p:txBody>
      </p:sp>
      <p:sp>
        <p:nvSpPr>
          <p:cNvPr id="6" name="Espace réservé du numéro de diapositive 5"/>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dirty="0"/>
          </a:p>
        </p:txBody>
      </p:sp>
      <p:sp>
        <p:nvSpPr>
          <p:cNvPr id="7" name="ZoneTexte 6"/>
          <p:cNvSpPr txBox="1"/>
          <p:nvPr userDrawn="1"/>
        </p:nvSpPr>
        <p:spPr>
          <a:xfrm>
            <a:off x="3362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6238205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7637"/>
            <a:ext cx="8229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3"/>
          <p:cNvSpPr>
            <a:spLocks noGrp="1"/>
          </p:cNvSpPr>
          <p:nvPr>
            <p:ph type="title"/>
          </p:nvPr>
        </p:nvSpPr>
        <p:spPr/>
        <p:txBody>
          <a:bodyPr/>
          <a:lstStyle/>
          <a:p>
            <a:r>
              <a:rPr lang="fr-FR"/>
              <a:t>Modifiez le style du titre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6412"/>
            <a:ext cx="648388" cy="578477"/>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384" y="6092285"/>
            <a:ext cx="561774" cy="72260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u numéro de diapositive 11"/>
          <p:cNvSpPr>
            <a:spLocks noGrp="1"/>
          </p:cNvSpPr>
          <p:nvPr>
            <p:ph type="sldNum" sz="quarter" idx="4"/>
          </p:nvPr>
        </p:nvSpPr>
        <p:spPr>
          <a:xfrm>
            <a:off x="6876256" y="638132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75725-8734-406C-86EE-E8D776B82646}" type="slidenum">
              <a:rPr lang="fr-FR" smtClean="0"/>
              <a:t>‹N°›</a:t>
            </a:fld>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2" name="Espace réservé du texte 41"/>
          <p:cNvSpPr>
            <a:spLocks noGrp="1"/>
          </p:cNvSpPr>
          <p:nvPr>
            <p:ph type="body" idx="10"/>
          </p:nvPr>
        </p:nvSpPr>
        <p:spPr>
          <a:xfrm>
            <a:off x="-1494" y="6543243"/>
            <a:ext cx="9144000" cy="136381"/>
          </a:xfrm>
          <a:prstGeom prst="rect">
            <a:avLst/>
          </a:prstGeom>
          <a:noFill/>
          <a:ln w="0" cmpd="sng">
            <a:noFill/>
            <a:prstDash val="solid"/>
          </a:ln>
        </p:spPr>
        <p:txBody>
          <a:bodyPr vert="horz" lIns="0" tIns="0" rIns="0" bIns="0" anchor="t"/>
          <a:lstStyle>
            <a:lvl1pPr marL="2524924" marR="0" indent="0" algn="l">
              <a:lnSpc>
                <a:spcPct val="95999"/>
              </a:lnSpc>
              <a:spcAft>
                <a:spcPts val="0"/>
              </a:spcAft>
              <a:defRPr/>
            </a:lvl1pPr>
          </a:lstStyle>
          <a:p>
            <a:pPr marL="3703320" marR="0" indent="0" algn="l">
              <a:lnSpc>
                <a:spcPct val="95999"/>
              </a:lnSpc>
              <a:spcAft>
                <a:spcPts val="0"/>
              </a:spcAft>
            </a:pPr>
            <a:r>
              <a:rPr lang="fr-FR" sz="989" spc="0">
                <a:solidFill>
                  <a:srgbClr val="000000"/>
                </a:solidFill>
                <a:latin typeface="Calibri" panose="22635452340000000000" pitchFamily="1"/>
              </a:rPr>
              <a:t>~ 6 ~</a:t>
            </a:r>
            <a:r>
              <a:rPr lang="fr-FR" sz="100" spc="0">
                <a:solidFill>
                  <a:srgbClr val="000000"/>
                </a:solidFill>
                <a:latin typeface="Arial" panose="22635452340000000000" pitchFamily="2"/>
              </a:rPr>
              <a:t> </a:t>
            </a:r>
          </a:p>
        </p:txBody>
      </p:sp>
      <p:sp>
        <p:nvSpPr>
          <p:cNvPr id="43" name="Espace réservé du texte 42"/>
          <p:cNvSpPr>
            <a:spLocks noGrp="1"/>
          </p:cNvSpPr>
          <p:nvPr>
            <p:ph type="body" idx="10"/>
          </p:nvPr>
        </p:nvSpPr>
        <p:spPr>
          <a:xfrm>
            <a:off x="-1494" y="6543243"/>
            <a:ext cx="9144000" cy="136381"/>
          </a:xfrm>
          <a:prstGeom prst="rect">
            <a:avLst/>
          </a:prstGeom>
          <a:noFill/>
          <a:ln w="0" cmpd="sng">
            <a:noFill/>
            <a:prstDash val="solid"/>
          </a:ln>
        </p:spPr>
        <p:txBody>
          <a:bodyPr vert="horz" lIns="0" tIns="0" rIns="0" bIns="0" anchor="t"/>
          <a:lstStyle>
            <a:lvl1pPr marL="2524924" marR="0" indent="0" algn="l">
              <a:lnSpc>
                <a:spcPct val="95999"/>
              </a:lnSpc>
              <a:spcAft>
                <a:spcPts val="0"/>
              </a:spcAft>
              <a:defRPr/>
            </a:lvl1pPr>
          </a:lstStyle>
          <a:p>
            <a:pPr marL="3703320" marR="0" indent="0" algn="l">
              <a:lnSpc>
                <a:spcPct val="95999"/>
              </a:lnSpc>
              <a:spcAft>
                <a:spcPts val="0"/>
              </a:spcAft>
            </a:pPr>
            <a:r>
              <a:rPr lang="fr-FR" sz="989" spc="0">
                <a:solidFill>
                  <a:srgbClr val="000000"/>
                </a:solidFill>
                <a:latin typeface="Calibri" panose="22635452340000000000" pitchFamily="1"/>
              </a:rPr>
              <a:t>~ 6 ~</a:t>
            </a:r>
            <a:r>
              <a:rPr lang="fr-FR" sz="100" spc="0">
                <a:solidFill>
                  <a:srgbClr val="000000"/>
                </a:solidFill>
                <a:latin typeface="Arial" panose="22635452340000000000" pitchFamily="2"/>
              </a:rPr>
              <a:t> </a:t>
            </a:r>
          </a:p>
        </p:txBody>
      </p:sp>
      <p:sp>
        <p:nvSpPr>
          <p:cNvPr id="44" name="Espace réservé du texte 43"/>
          <p:cNvSpPr>
            <a:spLocks noGrp="1"/>
          </p:cNvSpPr>
          <p:nvPr>
            <p:ph type="body" idx="10"/>
          </p:nvPr>
        </p:nvSpPr>
        <p:spPr>
          <a:xfrm>
            <a:off x="1426883" y="1604530"/>
            <a:ext cx="2234453" cy="4401416"/>
          </a:xfrm>
          <a:prstGeom prst="rect">
            <a:avLst/>
          </a:prstGeom>
          <a:solidFill>
            <a:srgbClr val="4AACC5"/>
          </a:solidFill>
          <a:ln w="0" cmpd="sng">
            <a:noFill/>
            <a:prstDash val="solid"/>
          </a:ln>
        </p:spPr>
        <p:txBody>
          <a:bodyPr vert="horz" lIns="0" tIns="0" rIns="0" bIns="0" anchor="t"/>
          <a:lstStyle/>
          <a:p>
            <a:pPr algn="l"/>
            <a:r>
              <a:rPr lang="en-US" sz="100"/>
              <a:t> </a:t>
            </a:r>
          </a:p>
        </p:txBody>
      </p:sp>
      <p:sp>
        <p:nvSpPr>
          <p:cNvPr id="45" name="Espace réservé du texte 44"/>
          <p:cNvSpPr>
            <a:spLocks noGrp="1"/>
          </p:cNvSpPr>
          <p:nvPr>
            <p:ph type="body" idx="10"/>
          </p:nvPr>
        </p:nvSpPr>
        <p:spPr>
          <a:xfrm>
            <a:off x="0" y="6199043"/>
            <a:ext cx="9144000" cy="81395"/>
          </a:xfrm>
          <a:prstGeom prst="rect">
            <a:avLst/>
          </a:prstGeom>
          <a:solidFill>
            <a:srgbClr val="4AACC5"/>
          </a:solidFill>
          <a:ln w="0" cmpd="sng">
            <a:noFill/>
            <a:prstDash val="solid"/>
          </a:ln>
        </p:spPr>
        <p:txBody>
          <a:bodyPr vert="horz" lIns="0" tIns="0" rIns="0" bIns="0" anchor="t"/>
          <a:lstStyle/>
          <a:p>
            <a:pPr algn="l"/>
            <a:r>
              <a:rPr lang="en-US" sz="100"/>
              <a:t> </a:t>
            </a:r>
          </a:p>
        </p:txBody>
      </p:sp>
      <p:sp>
        <p:nvSpPr>
          <p:cNvPr id="48" name="Espace réservé du texte 47"/>
          <p:cNvSpPr>
            <a:spLocks noGrp="1"/>
          </p:cNvSpPr>
          <p:nvPr>
            <p:ph type="body" idx="10"/>
          </p:nvPr>
        </p:nvSpPr>
        <p:spPr>
          <a:xfrm>
            <a:off x="1362636" y="1049483"/>
            <a:ext cx="6066118" cy="459365"/>
          </a:xfrm>
          <a:prstGeom prst="rect">
            <a:avLst/>
          </a:prstGeom>
          <a:noFill/>
          <a:ln w="0" cmpd="sng">
            <a:noFill/>
            <a:prstDash val="solid"/>
          </a:ln>
        </p:spPr>
        <p:txBody>
          <a:bodyPr vert="horz" lIns="0" tIns="0" rIns="0" bIns="0" anchor="t"/>
          <a:lstStyle>
            <a:lvl1pPr marL="0" marR="0" indent="0" algn="l">
              <a:lnSpc>
                <a:spcPct val="95999"/>
              </a:lnSpc>
              <a:spcAft>
                <a:spcPts val="1350"/>
              </a:spcAft>
              <a:defRPr/>
            </a:lvl1pPr>
          </a:lstStyle>
          <a:p>
            <a:pPr marL="0" marR="0" indent="0" algn="l">
              <a:lnSpc>
                <a:spcPct val="95999"/>
              </a:lnSpc>
              <a:spcAft>
                <a:spcPts val="1980"/>
              </a:spcAft>
            </a:pPr>
            <a:r>
              <a:rPr lang="fr-FR" sz="1636" spc="-34">
                <a:solidFill>
                  <a:srgbClr val="365F91"/>
                </a:solidFill>
                <a:latin typeface="Calibri" panose="22635452340000000000" pitchFamily="1"/>
              </a:rPr>
              <a:t>2017 - Transition vers le zéro papier </a:t>
            </a:r>
          </a:p>
        </p:txBody>
      </p:sp>
      <p:sp>
        <p:nvSpPr>
          <p:cNvPr id="49" name="Espace réservé du texte 48"/>
          <p:cNvSpPr>
            <a:spLocks noGrp="1"/>
          </p:cNvSpPr>
          <p:nvPr>
            <p:ph type="body" idx="10"/>
          </p:nvPr>
        </p:nvSpPr>
        <p:spPr>
          <a:xfrm>
            <a:off x="1426883" y="1604530"/>
            <a:ext cx="2234453" cy="426027"/>
          </a:xfrm>
          <a:prstGeom prst="rect">
            <a:avLst/>
          </a:prstGeom>
          <a:noFill/>
          <a:ln w="0" cmpd="sng">
            <a:noFill/>
            <a:prstDash val="solid"/>
          </a:ln>
        </p:spPr>
        <p:txBody>
          <a:bodyPr vert="horz" lIns="0" tIns="297180" rIns="0" bIns="0" anchor="t"/>
          <a:lstStyle>
            <a:lvl1pPr marL="342891" marR="0" indent="0" algn="l">
              <a:lnSpc>
                <a:spcPct val="82559"/>
              </a:lnSpc>
              <a:spcAft>
                <a:spcPts val="0"/>
              </a:spcAft>
              <a:defRPr/>
            </a:lvl1pPr>
          </a:lstStyle>
          <a:p>
            <a:pPr marL="502920" marR="0" indent="0" algn="l">
              <a:lnSpc>
                <a:spcPct val="82559"/>
              </a:lnSpc>
              <a:spcAft>
                <a:spcPts val="0"/>
              </a:spcAft>
            </a:pPr>
            <a:r>
              <a:rPr lang="fr-FR" sz="1091" b="1" spc="0">
                <a:solidFill>
                  <a:srgbClr val="FFFFFF"/>
                </a:solidFill>
                <a:latin typeface="Arial" panose="22635452340000000000" pitchFamily="2"/>
              </a:rPr>
              <a:t>Code civil </a:t>
            </a:r>
          </a:p>
        </p:txBody>
      </p:sp>
      <p:sp>
        <p:nvSpPr>
          <p:cNvPr id="52" name="Espace réservé du texte 51"/>
          <p:cNvSpPr>
            <a:spLocks noGrp="1"/>
          </p:cNvSpPr>
          <p:nvPr>
            <p:ph type="body" idx="10"/>
          </p:nvPr>
        </p:nvSpPr>
        <p:spPr>
          <a:xfrm>
            <a:off x="1426883" y="2834554"/>
            <a:ext cx="2234453" cy="538163"/>
          </a:xfrm>
          <a:prstGeom prst="rect">
            <a:avLst/>
          </a:prstGeom>
          <a:noFill/>
          <a:ln w="0" cmpd="sng">
            <a:noFill/>
            <a:prstDash val="solid"/>
          </a:ln>
        </p:spPr>
        <p:txBody>
          <a:bodyPr vert="horz" lIns="0" tIns="91440" rIns="0" bIns="0" anchor="t"/>
          <a:lstStyle>
            <a:lvl1pPr marL="62344" marR="0" indent="0" algn="ctr">
              <a:lnSpc>
                <a:spcPct val="143999"/>
              </a:lnSpc>
              <a:spcAft>
                <a:spcPts val="0"/>
              </a:spcAft>
              <a:defRPr/>
            </a:lvl1pPr>
          </a:lstStyle>
          <a:p>
            <a:pPr marL="91440" marR="0" indent="0" algn="ctr">
              <a:lnSpc>
                <a:spcPct val="143999"/>
              </a:lnSpc>
              <a:spcAft>
                <a:spcPts val="0"/>
              </a:spcAft>
            </a:pPr>
            <a:r>
              <a:rPr lang="fr-FR" sz="1091" b="1" spc="0">
                <a:solidFill>
                  <a:srgbClr val="FFFFFF"/>
                </a:solidFill>
                <a:latin typeface="Arial" panose="22635452340000000000" pitchFamily="2"/>
              </a:rPr>
              <a:t>Code de la </a:t>
            </a:r>
            <a:r>
              <a:t/>
            </a:r>
            <a:br/>
            <a:r>
              <a:rPr lang="fr-FR" sz="1091" b="1" spc="0">
                <a:solidFill>
                  <a:srgbClr val="FFFFFF"/>
                </a:solidFill>
                <a:latin typeface="Arial" panose="22635452340000000000" pitchFamily="2"/>
              </a:rPr>
              <a:t>Santé publique </a:t>
            </a:r>
          </a:p>
        </p:txBody>
      </p:sp>
      <p:sp>
        <p:nvSpPr>
          <p:cNvPr id="55" name="Espace réservé du texte 54"/>
          <p:cNvSpPr>
            <a:spLocks noGrp="1"/>
          </p:cNvSpPr>
          <p:nvPr>
            <p:ph type="body" idx="10"/>
          </p:nvPr>
        </p:nvSpPr>
        <p:spPr>
          <a:xfrm>
            <a:off x="1426883" y="4168919"/>
            <a:ext cx="2234453" cy="779318"/>
          </a:xfrm>
          <a:prstGeom prst="rect">
            <a:avLst/>
          </a:prstGeom>
          <a:noFill/>
          <a:ln w="0" cmpd="sng">
            <a:noFill/>
            <a:prstDash val="solid"/>
          </a:ln>
        </p:spPr>
        <p:txBody>
          <a:bodyPr vert="horz" lIns="0" tIns="91440" rIns="0" bIns="0" anchor="t"/>
          <a:lstStyle>
            <a:lvl1pPr marL="62344" marR="0" indent="0" algn="ctr">
              <a:lnSpc>
                <a:spcPct val="143999"/>
              </a:lnSpc>
              <a:spcAft>
                <a:spcPts val="0"/>
              </a:spcAft>
              <a:defRPr/>
            </a:lvl1pPr>
          </a:lstStyle>
          <a:p>
            <a:pPr marL="91440" marR="0" indent="0" algn="ctr">
              <a:lnSpc>
                <a:spcPct val="143999"/>
              </a:lnSpc>
              <a:spcAft>
                <a:spcPts val="0"/>
              </a:spcAft>
            </a:pPr>
            <a:r>
              <a:rPr lang="fr-FR" sz="1091" b="1" spc="0">
                <a:solidFill>
                  <a:srgbClr val="FFFFFF"/>
                </a:solidFill>
                <a:latin typeface="Arial" panose="22635452340000000000" pitchFamily="2"/>
              </a:rPr>
              <a:t>Livre des </a:t>
            </a:r>
            <a:r>
              <a:t/>
            </a:r>
            <a:br/>
            <a:r>
              <a:rPr lang="fr-FR" sz="1091" b="1" spc="0">
                <a:solidFill>
                  <a:srgbClr val="FFFFFF"/>
                </a:solidFill>
                <a:latin typeface="Arial" panose="22635452340000000000" pitchFamily="2"/>
              </a:rPr>
              <a:t>procédures </a:t>
            </a:r>
            <a:r>
              <a:t/>
            </a:r>
            <a:br/>
            <a:r>
              <a:rPr lang="fr-FR" sz="1091" b="1" spc="0">
                <a:solidFill>
                  <a:srgbClr val="FFFFFF"/>
                </a:solidFill>
                <a:latin typeface="Arial" panose="22635452340000000000" pitchFamily="2"/>
              </a:rPr>
              <a:t>fiscales </a:t>
            </a:r>
          </a:p>
        </p:txBody>
      </p:sp>
      <p:sp>
        <p:nvSpPr>
          <p:cNvPr id="58" name="Espace réservé du texte 57"/>
          <p:cNvSpPr>
            <a:spLocks noGrp="1"/>
          </p:cNvSpPr>
          <p:nvPr>
            <p:ph type="body" idx="10"/>
          </p:nvPr>
        </p:nvSpPr>
        <p:spPr>
          <a:xfrm>
            <a:off x="3930277" y="1508847"/>
            <a:ext cx="4064000" cy="4690197"/>
          </a:xfrm>
          <a:prstGeom prst="rect">
            <a:avLst/>
          </a:prstGeom>
          <a:noFill/>
          <a:ln w="0" cmpd="sng">
            <a:noFill/>
            <a:prstDash val="solid"/>
          </a:ln>
        </p:spPr>
        <p:txBody>
          <a:bodyPr vert="horz" lIns="0" tIns="0" rIns="0" bIns="0" anchor="t"/>
          <a:lstStyle>
            <a:lvl1pPr marL="0" marR="0" indent="0" algn="ctr">
              <a:lnSpc>
                <a:spcPct val="143999"/>
              </a:lnSpc>
              <a:spcBef>
                <a:spcPts val="1350"/>
              </a:spcBef>
              <a:spcAft>
                <a:spcPts val="4173"/>
              </a:spcAft>
              <a:defRPr/>
            </a:lvl1pPr>
          </a:lstStyle>
          <a:p>
            <a:pPr marL="0" marR="0" indent="0" algn="ctr">
              <a:lnSpc>
                <a:spcPct val="143999"/>
              </a:lnSpc>
              <a:spcAft>
                <a:spcPts val="0"/>
              </a:spcAft>
            </a:pPr>
            <a:r>
              <a:rPr lang="fr-FR" sz="818" spc="-17">
                <a:solidFill>
                  <a:srgbClr val="000000"/>
                </a:solidFill>
                <a:latin typeface="Calibri" panose="22635452340000000000" pitchFamily="1"/>
              </a:rPr>
              <a:t>La chasse au papier a véritablement commencé en </a:t>
            </a:r>
            <a:r>
              <a:t/>
            </a:r>
            <a:br/>
            <a:r>
              <a:rPr lang="fr-FR" sz="818" spc="-14">
                <a:solidFill>
                  <a:srgbClr val="000000"/>
                </a:solidFill>
                <a:latin typeface="Calibri" panose="22635452340000000000" pitchFamily="1"/>
              </a:rPr>
              <a:t>France avec l’arrivée de nouveaux articles </a:t>
            </a:r>
            <a:r>
              <a:t/>
            </a:r>
            <a:br/>
            <a:r>
              <a:rPr lang="fr-FR" sz="818" spc="-14">
                <a:solidFill>
                  <a:srgbClr val="000000"/>
                </a:solidFill>
                <a:latin typeface="Calibri" panose="22635452340000000000" pitchFamily="1"/>
              </a:rPr>
              <a:t>réglementaires qui encadrent les processus de </a:t>
            </a:r>
            <a:r>
              <a:t/>
            </a:r>
            <a:br/>
            <a:r>
              <a:rPr lang="fr-FR" sz="818" spc="-17">
                <a:solidFill>
                  <a:srgbClr val="000000"/>
                </a:solidFill>
                <a:latin typeface="Calibri" panose="22635452340000000000" pitchFamily="1"/>
              </a:rPr>
              <a:t>dématérialisation du document papier. </a:t>
            </a:r>
          </a:p>
          <a:p>
            <a:pPr marL="0" marR="0" indent="0" algn="ctr">
              <a:lnSpc>
                <a:spcPct val="143999"/>
              </a:lnSpc>
              <a:spcBef>
                <a:spcPts val="2160"/>
              </a:spcBef>
              <a:spcAft>
                <a:spcPts val="0"/>
              </a:spcAft>
            </a:pPr>
            <a:r>
              <a:rPr lang="fr-FR" sz="818" b="1" spc="-14">
                <a:solidFill>
                  <a:srgbClr val="000000"/>
                </a:solidFill>
                <a:latin typeface="Calibri" panose="22635452340000000000" pitchFamily="1"/>
              </a:rPr>
              <a:t>Autour du code Civil </a:t>
            </a:r>
            <a:r>
              <a:t/>
            </a:r>
            <a:br/>
            <a:r>
              <a:rPr lang="fr-FR" sz="818" spc="-14">
                <a:solidFill>
                  <a:srgbClr val="000000"/>
                </a:solidFill>
                <a:latin typeface="Calibri" panose="22635452340000000000" pitchFamily="1"/>
              </a:rPr>
              <a:t>Article 1366 et 1379 du Code Civil et décret </a:t>
            </a:r>
            <a:r>
              <a:t/>
            </a:r>
            <a:br/>
            <a:r>
              <a:rPr lang="fr-FR" sz="818" spc="-20">
                <a:solidFill>
                  <a:srgbClr val="000000"/>
                </a:solidFill>
                <a:latin typeface="Calibri" panose="22635452340000000000" pitchFamily="1"/>
              </a:rPr>
              <a:t>d’application n°2016-1673 du 5 décembre 2016 relatif à </a:t>
            </a:r>
            <a:r>
              <a:t/>
            </a:r>
            <a:br/>
            <a:r>
              <a:rPr lang="fr-FR" sz="818" spc="-14">
                <a:solidFill>
                  <a:srgbClr val="000000"/>
                </a:solidFill>
                <a:latin typeface="Calibri" panose="22635452340000000000" pitchFamily="1"/>
              </a:rPr>
              <a:t>la </a:t>
            </a:r>
            <a:r>
              <a:rPr lang="fr-FR" sz="818" b="1" spc="-14">
                <a:solidFill>
                  <a:srgbClr val="000000"/>
                </a:solidFill>
                <a:latin typeface="Calibri" panose="22635452340000000000" pitchFamily="1"/>
              </a:rPr>
              <a:t>copie fiable</a:t>
            </a:r>
            <a:r>
              <a:rPr lang="fr-FR" sz="818" spc="-14">
                <a:solidFill>
                  <a:srgbClr val="000000"/>
                </a:solidFill>
                <a:latin typeface="Calibri" panose="22635452340000000000" pitchFamily="1"/>
              </a:rPr>
              <a:t> au sens de l’article 1379 du Code Civil.</a:t>
            </a:r>
            <a:r>
              <a:rPr lang="fr-FR" sz="100" spc="-14">
                <a:solidFill>
                  <a:srgbClr val="000000"/>
                </a:solidFill>
                <a:latin typeface="Arial" panose="22635452340000000000" pitchFamily="2"/>
              </a:rPr>
              <a:t> </a:t>
            </a:r>
          </a:p>
          <a:p>
            <a:pPr marL="0" marR="0" indent="0" algn="ctr">
              <a:lnSpc>
                <a:spcPct val="143999"/>
              </a:lnSpc>
              <a:spcBef>
                <a:spcPts val="1800"/>
              </a:spcBef>
              <a:spcAft>
                <a:spcPts val="0"/>
              </a:spcAft>
            </a:pPr>
            <a:r>
              <a:rPr lang="fr-FR" sz="818" b="1" spc="-14">
                <a:solidFill>
                  <a:srgbClr val="000000"/>
                </a:solidFill>
                <a:latin typeface="Calibri" panose="22635452340000000000" pitchFamily="1"/>
              </a:rPr>
              <a:t>Autour de la santé </a:t>
            </a:r>
            <a:r>
              <a:t/>
            </a:r>
            <a:br/>
            <a:r>
              <a:rPr lang="fr-FR" sz="818" spc="-17">
                <a:solidFill>
                  <a:srgbClr val="000000"/>
                </a:solidFill>
                <a:latin typeface="Calibri" panose="22635452340000000000" pitchFamily="1"/>
              </a:rPr>
              <a:t>Ordonnance n° 2017-29 du 12 janvier 2017 relative aux </a:t>
            </a:r>
            <a:r>
              <a:t/>
            </a:r>
            <a:br/>
            <a:r>
              <a:rPr lang="fr-FR" sz="818" spc="-17">
                <a:solidFill>
                  <a:srgbClr val="000000"/>
                </a:solidFill>
                <a:latin typeface="Calibri" panose="22635452340000000000" pitchFamily="1"/>
              </a:rPr>
              <a:t>conditions de reconnaissance de la force probante des </a:t>
            </a:r>
            <a:r>
              <a:t/>
            </a:r>
            <a:br/>
            <a:r>
              <a:rPr lang="fr-FR" sz="818" spc="-17">
                <a:solidFill>
                  <a:srgbClr val="000000"/>
                </a:solidFill>
                <a:latin typeface="Calibri" panose="22635452340000000000" pitchFamily="1"/>
              </a:rPr>
              <a:t>documents comportant des données de santé à </a:t>
            </a:r>
            <a:r>
              <a:t/>
            </a:r>
            <a:br/>
            <a:r>
              <a:rPr lang="fr-FR" sz="818" spc="-17">
                <a:solidFill>
                  <a:srgbClr val="000000"/>
                </a:solidFill>
                <a:latin typeface="Calibri" panose="22635452340000000000" pitchFamily="1"/>
              </a:rPr>
              <a:t>caractère personnel créés ou reproduits sous forme </a:t>
            </a:r>
            <a:r>
              <a:t/>
            </a:r>
            <a:br/>
            <a:r>
              <a:rPr lang="fr-FR" sz="818" spc="-20">
                <a:solidFill>
                  <a:srgbClr val="000000"/>
                </a:solidFill>
                <a:latin typeface="Calibri" panose="22635452340000000000" pitchFamily="1"/>
              </a:rPr>
              <a:t>numérique et de destruction des documents conservés </a:t>
            </a:r>
            <a:r>
              <a:t/>
            </a:r>
            <a:br/>
            <a:r>
              <a:rPr lang="fr-FR" sz="818" spc="-14">
                <a:solidFill>
                  <a:srgbClr val="000000"/>
                </a:solidFill>
                <a:latin typeface="Calibri" panose="22635452340000000000" pitchFamily="1"/>
              </a:rPr>
              <a:t>sous une autre forme que numérique. </a:t>
            </a:r>
          </a:p>
          <a:p>
            <a:pPr marL="0" marR="0" indent="0" algn="ctr">
              <a:lnSpc>
                <a:spcPct val="143999"/>
              </a:lnSpc>
              <a:spcBef>
                <a:spcPts val="1980"/>
              </a:spcBef>
              <a:spcAft>
                <a:spcPts val="6120"/>
              </a:spcAft>
            </a:pPr>
            <a:r>
              <a:rPr lang="fr-FR" sz="818" b="1" spc="-14">
                <a:solidFill>
                  <a:srgbClr val="000000"/>
                </a:solidFill>
                <a:latin typeface="Calibri" panose="22635452340000000000" pitchFamily="1"/>
              </a:rPr>
              <a:t>Autour de la facture </a:t>
            </a:r>
            <a:r>
              <a:t/>
            </a:r>
            <a:br/>
            <a:r>
              <a:rPr lang="fr-FR" sz="818" spc="-14">
                <a:solidFill>
                  <a:srgbClr val="000000"/>
                </a:solidFill>
                <a:latin typeface="Calibri" panose="22635452340000000000" pitchFamily="1"/>
              </a:rPr>
              <a:t>Nouvel arrêté du 22 mars 2017 fixant les modalités de </a:t>
            </a:r>
            <a:r>
              <a:t/>
            </a:r>
            <a:br/>
            <a:r>
              <a:rPr lang="fr-FR" sz="818" spc="-17">
                <a:solidFill>
                  <a:srgbClr val="000000"/>
                </a:solidFill>
                <a:latin typeface="Calibri" panose="22635452340000000000" pitchFamily="1"/>
              </a:rPr>
              <a:t>numérisation des factures papier en application de </a:t>
            </a:r>
            <a:r>
              <a:t/>
            </a:r>
            <a:br/>
            <a:r>
              <a:rPr lang="fr-FR" sz="818" spc="-14">
                <a:solidFill>
                  <a:srgbClr val="000000"/>
                </a:solidFill>
                <a:latin typeface="Calibri" panose="22635452340000000000" pitchFamily="1"/>
              </a:rPr>
              <a:t>l'article L. 102 B du livre des procédures fiscales. </a:t>
            </a:r>
          </a:p>
        </p:txBody>
      </p:sp>
      <p:sp>
        <p:nvSpPr>
          <p:cNvPr id="59" name="Espace réservé du texte 58"/>
          <p:cNvSpPr>
            <a:spLocks noGrp="1"/>
          </p:cNvSpPr>
          <p:nvPr>
            <p:ph type="body" idx="10"/>
          </p:nvPr>
        </p:nvSpPr>
        <p:spPr>
          <a:xfrm>
            <a:off x="0" y="6280440"/>
            <a:ext cx="9144000" cy="267133"/>
          </a:xfrm>
          <a:prstGeom prst="rect">
            <a:avLst/>
          </a:prstGeom>
          <a:noFill/>
          <a:ln w="0" cmpd="sng">
            <a:noFill/>
            <a:prstDash val="solid"/>
          </a:ln>
        </p:spPr>
        <p:txBody>
          <a:bodyPr vert="horz" lIns="0" tIns="45720" rIns="0" bIns="0" anchor="t"/>
          <a:lstStyle>
            <a:lvl1pPr marL="0" marR="0" indent="0" algn="ctr">
              <a:lnSpc>
                <a:spcPct val="95999"/>
              </a:lnSpc>
              <a:spcAft>
                <a:spcPts val="123"/>
              </a:spcAft>
              <a:defRPr/>
            </a:lvl1pPr>
          </a:lstStyle>
          <a:p>
            <a:pPr marL="0" marR="0" indent="0" algn="ctr">
              <a:lnSpc>
                <a:spcPct val="95999"/>
              </a:lnSpc>
              <a:spcAft>
                <a:spcPts val="180"/>
              </a:spcAft>
            </a:pPr>
            <a:r>
              <a:rPr lang="fr-FR" sz="750" spc="-10">
                <a:solidFill>
                  <a:srgbClr val="000000"/>
                </a:solidFill>
                <a:latin typeface="Arial" panose="22635452340000000000" pitchFamily="2"/>
              </a:rPr>
              <a:t>Spark Archives </a:t>
            </a:r>
            <a:r>
              <a:rPr lang="fr-FR" sz="205" spc="-10">
                <a:solidFill>
                  <a:srgbClr val="000000"/>
                </a:solidFill>
                <a:latin typeface="Arial" panose="22635452340000000000" pitchFamily="2"/>
              </a:rPr>
              <a:t>–</a:t>
            </a:r>
            <a:r>
              <a:rPr lang="fr-FR" sz="750" spc="-10">
                <a:solidFill>
                  <a:srgbClr val="000000"/>
                </a:solidFill>
                <a:latin typeface="Arial" panose="22635452340000000000" pitchFamily="2"/>
              </a:rPr>
              <a:t> Klee Group | +33 (0)1 46 29 25 25 </a:t>
            </a:r>
            <a:r>
              <a:t/>
            </a:r>
            <a:br/>
            <a:r>
              <a:rPr lang="fr-FR" sz="750" u="sng" spc="0">
                <a:solidFill>
                  <a:srgbClr val="0000FF"/>
                </a:solidFill>
                <a:latin typeface="Arial" panose="22635452340000000000" pitchFamily="2"/>
              </a:rPr>
              <a:t>www.spark-archives.com</a:t>
            </a:r>
            <a:r>
              <a:rPr lang="fr-FR" sz="205" spc="0">
                <a:solidFill>
                  <a:srgbClr val="000000"/>
                </a:solidFill>
                <a:latin typeface="Arial" panose="22635452340000000000" pitchFamily="2"/>
              </a:rPr>
              <a:t> –</a:t>
            </a:r>
            <a:r>
              <a:rPr lang="fr-FR" sz="750" spc="0">
                <a:solidFill>
                  <a:srgbClr val="000000"/>
                </a:solidFill>
                <a:latin typeface="Arial" panose="22635452340000000000" pitchFamily="2"/>
              </a:rPr>
              <a:t> Janvier 2018 </a:t>
            </a:r>
            <a:r>
              <a:rPr lang="fr-FR" sz="205" spc="0">
                <a:solidFill>
                  <a:srgbClr val="000000"/>
                </a:solidFill>
                <a:latin typeface="Arial" panose="22635452340000000000" pitchFamily="2"/>
              </a:rPr>
              <a:t>–</a:t>
            </a:r>
            <a:r>
              <a:rPr lang="fr-FR" sz="750" spc="0">
                <a:solidFill>
                  <a:srgbClr val="000000"/>
                </a:solidFill>
                <a:latin typeface="Arial" panose="22635452340000000000" pitchFamily="2"/>
              </a:rPr>
              <a:t> v2 </a:t>
            </a:r>
          </a:p>
        </p:txBody>
      </p:sp>
    </p:spTree>
    <p:extLst>
      <p:ext uri="{BB962C8B-B14F-4D97-AF65-F5344CB8AC3E}">
        <p14:creationId xmlns:p14="http://schemas.microsoft.com/office/powerpoint/2010/main" val="164933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24" name="Espace réservé du texte 23"/>
          <p:cNvSpPr>
            <a:spLocks noGrp="1"/>
          </p:cNvSpPr>
          <p:nvPr>
            <p:ph type="body" idx="10"/>
          </p:nvPr>
        </p:nvSpPr>
        <p:spPr>
          <a:xfrm>
            <a:off x="387755" y="6587941"/>
            <a:ext cx="8367133" cy="133590"/>
          </a:xfrm>
          <a:prstGeom prst="rect">
            <a:avLst/>
          </a:prstGeom>
          <a:noFill/>
          <a:ln w="0" cmpd="sng">
            <a:noFill/>
            <a:prstDash val="solid"/>
          </a:ln>
        </p:spPr>
        <p:txBody>
          <a:bodyPr vert="horz" lIns="0" tIns="0" rIns="0" bIns="0" anchor="t">
            <a:normAutofit fontScale="80000"/>
          </a:bodyPr>
          <a:lstStyle>
            <a:lvl1pPr marL="0" marR="0" indent="0" algn="ctr">
              <a:lnSpc>
                <a:spcPct val="95999"/>
              </a:lnSpc>
              <a:spcAft>
                <a:spcPts val="0"/>
              </a:spcAft>
              <a:defRPr/>
            </a:lvl1pPr>
          </a:lstStyle>
          <a:p>
            <a:pPr marL="0" marR="0" indent="0" algn="ctr">
              <a:lnSpc>
                <a:spcPct val="95999"/>
              </a:lnSpc>
              <a:spcAft>
                <a:spcPts val="0"/>
              </a:spcAft>
            </a:pPr>
            <a:r>
              <a:rPr lang="fr-FR" sz="855" i="1" spc="-77">
                <a:solidFill>
                  <a:srgbClr val="000000"/>
                </a:solidFill>
                <a:latin typeface="Arial" panose="22635452340000000000" pitchFamily="2"/>
              </a:rPr>
              <a:t>© Open Bee - Tous droits réservés </a:t>
            </a:r>
          </a:p>
        </p:txBody>
      </p:sp>
    </p:spTree>
    <p:extLst>
      <p:ext uri="{BB962C8B-B14F-4D97-AF65-F5344CB8AC3E}">
        <p14:creationId xmlns:p14="http://schemas.microsoft.com/office/powerpoint/2010/main" val="150651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916832"/>
            <a:ext cx="7772400" cy="1470025"/>
          </a:xfrm>
        </p:spPr>
        <p:txBody>
          <a:bodyPr/>
          <a:lstStyle>
            <a:lvl1pPr>
              <a:defRPr>
                <a:solidFill>
                  <a:srgbClr val="02A7CE"/>
                </a:solidFill>
              </a:defRPr>
            </a:lvl1pPr>
          </a:lstStyle>
          <a:p>
            <a:r>
              <a:rPr lang="fr-FR"/>
              <a:t>Modifiez le style du titre</a:t>
            </a:r>
            <a:endParaRPr lang="fr-FR" dirty="0"/>
          </a:p>
        </p:txBody>
      </p:sp>
      <p:sp>
        <p:nvSpPr>
          <p:cNvPr id="3" name="Sous-titre 2"/>
          <p:cNvSpPr>
            <a:spLocks noGrp="1"/>
          </p:cNvSpPr>
          <p:nvPr>
            <p:ph type="subTitle" idx="1"/>
          </p:nvPr>
        </p:nvSpPr>
        <p:spPr>
          <a:xfrm>
            <a:off x="1371600" y="3672607"/>
            <a:ext cx="6400800" cy="1752600"/>
          </a:xfrm>
        </p:spPr>
        <p:txBody>
          <a:bodyPr>
            <a:normAutofit/>
          </a:bodyPr>
          <a:lstStyle>
            <a:lvl1pPr marL="0" indent="0" algn="ctr">
              <a:buNone/>
              <a:defRPr sz="2400">
                <a:solidFill>
                  <a:srgbClr val="0062A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p>
            <a:endParaRPr lang="fr-FR" dirty="0"/>
          </a:p>
        </p:txBody>
      </p:sp>
      <p:sp>
        <p:nvSpPr>
          <p:cNvPr id="6" name="Espace réservé du numéro de diapositive 5"/>
          <p:cNvSpPr>
            <a:spLocks noGrp="1"/>
          </p:cNvSpPr>
          <p:nvPr>
            <p:ph type="sldNum" sz="quarter" idx="12"/>
          </p:nvPr>
        </p:nvSpPr>
        <p:spPr>
          <a:xfrm>
            <a:off x="4860032" y="6225335"/>
            <a:ext cx="2133600" cy="365125"/>
          </a:xfrm>
        </p:spPr>
        <p:txBody>
          <a:bodyPr/>
          <a:lstStyle/>
          <a:p>
            <a:fld id="{C788F5CA-3052-496D-B9FD-6B4040F1CDD1}" type="slidenum">
              <a:rPr lang="fr-FR" smtClean="0"/>
              <a:t>‹N°›</a:t>
            </a:fld>
            <a:endParaRPr lang="fr-FR" dirty="0"/>
          </a:p>
        </p:txBody>
      </p:sp>
      <p:sp>
        <p:nvSpPr>
          <p:cNvPr id="7" name="Rectangle 6"/>
          <p:cNvSpPr/>
          <p:nvPr userDrawn="1"/>
        </p:nvSpPr>
        <p:spPr>
          <a:xfrm>
            <a:off x="3347864" y="3346723"/>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2A7CE"/>
              </a:solidFill>
            </a:endParaRPr>
          </a:p>
        </p:txBody>
      </p:sp>
      <p:cxnSp>
        <p:nvCxnSpPr>
          <p:cNvPr id="9" name="Connecteur droit 8"/>
          <p:cNvCxnSpPr/>
          <p:nvPr userDrawn="1"/>
        </p:nvCxnSpPr>
        <p:spPr>
          <a:xfrm>
            <a:off x="683568" y="3418731"/>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7313" y="6135396"/>
            <a:ext cx="561774" cy="722604"/>
          </a:xfrm>
          <a:prstGeom prst="rect">
            <a:avLst/>
          </a:prstGeom>
        </p:spPr>
      </p:pic>
    </p:spTree>
    <p:extLst>
      <p:ext uri="{BB962C8B-B14F-4D97-AF65-F5344CB8AC3E}">
        <p14:creationId xmlns:p14="http://schemas.microsoft.com/office/powerpoint/2010/main" val="14725960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dirty="0"/>
          </a:p>
        </p:txBody>
      </p:sp>
      <p:sp>
        <p:nvSpPr>
          <p:cNvPr id="7" name="Espace réservé du numéro de diapositive 6"/>
          <p:cNvSpPr>
            <a:spLocks noGrp="1"/>
          </p:cNvSpPr>
          <p:nvPr>
            <p:ph type="sldNum" sz="quarter" idx="12"/>
          </p:nvPr>
        </p:nvSpPr>
        <p:spPr>
          <a:xfrm>
            <a:off x="4860032" y="6218349"/>
            <a:ext cx="2133600" cy="365125"/>
          </a:xfrm>
        </p:spPr>
        <p:txBody>
          <a:bodyPr/>
          <a:lstStyle/>
          <a:p>
            <a:fld id="{B3DDB88B-5597-451B-814C-33B8A23C77C8}" type="slidenum">
              <a:rPr lang="fr-FR" smtClean="0"/>
              <a:t>‹N°›</a:t>
            </a:fld>
            <a:endParaRPr lang="fr-FR" dirty="0"/>
          </a:p>
        </p:txBody>
      </p:sp>
      <p:sp>
        <p:nvSpPr>
          <p:cNvPr id="8" name="Rectangle 7"/>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2A7CE"/>
              </a:solidFill>
            </a:endParaRPr>
          </a:p>
        </p:txBody>
      </p:sp>
      <p:cxnSp>
        <p:nvCxnSpPr>
          <p:cNvPr id="9" name="Connecteur droit 8"/>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userDrawn="1"/>
        </p:nvSpPr>
        <p:spPr>
          <a:xfrm>
            <a:off x="395536"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457037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dirty="0"/>
          </a:p>
        </p:txBody>
      </p:sp>
      <p:sp>
        <p:nvSpPr>
          <p:cNvPr id="9" name="Espace réservé du numéro de diapositive 8"/>
          <p:cNvSpPr>
            <a:spLocks noGrp="1"/>
          </p:cNvSpPr>
          <p:nvPr>
            <p:ph type="sldNum" sz="quarter" idx="12"/>
          </p:nvPr>
        </p:nvSpPr>
        <p:spPr>
          <a:xfrm>
            <a:off x="4860032" y="6237312"/>
            <a:ext cx="2133600" cy="365125"/>
          </a:xfrm>
        </p:spPr>
        <p:txBody>
          <a:bodyPr/>
          <a:lstStyle/>
          <a:p>
            <a:fld id="{B3DDB88B-5597-451B-814C-33B8A23C77C8}" type="slidenum">
              <a:rPr lang="fr-FR" smtClean="0"/>
              <a:t>‹N°›</a:t>
            </a:fld>
            <a:endParaRPr lang="fr-FR" dirty="0"/>
          </a:p>
        </p:txBody>
      </p:sp>
      <p:sp>
        <p:nvSpPr>
          <p:cNvPr id="10" name="Rectangle 9"/>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2A7CE"/>
              </a:solidFill>
            </a:endParaRPr>
          </a:p>
        </p:txBody>
      </p:sp>
      <p:cxnSp>
        <p:nvCxnSpPr>
          <p:cNvPr id="11" name="Connecteur droit 10"/>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userDrawn="1"/>
        </p:nvSpPr>
        <p:spPr>
          <a:xfrm>
            <a:off x="382836"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6515727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dirty="0"/>
          </a:p>
        </p:txBody>
      </p:sp>
      <p:sp>
        <p:nvSpPr>
          <p:cNvPr id="4" name="Espace réservé du pied de page 3"/>
          <p:cNvSpPr>
            <a:spLocks noGrp="1"/>
          </p:cNvSpPr>
          <p:nvPr>
            <p:ph type="ftr" sz="quarter" idx="11"/>
          </p:nvPr>
        </p:nvSpPr>
        <p:spPr>
          <a:xfrm>
            <a:off x="2724472" y="6376636"/>
            <a:ext cx="2895600" cy="365125"/>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dirty="0"/>
          </a:p>
        </p:txBody>
      </p:sp>
      <p:sp>
        <p:nvSpPr>
          <p:cNvPr id="6" name="Rectangle 5"/>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2A7CE"/>
              </a:solidFill>
            </a:endParaRPr>
          </a:p>
        </p:txBody>
      </p:sp>
      <p:cxnSp>
        <p:nvCxnSpPr>
          <p:cNvPr id="7" name="Connecteur droit 6"/>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userDrawn="1"/>
        </p:nvSpPr>
        <p:spPr>
          <a:xfrm>
            <a:off x="3235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5592289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9" name="Imag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412" y="6234899"/>
            <a:ext cx="648388" cy="578477"/>
          </a:xfrm>
          <a:prstGeom prst="rect">
            <a:avLst/>
          </a:prstGeom>
        </p:spPr>
      </p:pic>
      <p:sp>
        <p:nvSpPr>
          <p:cNvPr id="10" name="Espace réservé du pied de page 10"/>
          <p:cNvSpPr txBox="1">
            <a:spLocks/>
          </p:cNvSpPr>
          <p:nvPr userDrawn="1"/>
        </p:nvSpPr>
        <p:spPr>
          <a:xfrm>
            <a:off x="1115616" y="6298818"/>
            <a:ext cx="7067128" cy="22409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dirty="0">
                <a:solidFill>
                  <a:prstClr val="black"/>
                </a:solidFill>
              </a:rPr>
              <a:t>CR2PA – Atelier </a:t>
            </a:r>
            <a:r>
              <a:rPr lang="fr-FR" sz="1100" dirty="0" smtClean="0">
                <a:solidFill>
                  <a:prstClr val="black"/>
                </a:solidFill>
              </a:rPr>
              <a:t>au </a:t>
            </a:r>
            <a:r>
              <a:rPr lang="fr-FR" sz="1100" dirty="0" smtClean="0">
                <a:solidFill>
                  <a:prstClr val="black"/>
                </a:solidFill>
              </a:rPr>
              <a:t>MEF </a:t>
            </a:r>
            <a:r>
              <a:rPr lang="fr-FR" sz="1100" dirty="0" smtClean="0">
                <a:solidFill>
                  <a:srgbClr val="FF0000"/>
                </a:solidFill>
              </a:rPr>
              <a:t>N°24 – jeudi 14 juin </a:t>
            </a:r>
            <a:r>
              <a:rPr lang="fr-FR" sz="1100" dirty="0" smtClean="0">
                <a:solidFill>
                  <a:srgbClr val="FF0000"/>
                </a:solidFill>
              </a:rPr>
              <a:t>2018</a:t>
            </a:r>
            <a:r>
              <a:rPr lang="fr-FR" sz="1100" baseline="0" dirty="0" smtClean="0">
                <a:solidFill>
                  <a:srgbClr val="FF0000"/>
                </a:solidFill>
              </a:rPr>
              <a:t> </a:t>
            </a:r>
            <a:r>
              <a:rPr lang="fr-FR" sz="1100" dirty="0" smtClean="0">
                <a:solidFill>
                  <a:srgbClr val="FF0000"/>
                </a:solidFill>
              </a:rPr>
              <a:t> </a:t>
            </a:r>
            <a:r>
              <a:rPr lang="fr-FR" sz="1100" dirty="0" smtClean="0"/>
              <a:t>Marie </a:t>
            </a:r>
            <a:r>
              <a:rPr lang="fr-FR" sz="1100" dirty="0" err="1" smtClean="0"/>
              <a:t>Laperdrix</a:t>
            </a:r>
            <a:r>
              <a:rPr lang="fr-FR" sz="1100" dirty="0" smtClean="0"/>
              <a:t> / Adeline </a:t>
            </a:r>
            <a:r>
              <a:rPr lang="fr-FR" sz="1100" dirty="0" err="1" smtClean="0"/>
              <a:t>Denoeud</a:t>
            </a:r>
            <a:r>
              <a:rPr lang="fr-FR" sz="1100" dirty="0" smtClean="0"/>
              <a:t> /Zoe </a:t>
            </a:r>
            <a:r>
              <a:rPr lang="fr-FR" sz="1100" dirty="0" err="1" smtClean="0"/>
              <a:t>Vignier</a:t>
            </a:r>
            <a:r>
              <a:rPr lang="fr-FR" sz="1100" dirty="0" smtClean="0"/>
              <a:t> </a:t>
            </a:r>
            <a:endParaRPr lang="fr-FR" sz="1100" dirty="0">
              <a:solidFill>
                <a:srgbClr val="000000"/>
              </a:solidFill>
            </a:endParaRPr>
          </a:p>
        </p:txBody>
      </p:sp>
      <p:sp>
        <p:nvSpPr>
          <p:cNvPr id="14" name="ZoneTexte 13"/>
          <p:cNvSpPr txBox="1"/>
          <p:nvPr userDrawn="1"/>
        </p:nvSpPr>
        <p:spPr>
          <a:xfrm>
            <a:off x="4353599" y="6525650"/>
            <a:ext cx="482824" cy="307777"/>
          </a:xfrm>
          <a:prstGeom prst="rect">
            <a:avLst/>
          </a:prstGeom>
          <a:noFill/>
        </p:spPr>
        <p:txBody>
          <a:bodyPr wrap="none" rtlCol="0">
            <a:spAutoFit/>
          </a:bodyPr>
          <a:lstStyle/>
          <a:p>
            <a:pPr algn="ctr"/>
            <a:fld id="{13D1B817-A4A4-4CE2-9A34-993D93106629}" type="slidenum">
              <a:rPr lang="fr-FR" sz="1400" smtClean="0">
                <a:solidFill>
                  <a:schemeClr val="bg1">
                    <a:lumMod val="65000"/>
                  </a:schemeClr>
                </a:solidFill>
              </a:rPr>
              <a:pPr algn="ctr"/>
              <a:t>‹N°›</a:t>
            </a:fld>
            <a:endParaRPr lang="fr-FR" sz="1400" dirty="0">
              <a:solidFill>
                <a:schemeClr val="bg1">
                  <a:lumMod val="65000"/>
                </a:schemeClr>
              </a:solidFill>
            </a:endParaRPr>
          </a:p>
        </p:txBody>
      </p:sp>
      <p:pic>
        <p:nvPicPr>
          <p:cNvPr id="4" name="Image 3"/>
          <p:cNvPicPr>
            <a:picLocks noChangeAspect="1"/>
          </p:cNvPicPr>
          <p:nvPr userDrawn="1"/>
        </p:nvPicPr>
        <p:blipFill>
          <a:blip r:embed="rId8"/>
          <a:stretch>
            <a:fillRect/>
          </a:stretch>
        </p:blipFill>
        <p:spPr>
          <a:xfrm>
            <a:off x="8066885" y="6116795"/>
            <a:ext cx="437337" cy="5557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8" r:id="rId4"/>
    <p:sldLayoutId id="2147483669"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1"/>
            <a:ext cx="8229600" cy="42050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2A7CE"/>
                </a:solidFill>
                <a:latin typeface="Arial" panose="020B0604020202020204" pitchFamily="34" charset="0"/>
                <a:cs typeface="Arial" panose="020B0604020202020204" pitchFamily="34" charset="0"/>
              </a:defRPr>
            </a:lvl1pPr>
          </a:lstStyle>
          <a:p>
            <a:endParaRPr lang="fr-FR" dirty="0"/>
          </a:p>
        </p:txBody>
      </p:sp>
      <p:sp>
        <p:nvSpPr>
          <p:cNvPr id="6" name="Espace réservé du numéro de diapositive 5"/>
          <p:cNvSpPr>
            <a:spLocks noGrp="1"/>
          </p:cNvSpPr>
          <p:nvPr>
            <p:ph type="sldNum" sz="quarter" idx="4"/>
          </p:nvPr>
        </p:nvSpPr>
        <p:spPr>
          <a:xfrm>
            <a:off x="3635896" y="6356350"/>
            <a:ext cx="2133600" cy="365125"/>
          </a:xfrm>
          <a:prstGeom prst="rect">
            <a:avLst/>
          </a:prstGeom>
        </p:spPr>
        <p:txBody>
          <a:bodyPr vert="horz" lIns="91440" tIns="45720" rIns="91440" bIns="45720" rtlCol="0" anchor="ctr"/>
          <a:lstStyle>
            <a:lvl1pPr algn="r">
              <a:defRPr sz="1200">
                <a:solidFill>
                  <a:srgbClr val="02A7CE"/>
                </a:solidFill>
                <a:latin typeface="Arial" panose="020B0604020202020204" pitchFamily="34" charset="0"/>
                <a:cs typeface="Arial" panose="020B0604020202020204" pitchFamily="34" charset="0"/>
              </a:defRPr>
            </a:lvl1pPr>
          </a:lstStyle>
          <a:p>
            <a:fld id="{6F61C69B-319A-4BF1-A45E-8B9B2E1C662D}" type="slidenum">
              <a:rPr lang="fr-FR" smtClean="0"/>
              <a:pPr/>
              <a:t>‹N°›</a:t>
            </a:fld>
            <a:endParaRPr lang="fr-FR" dirty="0"/>
          </a:p>
        </p:txBody>
      </p:sp>
      <p:pic>
        <p:nvPicPr>
          <p:cNvPr id="5" name="Image 4"/>
          <p:cNvPicPr>
            <a:picLocks noChangeAspect="1"/>
          </p:cNvPicPr>
          <p:nvPr userDrawn="1"/>
        </p:nvPicPr>
        <p:blipFill>
          <a:blip r:embed="rId11"/>
          <a:stretch>
            <a:fillRect/>
          </a:stretch>
        </p:blipFill>
        <p:spPr>
          <a:xfrm>
            <a:off x="8251734" y="6180580"/>
            <a:ext cx="427881" cy="543716"/>
          </a:xfrm>
          <a:prstGeom prst="rect">
            <a:avLst/>
          </a:prstGeom>
        </p:spPr>
      </p:pic>
    </p:spTree>
    <p:extLst>
      <p:ext uri="{BB962C8B-B14F-4D97-AF65-F5344CB8AC3E}">
        <p14:creationId xmlns:p14="http://schemas.microsoft.com/office/powerpoint/2010/main" val="4173871505"/>
      </p:ext>
    </p:extLst>
  </p:cSld>
  <p:clrMap bg1="lt1" tx1="dk1" bg2="lt2" tx2="dk2" accent1="accent1" accent2="accent2" accent3="accent3" accent4="accent4" accent5="accent5" accent6="accent6" hlink="hlink" folHlink="folHlink"/>
  <p:sldLayoutIdLst>
    <p:sldLayoutId id="2147483657"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par>
    </p:tnLst>
  </p:timing>
  <p:hf hdr="0" dt="0"/>
  <p:txStyles>
    <p:titleStyle>
      <a:lvl1pPr algn="ctr" defTabSz="914400" rtl="0" eaLnBrk="1" latinLnBrk="0" hangingPunct="1">
        <a:spcBef>
          <a:spcPct val="0"/>
        </a:spcBef>
        <a:buNone/>
        <a:defRPr sz="4000" b="1" kern="1200">
          <a:solidFill>
            <a:srgbClr val="02A7C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70C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archives@finances.gouv.f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graciela.lacoste@siaap.fr" TargetMode="External"/><Relationship Id="rId13" Type="http://schemas.openxmlformats.org/officeDocument/2006/relationships/hyperlink" Target="mailto:fabrice.reuze2@banque-france.fr" TargetMode="External"/><Relationship Id="rId3" Type="http://schemas.openxmlformats.org/officeDocument/2006/relationships/hyperlink" Target="mailto:bernard.ouillon@rte-france.com" TargetMode="External"/><Relationship Id="rId7" Type="http://schemas.openxmlformats.org/officeDocument/2006/relationships/hyperlink" Target="mailto:francoise.philippelaroche@bpifrance.fr" TargetMode="External"/><Relationship Id="rId12" Type="http://schemas.openxmlformats.org/officeDocument/2006/relationships/hyperlink" Target="mailto:marie-pierre.diquelou@inria.fr" TargetMode="External"/><Relationship Id="rId2" Type="http://schemas.openxmlformats.org/officeDocument/2006/relationships/hyperlink" Target="mailto:cavincensdetapol@airfrance.fr" TargetMode="External"/><Relationship Id="rId1" Type="http://schemas.openxmlformats.org/officeDocument/2006/relationships/slideLayout" Target="../slideLayouts/slideLayout2.xml"/><Relationship Id="rId6" Type="http://schemas.openxmlformats.org/officeDocument/2006/relationships/hyperlink" Target="mailto:fanny.leymarie@limagrain.com" TargetMode="External"/><Relationship Id="rId11" Type="http://schemas.openxmlformats.org/officeDocument/2006/relationships/hyperlink" Target="mailto:sylvie.piva@solvay.com" TargetMode="External"/><Relationship Id="rId5" Type="http://schemas.openxmlformats.org/officeDocument/2006/relationships/hyperlink" Target="mailto:monique.rodde-amoros@asp-public.fr" TargetMode="External"/><Relationship Id="rId15" Type="http://schemas.openxmlformats.org/officeDocument/2006/relationships/hyperlink" Target="mailto:catherine.pelletier@iledefrance-mobilites.fr" TargetMode="External"/><Relationship Id="rId10" Type="http://schemas.openxmlformats.org/officeDocument/2006/relationships/hyperlink" Target="mailto:line.lumiere@iledefrance-mobilites.fr" TargetMode="External"/><Relationship Id="rId4" Type="http://schemas.openxmlformats.org/officeDocument/2006/relationships/hyperlink" Target="mailto:sylvie.lavalou@ariane.group" TargetMode="External"/><Relationship Id="rId9" Type="http://schemas.openxmlformats.org/officeDocument/2006/relationships/hyperlink" Target="mailto:FDELION@BOUYGUESTELECOM.FR" TargetMode="External"/><Relationship Id="rId14" Type="http://schemas.openxmlformats.org/officeDocument/2006/relationships/hyperlink" Target="mailto:smenager@yvelines.f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vimeo.com/272315368" TargetMode="External"/><Relationship Id="rId13" Type="http://schemas.openxmlformats.org/officeDocument/2006/relationships/hyperlink" Target="http://blog.cr2pa.fr/wp-content/uploads/R%C3%A8glement-int%C3%A9rieur-CR2PA-version-align%C3%A9e-sur-les-statuts-du-13-avril-2018.pdf" TargetMode="External"/><Relationship Id="rId3" Type="http://schemas.openxmlformats.org/officeDocument/2006/relationships/hyperlink" Target="https://vimeo.com/268270966" TargetMode="External"/><Relationship Id="rId7" Type="http://schemas.openxmlformats.org/officeDocument/2006/relationships/hyperlink" Target="https://vimeo.com/272315426" TargetMode="External"/><Relationship Id="rId12" Type="http://schemas.openxmlformats.org/officeDocument/2006/relationships/hyperlink" Target="http://blog.cr2pa.fr/wp-content/uploads/Statuts-CR2PA_-r%C3%A9vision-2018-version-du-13-avril-18.pdf" TargetMode="External"/><Relationship Id="rId17" Type="http://schemas.openxmlformats.org/officeDocument/2006/relationships/image" Target="../media/image4.jpeg"/><Relationship Id="rId2" Type="http://schemas.openxmlformats.org/officeDocument/2006/relationships/hyperlink" Target="http://blog.cr2pa.fr/wp-content/uploads/CR2PA-Table-ronde-Cloud-20180413_compte-rendu-d%C3%A9taill%C3%A9-adh%C3%A9rents_OK.pdf" TargetMode="External"/><Relationship Id="rId16" Type="http://schemas.openxmlformats.org/officeDocument/2006/relationships/hyperlink" Target="https://twitter.com/CR2PA" TargetMode="External"/><Relationship Id="rId1" Type="http://schemas.openxmlformats.org/officeDocument/2006/relationships/slideLayout" Target="../slideLayouts/slideLayout3.xml"/><Relationship Id="rId6" Type="http://schemas.openxmlformats.org/officeDocument/2006/relationships/hyperlink" Target="http://blog.cr2pa.fr/2018/05/cloud-et-archivage-managerial-compte-rendu-table-ronde/" TargetMode="External"/><Relationship Id="rId11" Type="http://schemas.openxmlformats.org/officeDocument/2006/relationships/hyperlink" Target="http://blog.cr2pa.fr/accueil-des-adherents/adherents-lectures-diverses/" TargetMode="External"/><Relationship Id="rId5" Type="http://schemas.openxmlformats.org/officeDocument/2006/relationships/hyperlink" Target="http://blog.cr2pa.fr/accueil-des-adherents/comptes-rendus-des-tables-rondes/" TargetMode="External"/><Relationship Id="rId15" Type="http://schemas.openxmlformats.org/officeDocument/2006/relationships/hyperlink" Target="https://www.linkedin.com/feed/update/urn:li:activity:6402146060101308416/" TargetMode="External"/><Relationship Id="rId10" Type="http://schemas.openxmlformats.org/officeDocument/2006/relationships/hyperlink" Target="https://vimeo.com/272315494" TargetMode="External"/><Relationship Id="rId4" Type="http://schemas.openxmlformats.org/officeDocument/2006/relationships/hyperlink" Target="mailto:contact@cr2pa.fr" TargetMode="External"/><Relationship Id="rId9" Type="http://schemas.openxmlformats.org/officeDocument/2006/relationships/hyperlink" Target="https://vimeo.com/272315322" TargetMode="External"/><Relationship Id="rId14" Type="http://schemas.openxmlformats.org/officeDocument/2006/relationships/hyperlink" Target="http://blog.cr2pa.fr/2018/05/les-quatre-competences-du-dp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245" y="358681"/>
            <a:ext cx="7772400" cy="1470025"/>
          </a:xfrm>
        </p:spPr>
        <p:txBody>
          <a:bodyPr>
            <a:noAutofit/>
          </a:bodyPr>
          <a:lstStyle/>
          <a:p>
            <a:r>
              <a:rPr lang="fr-FR" b="1" dirty="0" smtClean="0"/>
              <a:t/>
            </a:r>
            <a:br>
              <a:rPr lang="fr-FR" b="1" dirty="0" smtClean="0"/>
            </a:br>
            <a:r>
              <a:rPr lang="fr-FR" b="1" dirty="0" smtClean="0"/>
              <a:t>Les Ateliers du CR2PA</a:t>
            </a:r>
            <a:br>
              <a:rPr lang="fr-FR" b="1" dirty="0" smtClean="0"/>
            </a:br>
            <a:r>
              <a:rPr lang="fr-FR" b="1" dirty="0" smtClean="0">
                <a:solidFill>
                  <a:schemeClr val="accent2">
                    <a:lumMod val="75000"/>
                  </a:schemeClr>
                </a:solidFill>
                <a:effectLst>
                  <a:outerShdw blurRad="38100" dist="38100" dir="2700000" algn="tl">
                    <a:srgbClr val="000000">
                      <a:alpha val="43137"/>
                    </a:srgbClr>
                  </a:outerShdw>
                </a:effectLst>
                <a:latin typeface="Calibri" pitchFamily="34" charset="0"/>
              </a:rPr>
              <a:t/>
            </a:r>
            <a:br>
              <a:rPr lang="fr-FR" b="1" dirty="0" smtClean="0">
                <a:solidFill>
                  <a:schemeClr val="accent2">
                    <a:lumMod val="75000"/>
                  </a:schemeClr>
                </a:solidFill>
                <a:effectLst>
                  <a:outerShdw blurRad="38100" dist="38100" dir="2700000" algn="tl">
                    <a:srgbClr val="000000">
                      <a:alpha val="43137"/>
                    </a:srgbClr>
                  </a:outerShdw>
                </a:effectLst>
                <a:latin typeface="Calibri" pitchFamily="34" charset="0"/>
              </a:rPr>
            </a:br>
            <a:endParaRPr lang="fr-FR" dirty="0"/>
          </a:p>
        </p:txBody>
      </p:sp>
      <p:sp>
        <p:nvSpPr>
          <p:cNvPr id="3" name="Sous-titre 2"/>
          <p:cNvSpPr>
            <a:spLocks noGrp="1"/>
          </p:cNvSpPr>
          <p:nvPr>
            <p:ph type="subTitle" idx="1"/>
          </p:nvPr>
        </p:nvSpPr>
        <p:spPr>
          <a:xfrm>
            <a:off x="963215" y="2636912"/>
            <a:ext cx="7217571" cy="3351463"/>
          </a:xfrm>
        </p:spPr>
        <p:txBody>
          <a:bodyPr>
            <a:normAutofit lnSpcReduction="10000"/>
          </a:bodyPr>
          <a:lstStyle/>
          <a:p>
            <a:pPr marL="381000" indent="-381000" algn="l" defTabSz="957263" eaLnBrk="0" fontAlgn="base" hangingPunct="0">
              <a:lnSpc>
                <a:spcPct val="120000"/>
              </a:lnSpc>
              <a:spcBef>
                <a:spcPts val="0"/>
              </a:spcBef>
              <a:buClr>
                <a:schemeClr val="tx1"/>
              </a:buClr>
              <a:buSzPct val="80000"/>
              <a:defRPr/>
            </a:pPr>
            <a:r>
              <a:rPr lang="fr-FR"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Atelier N° 24</a:t>
            </a:r>
          </a:p>
          <a:p>
            <a:pPr marL="381000" indent="-381000" algn="l" defTabSz="957263" eaLnBrk="0" fontAlgn="base" hangingPunct="0">
              <a:lnSpc>
                <a:spcPct val="120000"/>
              </a:lnSpc>
              <a:spcBef>
                <a:spcPts val="0"/>
              </a:spcBef>
              <a:buClr>
                <a:schemeClr val="tx1"/>
              </a:buClr>
              <a:buSzPct val="80000"/>
              <a:defRPr/>
            </a:pPr>
            <a:r>
              <a:rPr lang="fr-FR" sz="1800" b="1" dirty="0" smtClean="0">
                <a:solidFill>
                  <a:schemeClr val="accent2">
                    <a:lumMod val="75000"/>
                  </a:schemeClr>
                </a:solidFill>
                <a:effectLst>
                  <a:outerShdw blurRad="38100" dist="38100" dir="2700000" algn="tl">
                    <a:srgbClr val="000000">
                      <a:alpha val="43137"/>
                    </a:srgbClr>
                  </a:outerShdw>
                </a:effectLst>
                <a:latin typeface="Calibri" pitchFamily="34" charset="0"/>
              </a:rPr>
              <a:t>Jeudi 14 juin 2018 </a:t>
            </a:r>
          </a:p>
          <a:p>
            <a:pPr marL="381000" indent="-381000" algn="l" defTabSz="957263" eaLnBrk="0" fontAlgn="base" hangingPunct="0">
              <a:lnSpc>
                <a:spcPct val="120000"/>
              </a:lnSpc>
              <a:spcBef>
                <a:spcPts val="0"/>
              </a:spcBef>
              <a:buClr>
                <a:schemeClr val="tx1"/>
              </a:buClr>
              <a:buSzPct val="80000"/>
              <a:defRPr/>
            </a:pPr>
            <a:r>
              <a:rPr lang="fr-FR" sz="1800" b="1" dirty="0" smtClean="0">
                <a:solidFill>
                  <a:schemeClr val="accent2">
                    <a:lumMod val="75000"/>
                  </a:schemeClr>
                </a:solidFill>
                <a:effectLst>
                  <a:outerShdw blurRad="38100" dist="38100" dir="2700000" algn="tl">
                    <a:srgbClr val="000000">
                      <a:alpha val="43137"/>
                    </a:srgbClr>
                  </a:outerShdw>
                </a:effectLst>
                <a:latin typeface="Calibri" pitchFamily="34" charset="0"/>
              </a:rPr>
              <a:t>(14h-17h)</a:t>
            </a:r>
          </a:p>
          <a:p>
            <a:pPr marL="381000" indent="-381000" algn="l" defTabSz="957263" eaLnBrk="0" fontAlgn="base" hangingPunct="0">
              <a:lnSpc>
                <a:spcPct val="120000"/>
              </a:lnSpc>
              <a:spcBef>
                <a:spcPts val="0"/>
              </a:spcBef>
              <a:buClr>
                <a:schemeClr val="tx1"/>
              </a:buClr>
              <a:buSzPct val="80000"/>
              <a:defRPr/>
            </a:pPr>
            <a:endParaRPr lang="fr-FR" sz="2400" b="1" dirty="0" smtClean="0">
              <a:solidFill>
                <a:schemeClr val="accent2">
                  <a:lumMod val="75000"/>
                </a:schemeClr>
              </a:solidFill>
              <a:effectLst>
                <a:outerShdw blurRad="38100" dist="38100" dir="2700000" algn="tl">
                  <a:srgbClr val="000000">
                    <a:alpha val="43137"/>
                  </a:srgbClr>
                </a:outerShdw>
              </a:effectLst>
              <a:latin typeface="Calibri" pitchFamily="34" charset="0"/>
            </a:endParaRPr>
          </a:p>
          <a:p>
            <a:pPr marL="381000" indent="-381000" algn="l" defTabSz="957263" eaLnBrk="0" fontAlgn="base" hangingPunct="0">
              <a:lnSpc>
                <a:spcPct val="120000"/>
              </a:lnSpc>
              <a:spcBef>
                <a:spcPts val="0"/>
              </a:spcBef>
              <a:buClr>
                <a:schemeClr val="tx1"/>
              </a:buClr>
              <a:buSzPct val="80000"/>
              <a:defRPr/>
            </a:pPr>
            <a:endParaRPr lang="fr-FR" sz="2400" b="1" dirty="0" smtClean="0">
              <a:solidFill>
                <a:schemeClr val="accent2">
                  <a:lumMod val="75000"/>
                </a:schemeClr>
              </a:solidFill>
              <a:effectLst>
                <a:outerShdw blurRad="38100" dist="38100" dir="2700000" algn="tl">
                  <a:srgbClr val="000000">
                    <a:alpha val="43137"/>
                  </a:srgbClr>
                </a:outerShdw>
              </a:effectLst>
              <a:latin typeface="Calibri" pitchFamily="34" charset="0"/>
            </a:endParaRPr>
          </a:p>
          <a:p>
            <a:pPr algn="l" defTabSz="957263" eaLnBrk="0" fontAlgn="base" hangingPunct="0">
              <a:lnSpc>
                <a:spcPct val="120000"/>
              </a:lnSpc>
              <a:spcBef>
                <a:spcPts val="0"/>
              </a:spcBef>
              <a:buClr>
                <a:schemeClr val="tx1"/>
              </a:buClr>
              <a:buSzPct val="80000"/>
              <a:defRPr/>
            </a:pPr>
            <a:r>
              <a:rPr lang="fr-FR" b="1" dirty="0" smtClean="0">
                <a:solidFill>
                  <a:schemeClr val="accent2">
                    <a:lumMod val="75000"/>
                  </a:schemeClr>
                </a:solidFill>
                <a:effectLst>
                  <a:outerShdw blurRad="38100" dist="38100" dir="2700000" algn="tl">
                    <a:srgbClr val="000000">
                      <a:alpha val="43137"/>
                    </a:srgbClr>
                  </a:outerShdw>
                </a:effectLst>
                <a:latin typeface="Calibri" pitchFamily="34" charset="0"/>
              </a:rPr>
              <a:t>Ministères de l’Economie et des Finances	</a:t>
            </a:r>
            <a:endParaRPr lang="fr-FR" sz="3600" dirty="0" smtClean="0">
              <a:solidFill>
                <a:schemeClr val="tx2">
                  <a:lumMod val="60000"/>
                  <a:lumOff val="40000"/>
                </a:schemeClr>
              </a:solidFill>
            </a:endParaRPr>
          </a:p>
          <a:p>
            <a:pPr algn="l" defTabSz="957263" eaLnBrk="0" fontAlgn="base" hangingPunct="0">
              <a:lnSpc>
                <a:spcPct val="120000"/>
              </a:lnSpc>
              <a:spcBef>
                <a:spcPts val="0"/>
              </a:spcBef>
              <a:buClr>
                <a:schemeClr val="tx1"/>
              </a:buClr>
              <a:buSzPct val="80000"/>
              <a:defRPr/>
            </a:pPr>
            <a:r>
              <a:rPr lang="fr-FR" sz="1100" b="1" dirty="0" smtClean="0">
                <a:solidFill>
                  <a:schemeClr val="bg1"/>
                </a:solidFill>
                <a:latin typeface="Calibri" pitchFamily="34" charset="0"/>
              </a:rPr>
              <a:t>…</a:t>
            </a:r>
            <a:endParaRPr lang="fr-FR" sz="2000" b="1" dirty="0">
              <a:solidFill>
                <a:schemeClr val="accent2">
                  <a:lumMod val="75000"/>
                </a:schemeClr>
              </a:solidFill>
              <a:latin typeface="Calibri" pitchFamily="34" charset="0"/>
            </a:endParaRPr>
          </a:p>
        </p:txBody>
      </p:sp>
      <p:sp>
        <p:nvSpPr>
          <p:cNvPr id="8" name="ZoneTexte 7"/>
          <p:cNvSpPr txBox="1"/>
          <p:nvPr/>
        </p:nvSpPr>
        <p:spPr>
          <a:xfrm>
            <a:off x="4621322" y="5822274"/>
            <a:ext cx="3168352" cy="369332"/>
          </a:xfrm>
          <a:prstGeom prst="rect">
            <a:avLst/>
          </a:prstGeom>
          <a:noFill/>
        </p:spPr>
        <p:txBody>
          <a:bodyPr wrap="square" rtlCol="0">
            <a:spAutoFit/>
          </a:bodyPr>
          <a:lstStyle/>
          <a:p>
            <a:r>
              <a:rPr lang="fr-FR" dirty="0" smtClean="0"/>
              <a:t>14  </a:t>
            </a:r>
            <a:r>
              <a:rPr lang="fr-FR" dirty="0"/>
              <a:t>participants</a:t>
            </a:r>
          </a:p>
        </p:txBody>
      </p:sp>
      <p:sp>
        <p:nvSpPr>
          <p:cNvPr id="11" name="Rectangle 10"/>
          <p:cNvSpPr/>
          <p:nvPr/>
        </p:nvSpPr>
        <p:spPr>
          <a:xfrm>
            <a:off x="461829" y="1323925"/>
            <a:ext cx="6414427" cy="1384995"/>
          </a:xfrm>
          <a:prstGeom prst="rect">
            <a:avLst/>
          </a:prstGeom>
        </p:spPr>
        <p:txBody>
          <a:bodyPr wrap="square">
            <a:spAutoFit/>
          </a:bodyPr>
          <a:lstStyle/>
          <a:p>
            <a:pPr lvl="0" algn="ctr"/>
            <a:r>
              <a:rPr lang="fr-FR" sz="2800" b="1" dirty="0" smtClean="0"/>
              <a:t>Audit </a:t>
            </a:r>
            <a:r>
              <a:rPr lang="fr-FR" sz="2800" b="1" dirty="0"/>
              <a:t>et validation </a:t>
            </a:r>
            <a:endParaRPr lang="fr-FR" sz="2800" b="1" dirty="0" smtClean="0"/>
          </a:p>
          <a:p>
            <a:pPr lvl="0" algn="ctr"/>
            <a:r>
              <a:rPr lang="fr-FR" sz="2800" b="1" dirty="0" smtClean="0"/>
              <a:t>de </a:t>
            </a:r>
            <a:r>
              <a:rPr lang="fr-FR" sz="2800" b="1" dirty="0"/>
              <a:t>la chaîne de numérisation </a:t>
            </a:r>
            <a:endParaRPr lang="fr-FR" sz="2800" b="1" dirty="0" smtClean="0"/>
          </a:p>
          <a:p>
            <a:pPr lvl="0" algn="ctr"/>
            <a:r>
              <a:rPr lang="fr-FR" sz="2800" b="1" dirty="0" smtClean="0"/>
              <a:t>de </a:t>
            </a:r>
            <a:r>
              <a:rPr lang="fr-FR" sz="2800" b="1" dirty="0"/>
              <a:t>substitution des archives </a:t>
            </a:r>
            <a:r>
              <a:rPr lang="fr-FR" sz="2800" b="1" dirty="0" smtClean="0"/>
              <a:t>papier</a:t>
            </a:r>
            <a:endParaRPr lang="fr-FR" sz="2800"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640" y="908312"/>
            <a:ext cx="1511808" cy="19446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14959"/>
            <a:ext cx="7772400" cy="1470025"/>
          </a:xfrm>
        </p:spPr>
        <p:txBody>
          <a:bodyPr>
            <a:normAutofit/>
          </a:bodyPr>
          <a:lstStyle/>
          <a:p>
            <a:r>
              <a:rPr lang="fr-FR" sz="3200" dirty="0"/>
              <a:t>Eléments d’introduction </a:t>
            </a:r>
            <a:r>
              <a:rPr lang="fr-FR" sz="3200" dirty="0" smtClean="0"/>
              <a:t>au retour d’expérience</a:t>
            </a:r>
            <a:endParaRPr lang="fr-FR" sz="3200"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a:xfrm>
            <a:off x="1371600" y="3672607"/>
            <a:ext cx="6400800" cy="1752600"/>
          </a:xfrm>
        </p:spPr>
        <p:txBody>
          <a:bodyPr>
            <a:normAutofit/>
          </a:bodyPr>
          <a:lstStyle/>
          <a:p>
            <a:r>
              <a:rPr lang="fr-FR" dirty="0" smtClean="0"/>
              <a:t>Madame Laperdrix, cheffe du Service des archives économiques et financières</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313" y="6135396"/>
            <a:ext cx="561774" cy="722604"/>
          </a:xfrm>
          <a:prstGeom prst="rect">
            <a:avLst/>
          </a:prstGeom>
        </p:spPr>
      </p:pic>
    </p:spTree>
    <p:extLst>
      <p:ext uri="{BB962C8B-B14F-4D97-AF65-F5344CB8AC3E}">
        <p14:creationId xmlns:p14="http://schemas.microsoft.com/office/powerpoint/2010/main" val="2129933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28800"/>
            <a:ext cx="7772400" cy="1470025"/>
          </a:xfrm>
        </p:spPr>
        <p:txBody>
          <a:bodyPr>
            <a:noAutofit/>
          </a:bodyPr>
          <a:lstStyle/>
          <a:p>
            <a:pPr lvl="0"/>
            <a:r>
              <a:rPr lang="fr-FR" sz="3200" dirty="0"/>
              <a:t>Audit et validation </a:t>
            </a:r>
            <a:br>
              <a:rPr lang="fr-FR" sz="3200" dirty="0"/>
            </a:br>
            <a:r>
              <a:rPr lang="fr-FR" sz="3200" dirty="0"/>
              <a:t>de la chaîne de numérisation </a:t>
            </a:r>
            <a:br>
              <a:rPr lang="fr-FR" sz="3200" dirty="0"/>
            </a:br>
            <a:r>
              <a:rPr lang="fr-FR" sz="3200" dirty="0"/>
              <a:t>de substitution des archives papier</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r>
              <a:rPr lang="fr-FR" dirty="0" smtClean="0"/>
              <a:t>Mmes Denoeud et Vignier, archivistes</a:t>
            </a:r>
            <a:endParaRPr lang="fr-FR" dirty="0"/>
          </a:p>
        </p:txBody>
      </p:sp>
    </p:spTree>
    <p:extLst>
      <p:ext uri="{BB962C8B-B14F-4D97-AF65-F5344CB8AC3E}">
        <p14:creationId xmlns:p14="http://schemas.microsoft.com/office/powerpoint/2010/main" val="2745856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0" y="76200"/>
            <a:ext cx="9144000" cy="712788"/>
          </a:xfrm>
          <a:ln/>
        </p:spPr>
        <p:txBody>
          <a:bodyP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latin typeface="Arial" panose="020B0604020202020204" pitchFamily="34" charset="0"/>
                <a:cs typeface="Arial" panose="020B0604020202020204" pitchFamily="34" charset="0"/>
              </a:rPr>
              <a:t>1 - Pourquoi le besoin de numérisation ?</a:t>
            </a:r>
          </a:p>
        </p:txBody>
      </p:sp>
      <p:sp>
        <p:nvSpPr>
          <p:cNvPr id="14338" name="Rectangle 2"/>
          <p:cNvSpPr>
            <a:spLocks noChangeArrowheads="1"/>
          </p:cNvSpPr>
          <p:nvPr/>
        </p:nvSpPr>
        <p:spPr bwMode="auto">
          <a:xfrm rot="21600000">
            <a:off x="2915816" y="1124745"/>
            <a:ext cx="5904655" cy="857969"/>
          </a:xfrm>
          <a:prstGeom prst="rect">
            <a:avLst/>
          </a:prstGeom>
          <a:solidFill>
            <a:srgbClr val="EEEEEE"/>
          </a:solidFill>
          <a:ln w="9525" cap="flat">
            <a:solidFill>
              <a:srgbClr val="808080"/>
            </a:solidFill>
            <a:round/>
            <a:headEnd/>
            <a:tailEnd/>
          </a:ln>
          <a:effectLst>
            <a:outerShdw dist="101823" dir="2700000" algn="ctr" rotWithShape="0">
              <a:srgbClr val="808080"/>
            </a:outerShdw>
          </a:effectLst>
        </p:spPr>
        <p:txBody>
          <a:bodyPr wrap="none"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buSzPct val="45000"/>
              <a:buFont typeface="Wingdings" charset="2"/>
              <a:buNone/>
            </a:pPr>
            <a:r>
              <a:rPr lang="fr-FR" altLang="fr-FR" b="1" dirty="0">
                <a:solidFill>
                  <a:schemeClr val="tx1"/>
                </a:solidFill>
                <a:latin typeface="+mn-lt"/>
              </a:rPr>
              <a:t>Rapport de la mission risques audit de la </a:t>
            </a:r>
            <a:r>
              <a:rPr lang="fr-FR" altLang="fr-FR" b="1" dirty="0" smtClean="0">
                <a:solidFill>
                  <a:schemeClr val="tx1"/>
                </a:solidFill>
                <a:latin typeface="+mn-lt"/>
              </a:rPr>
              <a:t>DGFiP</a:t>
            </a:r>
            <a:r>
              <a:rPr lang="fr-FR" altLang="fr-FR" b="1" dirty="0">
                <a:solidFill>
                  <a:schemeClr val="tx1"/>
                </a:solidFill>
                <a:latin typeface="+mn-lt"/>
              </a:rPr>
              <a:t> </a:t>
            </a:r>
            <a:r>
              <a:rPr lang="fr-FR" altLang="fr-FR" b="1" dirty="0" smtClean="0">
                <a:solidFill>
                  <a:schemeClr val="tx1"/>
                </a:solidFill>
                <a:latin typeface="+mn-lt"/>
              </a:rPr>
              <a:t>en </a:t>
            </a:r>
            <a:r>
              <a:rPr lang="fr-FR" altLang="fr-FR" b="1" dirty="0">
                <a:solidFill>
                  <a:schemeClr val="tx1"/>
                </a:solidFill>
                <a:latin typeface="+mn-lt"/>
              </a:rPr>
              <a:t>mai </a:t>
            </a:r>
            <a:r>
              <a:rPr lang="fr-FR" altLang="fr-FR" b="1" dirty="0" smtClean="0">
                <a:solidFill>
                  <a:schemeClr val="tx1"/>
                </a:solidFill>
                <a:latin typeface="+mn-lt"/>
              </a:rPr>
              <a:t>2016</a:t>
            </a:r>
            <a:endParaRPr lang="fr-FR" altLang="fr-FR" b="1" dirty="0">
              <a:solidFill>
                <a:schemeClr val="tx1"/>
              </a:solidFill>
              <a:latin typeface="+mn-lt"/>
            </a:endParaRPr>
          </a:p>
        </p:txBody>
      </p:sp>
      <p:sp>
        <p:nvSpPr>
          <p:cNvPr id="14339" name="Rectangle 3"/>
          <p:cNvSpPr>
            <a:spLocks noChangeArrowheads="1"/>
          </p:cNvSpPr>
          <p:nvPr/>
        </p:nvSpPr>
        <p:spPr bwMode="auto">
          <a:xfrm>
            <a:off x="251520" y="1295400"/>
            <a:ext cx="1980505" cy="576263"/>
          </a:xfrm>
          <a:prstGeom prst="rect">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lgn="ctr"/>
            <a:r>
              <a:rPr lang="fr-FR" altLang="fr-FR" sz="1600" dirty="0">
                <a:solidFill>
                  <a:schemeClr val="tx1"/>
                </a:solidFill>
                <a:latin typeface="+mn-lt"/>
              </a:rPr>
              <a:t>Le commencement </a:t>
            </a:r>
            <a:r>
              <a:rPr lang="fr-FR" altLang="fr-FR" sz="1600" dirty="0" smtClean="0">
                <a:solidFill>
                  <a:schemeClr val="tx1"/>
                </a:solidFill>
                <a:latin typeface="+mn-lt"/>
              </a:rPr>
              <a:t> :</a:t>
            </a:r>
            <a:endParaRPr lang="fr-FR" altLang="fr-FR" sz="1600" dirty="0">
              <a:solidFill>
                <a:schemeClr val="tx1"/>
              </a:solidFill>
              <a:latin typeface="+mn-lt"/>
            </a:endParaRPr>
          </a:p>
        </p:txBody>
      </p:sp>
      <p:sp>
        <p:nvSpPr>
          <p:cNvPr id="14340" name="AutoShape 4"/>
          <p:cNvSpPr>
            <a:spLocks noChangeArrowheads="1"/>
          </p:cNvSpPr>
          <p:nvPr/>
        </p:nvSpPr>
        <p:spPr bwMode="auto">
          <a:xfrm>
            <a:off x="2376488" y="1440433"/>
            <a:ext cx="395312" cy="332383"/>
          </a:xfrm>
          <a:prstGeom prst="notchedRightArrow">
            <a:avLst>
              <a:gd name="adj1" fmla="val 50000"/>
              <a:gd name="adj2" fmla="val 33364"/>
            </a:avLst>
          </a:prstGeom>
          <a:solidFill>
            <a:srgbClr val="FFD32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
        <p:nvSpPr>
          <p:cNvPr id="14341" name="Text Box 5"/>
          <p:cNvSpPr txBox="1">
            <a:spLocks noChangeArrowheads="1"/>
          </p:cNvSpPr>
          <p:nvPr/>
        </p:nvSpPr>
        <p:spPr bwMode="auto">
          <a:xfrm>
            <a:off x="683568" y="2390775"/>
            <a:ext cx="7848600" cy="920750"/>
          </a:xfrm>
          <a:prstGeom prst="rect">
            <a:avLst/>
          </a:prstGeom>
          <a:noFill/>
          <a:ln w="36000" cap="flat">
            <a:solidFill>
              <a:srgbClr val="0000CC"/>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lgn="just"/>
            <a:r>
              <a:rPr lang="fr-FR" altLang="fr-FR" b="1" dirty="0">
                <a:solidFill>
                  <a:schemeClr val="tx1"/>
                </a:solidFill>
                <a:latin typeface="+mn-lt"/>
              </a:rPr>
              <a:t>-</a:t>
            </a:r>
            <a:r>
              <a:rPr lang="fr-FR" altLang="fr-FR" sz="1600" b="1" dirty="0">
                <a:solidFill>
                  <a:schemeClr val="tx1"/>
                </a:solidFill>
                <a:latin typeface="+mn-lt"/>
              </a:rPr>
              <a:t> Les constats :</a:t>
            </a:r>
            <a:r>
              <a:rPr lang="fr-FR" altLang="fr-FR" sz="1600" dirty="0">
                <a:solidFill>
                  <a:schemeClr val="tx1"/>
                </a:solidFill>
                <a:latin typeface="+mn-lt"/>
              </a:rPr>
              <a:t> existence d'un stock de dossiers 2004 « papier » dans les services des impôts des entreprises (SIE) mobilisant de gros moyens immobiliers, malgré l'essor de la dématérialisation.</a:t>
            </a:r>
          </a:p>
        </p:txBody>
      </p:sp>
      <p:sp>
        <p:nvSpPr>
          <p:cNvPr id="14342" name="Text Box 6"/>
          <p:cNvSpPr txBox="1">
            <a:spLocks noChangeArrowheads="1"/>
          </p:cNvSpPr>
          <p:nvPr/>
        </p:nvSpPr>
        <p:spPr bwMode="auto">
          <a:xfrm>
            <a:off x="683840" y="3599433"/>
            <a:ext cx="7848600" cy="1917799"/>
          </a:xfrm>
          <a:prstGeom prst="rect">
            <a:avLst/>
          </a:prstGeom>
          <a:noFill/>
          <a:ln w="36000" cap="flat">
            <a:solidFill>
              <a:srgbClr val="0000CC"/>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lgn="just"/>
            <a:r>
              <a:rPr lang="fr-FR" altLang="fr-FR" dirty="0">
                <a:solidFill>
                  <a:schemeClr val="tx1"/>
                </a:solidFill>
                <a:latin typeface="+mn-lt"/>
              </a:rPr>
              <a:t>- </a:t>
            </a:r>
            <a:r>
              <a:rPr lang="fr-FR" altLang="fr-FR" sz="1600" b="1" dirty="0">
                <a:solidFill>
                  <a:schemeClr val="tx1"/>
                </a:solidFill>
                <a:latin typeface="+mn-lt"/>
              </a:rPr>
              <a:t>Lancement par le bureau GF-2C en juin 2016 d'un groupe de travail relatif à l'archivage du dossier 2004 « papier » des redevables professionnels associant : </a:t>
            </a:r>
          </a:p>
          <a:p>
            <a:pPr algn="just"/>
            <a:endParaRPr lang="fr-FR" altLang="fr-FR" sz="1600" b="1" dirty="0">
              <a:solidFill>
                <a:schemeClr val="tx1"/>
              </a:solidFill>
              <a:latin typeface="+mn-lt"/>
            </a:endParaRPr>
          </a:p>
          <a:p>
            <a:pPr algn="just"/>
            <a:r>
              <a:rPr lang="fr-FR" altLang="fr-FR" sz="1600" b="1" dirty="0">
                <a:solidFill>
                  <a:schemeClr val="tx1"/>
                </a:solidFill>
                <a:latin typeface="+mn-lt"/>
              </a:rPr>
              <a:t>* </a:t>
            </a:r>
            <a:r>
              <a:rPr lang="fr-FR" altLang="fr-FR" sz="1600" dirty="0">
                <a:solidFill>
                  <a:schemeClr val="tx1"/>
                </a:solidFill>
                <a:latin typeface="+mn-lt"/>
              </a:rPr>
              <a:t>11 directions départementales  ou régionales des finances publiques</a:t>
            </a:r>
          </a:p>
          <a:p>
            <a:pPr algn="just">
              <a:spcBef>
                <a:spcPts val="575"/>
              </a:spcBef>
              <a:buClr>
                <a:srgbClr val="453255"/>
              </a:buClr>
              <a:buSzPct val="45000"/>
              <a:buFont typeface="Symbol" charset="2"/>
              <a:buNone/>
            </a:pPr>
            <a:r>
              <a:rPr lang="fr-FR" altLang="fr-FR" sz="1600" dirty="0">
                <a:solidFill>
                  <a:schemeClr val="tx1"/>
                </a:solidFill>
                <a:latin typeface="+mn-lt"/>
              </a:rPr>
              <a:t>* la direction des grandes entreprises </a:t>
            </a:r>
          </a:p>
          <a:p>
            <a:pPr algn="just">
              <a:spcBef>
                <a:spcPts val="575"/>
              </a:spcBef>
              <a:buClr>
                <a:srgbClr val="453255"/>
              </a:buClr>
              <a:buSzPct val="45000"/>
              <a:buFont typeface="Symbol" charset="2"/>
              <a:buNone/>
            </a:pPr>
            <a:r>
              <a:rPr lang="fr-FR" altLang="fr-FR" sz="1600" dirty="0">
                <a:solidFill>
                  <a:schemeClr val="tx1"/>
                </a:solidFill>
                <a:latin typeface="+mn-lt"/>
              </a:rPr>
              <a:t>* plusieurs bureaux de la DGFiP </a:t>
            </a:r>
          </a:p>
          <a:p>
            <a:pPr algn="just">
              <a:spcBef>
                <a:spcPts val="575"/>
              </a:spcBef>
              <a:buClr>
                <a:srgbClr val="453255"/>
              </a:buClr>
              <a:buSzPct val="45000"/>
              <a:buFont typeface="Symbol" charset="2"/>
              <a:buNone/>
            </a:pPr>
            <a:endParaRPr lang="fr-FR" altLang="fr-FR" sz="1600" dirty="0">
              <a:solidFill>
                <a:schemeClr val="tx1"/>
              </a:solidFill>
              <a:latin typeface="+mn-lt"/>
            </a:endParaRPr>
          </a:p>
        </p:txBody>
      </p:sp>
    </p:spTree>
    <p:extLst>
      <p:ext uri="{BB962C8B-B14F-4D97-AF65-F5344CB8AC3E}">
        <p14:creationId xmlns:p14="http://schemas.microsoft.com/office/powerpoint/2010/main" val="1251167467"/>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1"/>
          <p:cNvSpPr>
            <a:spLocks noChangeArrowheads="1"/>
          </p:cNvSpPr>
          <p:nvPr/>
        </p:nvSpPr>
        <p:spPr bwMode="auto">
          <a:xfrm>
            <a:off x="755650" y="1628800"/>
            <a:ext cx="539750" cy="360362"/>
          </a:xfrm>
          <a:prstGeom prst="rightArrow">
            <a:avLst>
              <a:gd name="adj1" fmla="val 50000"/>
              <a:gd name="adj2" fmla="val 37445"/>
            </a:avLst>
          </a:prstGeom>
          <a:solidFill>
            <a:srgbClr val="004073"/>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
        <p:nvSpPr>
          <p:cNvPr id="15362" name="Text Box 2"/>
          <p:cNvSpPr txBox="1">
            <a:spLocks noChangeArrowheads="1"/>
          </p:cNvSpPr>
          <p:nvPr/>
        </p:nvSpPr>
        <p:spPr bwMode="auto">
          <a:xfrm>
            <a:off x="1619250" y="1511300"/>
            <a:ext cx="6300788" cy="639763"/>
          </a:xfrm>
          <a:prstGeom prst="rect">
            <a:avLst/>
          </a:prstGeom>
          <a:solidFill>
            <a:srgbClr val="CCFF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r>
              <a:rPr lang="fr-FR" altLang="fr-FR" sz="1600" dirty="0">
                <a:solidFill>
                  <a:schemeClr val="tx1"/>
                </a:solidFill>
                <a:latin typeface="+mn-lt"/>
              </a:rPr>
              <a:t>- </a:t>
            </a:r>
            <a:r>
              <a:rPr lang="fr-FR" altLang="fr-FR" sz="1600" dirty="0" smtClean="0">
                <a:solidFill>
                  <a:schemeClr val="tx1"/>
                </a:solidFill>
                <a:latin typeface="+mn-lt"/>
              </a:rPr>
              <a:t>Réviser </a:t>
            </a:r>
            <a:r>
              <a:rPr lang="fr-FR" altLang="fr-FR" sz="1600" dirty="0">
                <a:solidFill>
                  <a:schemeClr val="tx1"/>
                </a:solidFill>
                <a:latin typeface="+mn-lt"/>
              </a:rPr>
              <a:t>les durées d'utilité administratives et favoriser l'évaporation naturelle du stock de dossiers 2004 </a:t>
            </a:r>
          </a:p>
        </p:txBody>
      </p:sp>
      <p:sp>
        <p:nvSpPr>
          <p:cNvPr id="15363" name="AutoShape 3"/>
          <p:cNvSpPr>
            <a:spLocks noChangeArrowheads="1"/>
          </p:cNvSpPr>
          <p:nvPr/>
        </p:nvSpPr>
        <p:spPr bwMode="auto">
          <a:xfrm>
            <a:off x="755650" y="2924944"/>
            <a:ext cx="539750" cy="360363"/>
          </a:xfrm>
          <a:prstGeom prst="rightArrow">
            <a:avLst>
              <a:gd name="adj1" fmla="val 50000"/>
              <a:gd name="adj2" fmla="val 37445"/>
            </a:avLst>
          </a:prstGeom>
          <a:solidFill>
            <a:srgbClr val="004073"/>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
        <p:nvSpPr>
          <p:cNvPr id="15364" name="Text Box 4"/>
          <p:cNvSpPr txBox="1">
            <a:spLocks noChangeArrowheads="1"/>
          </p:cNvSpPr>
          <p:nvPr/>
        </p:nvSpPr>
        <p:spPr bwMode="auto">
          <a:xfrm>
            <a:off x="1619672" y="2636912"/>
            <a:ext cx="6300787" cy="945133"/>
          </a:xfrm>
          <a:prstGeom prst="rect">
            <a:avLst/>
          </a:prstGeom>
          <a:solidFill>
            <a:srgbClr val="CCFF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r>
              <a:rPr lang="fr-FR" altLang="fr-FR" sz="1600" dirty="0">
                <a:solidFill>
                  <a:schemeClr val="tx1"/>
                </a:solidFill>
                <a:latin typeface="+mn-lt"/>
              </a:rPr>
              <a:t>- </a:t>
            </a:r>
            <a:r>
              <a:rPr lang="fr-FR" altLang="fr-FR" sz="1600" dirty="0" smtClean="0">
                <a:solidFill>
                  <a:schemeClr val="tx1"/>
                </a:solidFill>
                <a:latin typeface="+mn-lt"/>
              </a:rPr>
              <a:t>Mettre </a:t>
            </a:r>
            <a:r>
              <a:rPr lang="fr-FR" altLang="fr-FR" sz="1600" dirty="0">
                <a:solidFill>
                  <a:schemeClr val="tx1"/>
                </a:solidFill>
                <a:latin typeface="+mn-lt"/>
              </a:rPr>
              <a:t>en place une numérisation de masse via le service de documentation nationale du cadastre (SDNC)  pour réduire sensiblement le volume de documents « papier » dans les SIE </a:t>
            </a:r>
          </a:p>
        </p:txBody>
      </p:sp>
      <p:sp>
        <p:nvSpPr>
          <p:cNvPr id="15365" name="Rectangle 5"/>
          <p:cNvSpPr>
            <a:spLocks noGrp="1" noChangeArrowheads="1"/>
          </p:cNvSpPr>
          <p:nvPr>
            <p:ph type="title" idx="4294967295"/>
          </p:nvPr>
        </p:nvSpPr>
        <p:spPr>
          <a:xfrm>
            <a:off x="107504" y="127546"/>
            <a:ext cx="8892034" cy="565150"/>
          </a:xfrm>
          <a:solidFill>
            <a:srgbClr val="FFFFFF"/>
          </a:solidFill>
          <a:ln/>
        </p:spPr>
        <p:txBody>
          <a:bodyPr lIns="0" tIns="0" rIns="0" bIns="0">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latin typeface="Arial" panose="020B0604020202020204" pitchFamily="34" charset="0"/>
                <a:cs typeface="Arial" panose="020B0604020202020204" pitchFamily="34" charset="0"/>
              </a:rPr>
              <a:t>1 - Pourquoi le besoin de numérisation ? </a:t>
            </a:r>
          </a:p>
        </p:txBody>
      </p:sp>
      <p:sp>
        <p:nvSpPr>
          <p:cNvPr id="15366" name="Text Box 6"/>
          <p:cNvSpPr txBox="1">
            <a:spLocks noChangeArrowheads="1"/>
          </p:cNvSpPr>
          <p:nvPr/>
        </p:nvSpPr>
        <p:spPr bwMode="auto">
          <a:xfrm>
            <a:off x="2879725" y="4031233"/>
            <a:ext cx="5616575" cy="837927"/>
          </a:xfrm>
          <a:prstGeom prst="rect">
            <a:avLst/>
          </a:prstGeom>
          <a:solidFill>
            <a:srgbClr val="99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r>
              <a:rPr lang="fr-FR" altLang="fr-FR" sz="1600" dirty="0">
                <a:solidFill>
                  <a:schemeClr val="tx1"/>
                </a:solidFill>
                <a:latin typeface="+mn-lt"/>
              </a:rPr>
              <a:t>- Documents « papier » liés à la vie de l'entreprise ( documents de création, lettres d'option du régime fiscal, … ) </a:t>
            </a:r>
          </a:p>
          <a:p>
            <a:r>
              <a:rPr lang="fr-FR" altLang="fr-FR" sz="1600" dirty="0">
                <a:solidFill>
                  <a:schemeClr val="tx1"/>
                </a:solidFill>
                <a:latin typeface="+mn-lt"/>
              </a:rPr>
              <a:t>- Déclarations fiscales « papier » non télédéclarées  </a:t>
            </a:r>
          </a:p>
        </p:txBody>
      </p:sp>
      <p:sp>
        <p:nvSpPr>
          <p:cNvPr id="15367" name="Freeform 7"/>
          <p:cNvSpPr>
            <a:spLocks noChangeArrowheads="1"/>
          </p:cNvSpPr>
          <p:nvPr/>
        </p:nvSpPr>
        <p:spPr bwMode="auto">
          <a:xfrm>
            <a:off x="1944688" y="4076873"/>
            <a:ext cx="792162" cy="576263"/>
          </a:xfrm>
          <a:custGeom>
            <a:avLst/>
            <a:gdLst>
              <a:gd name="T0" fmla="*/ 517 w 841"/>
              <a:gd name="T1" fmla="*/ 247 h 854"/>
              <a:gd name="T2" fmla="*/ 517 w 841"/>
              <a:gd name="T3" fmla="*/ 415 h 854"/>
              <a:gd name="T4" fmla="*/ 264 w 841"/>
              <a:gd name="T5" fmla="*/ 415 h 854"/>
              <a:gd name="T6" fmla="*/ 264 w 841"/>
              <a:gd name="T7" fmla="*/ 0 h 854"/>
              <a:gd name="T8" fmla="*/ 0 w 841"/>
              <a:gd name="T9" fmla="*/ 0 h 854"/>
              <a:gd name="T10" fmla="*/ 0 w 841"/>
              <a:gd name="T11" fmla="*/ 680 h 854"/>
              <a:gd name="T12" fmla="*/ 517 w 841"/>
              <a:gd name="T13" fmla="*/ 680 h 854"/>
              <a:gd name="T14" fmla="*/ 517 w 841"/>
              <a:gd name="T15" fmla="*/ 854 h 854"/>
              <a:gd name="T16" fmla="*/ 841 w 841"/>
              <a:gd name="T17" fmla="*/ 547 h 854"/>
              <a:gd name="T18" fmla="*/ 517 w 841"/>
              <a:gd name="T19" fmla="*/ 247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004586"/>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821" y="5013176"/>
            <a:ext cx="2006358" cy="11521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65824687"/>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36512" y="123924"/>
            <a:ext cx="9144000" cy="712788"/>
          </a:xfrm>
          <a:noFill/>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latin typeface="Arial" panose="020B0604020202020204" pitchFamily="34" charset="0"/>
                <a:cs typeface="Arial" panose="020B0604020202020204" pitchFamily="34" charset="0"/>
              </a:rPr>
              <a:t>2 - Les Pré-requis : la sécurisation juridique </a:t>
            </a:r>
          </a:p>
        </p:txBody>
      </p:sp>
      <p:sp>
        <p:nvSpPr>
          <p:cNvPr id="17410" name="Text Box 2"/>
          <p:cNvSpPr txBox="1">
            <a:spLocks noChangeArrowheads="1"/>
          </p:cNvSpPr>
          <p:nvPr/>
        </p:nvSpPr>
        <p:spPr bwMode="auto">
          <a:xfrm>
            <a:off x="1223963" y="1079500"/>
            <a:ext cx="7127875"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cap="flat">
                <a:solidFill>
                  <a:srgbClr val="0000CC"/>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lgn="just">
              <a:buSzPct val="104000"/>
              <a:buFont typeface="Times New Roman" pitchFamily="16" charset="0"/>
              <a:buBlip>
                <a:blip r:embed="rId3"/>
              </a:buBlip>
            </a:pPr>
            <a:r>
              <a:rPr lang="fr-FR" altLang="fr-FR" sz="1600" b="1" dirty="0">
                <a:solidFill>
                  <a:schemeClr val="tx1"/>
                </a:solidFill>
                <a:latin typeface="+mn-lt"/>
              </a:rPr>
              <a:t> Objectifs  :</a:t>
            </a:r>
          </a:p>
          <a:p>
            <a:pPr algn="just">
              <a:buSzPct val="65000"/>
              <a:buFont typeface="Times New Roman" pitchFamily="16" charset="0"/>
              <a:buBlip>
                <a:blip r:embed="rId4"/>
              </a:buBlip>
            </a:pPr>
            <a:r>
              <a:rPr lang="fr-FR" altLang="fr-FR" sz="1600" b="1" dirty="0">
                <a:solidFill>
                  <a:schemeClr val="tx1"/>
                </a:solidFill>
                <a:latin typeface="+mn-lt"/>
              </a:rPr>
              <a:t> </a:t>
            </a:r>
            <a:r>
              <a:rPr lang="fr-FR" altLang="fr-FR" sz="1600" dirty="0" smtClean="0">
                <a:solidFill>
                  <a:schemeClr val="tx1"/>
                </a:solidFill>
                <a:latin typeface="+mn-lt"/>
              </a:rPr>
              <a:t>Pouvoir </a:t>
            </a:r>
            <a:r>
              <a:rPr lang="fr-FR" altLang="fr-FR" sz="1600" dirty="0">
                <a:solidFill>
                  <a:schemeClr val="tx1"/>
                </a:solidFill>
                <a:latin typeface="+mn-lt"/>
              </a:rPr>
              <a:t>consulter et télécharger les documents dans une interface de restitution : la GED -SIE (gestion électronique des documents professionnels des </a:t>
            </a:r>
            <a:r>
              <a:rPr lang="fr-FR" altLang="fr-FR" sz="1600" dirty="0" smtClean="0">
                <a:solidFill>
                  <a:schemeClr val="tx1"/>
                </a:solidFill>
                <a:latin typeface="+mn-lt"/>
              </a:rPr>
              <a:t>SIE) </a:t>
            </a:r>
            <a:endParaRPr lang="fr-FR" altLang="fr-FR" sz="1600" dirty="0">
              <a:solidFill>
                <a:schemeClr val="tx1"/>
              </a:solidFill>
              <a:latin typeface="+mn-lt"/>
            </a:endParaRPr>
          </a:p>
          <a:p>
            <a:pPr algn="just">
              <a:buClrTx/>
              <a:buSzTx/>
              <a:buFontTx/>
              <a:buNone/>
            </a:pPr>
            <a:endParaRPr lang="fr-FR" altLang="fr-FR" sz="1600" dirty="0">
              <a:solidFill>
                <a:schemeClr val="tx1"/>
              </a:solidFill>
              <a:latin typeface="+mn-lt"/>
            </a:endParaRPr>
          </a:p>
          <a:p>
            <a:pPr algn="just">
              <a:buSzPct val="65000"/>
              <a:buFont typeface="Times New Roman" pitchFamily="16" charset="0"/>
              <a:buBlip>
                <a:blip r:embed="rId4"/>
              </a:buBlip>
            </a:pPr>
            <a:r>
              <a:rPr lang="fr-FR" altLang="fr-FR" sz="1600" dirty="0">
                <a:solidFill>
                  <a:schemeClr val="tx1"/>
                </a:solidFill>
                <a:latin typeface="+mn-lt"/>
              </a:rPr>
              <a:t> </a:t>
            </a:r>
            <a:r>
              <a:rPr lang="fr-FR" altLang="fr-FR" sz="1600" dirty="0" smtClean="0">
                <a:solidFill>
                  <a:schemeClr val="tx1"/>
                </a:solidFill>
                <a:latin typeface="+mn-lt"/>
              </a:rPr>
              <a:t>Pouvoir </a:t>
            </a:r>
            <a:r>
              <a:rPr lang="fr-FR" altLang="fr-FR" sz="1600" dirty="0">
                <a:solidFill>
                  <a:schemeClr val="tx1"/>
                </a:solidFill>
                <a:latin typeface="+mn-lt"/>
              </a:rPr>
              <a:t>éliminer les documents originaux scannés</a:t>
            </a:r>
          </a:p>
        </p:txBody>
      </p:sp>
      <p:sp>
        <p:nvSpPr>
          <p:cNvPr id="17411" name="Text Box 3"/>
          <p:cNvSpPr txBox="1">
            <a:spLocks noChangeArrowheads="1"/>
          </p:cNvSpPr>
          <p:nvPr/>
        </p:nvSpPr>
        <p:spPr bwMode="auto">
          <a:xfrm>
            <a:off x="2232025" y="3212976"/>
            <a:ext cx="5400675" cy="2251075"/>
          </a:xfrm>
          <a:prstGeom prst="rect">
            <a:avLst/>
          </a:prstGeom>
          <a:noFill/>
          <a:ln w="36000" cap="flat">
            <a:solidFill>
              <a:srgbClr val="990099"/>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lgn="just"/>
            <a:r>
              <a:rPr lang="fr-FR" altLang="fr-FR" sz="1600" b="1" dirty="0">
                <a:solidFill>
                  <a:schemeClr val="tx1"/>
                </a:solidFill>
                <a:latin typeface="+mn-lt"/>
              </a:rPr>
              <a:t>Garantir la conformité de la numérisation avec les textes relatifs à la fiabilité des copies </a:t>
            </a:r>
            <a:r>
              <a:rPr lang="fr-FR" altLang="fr-FR" sz="1600" b="1" dirty="0" smtClean="0">
                <a:solidFill>
                  <a:schemeClr val="tx1"/>
                </a:solidFill>
                <a:latin typeface="+mn-lt"/>
              </a:rPr>
              <a:t>:</a:t>
            </a:r>
            <a:endParaRPr lang="fr-FR" altLang="fr-FR" sz="1600" b="1" dirty="0">
              <a:solidFill>
                <a:schemeClr val="tx1"/>
              </a:solidFill>
              <a:latin typeface="+mn-lt"/>
            </a:endParaRPr>
          </a:p>
          <a:p>
            <a:pPr algn="just"/>
            <a:endParaRPr lang="fr-FR" altLang="fr-FR" sz="1600" b="1" dirty="0">
              <a:solidFill>
                <a:schemeClr val="tx1"/>
              </a:solidFill>
              <a:latin typeface="+mn-lt"/>
            </a:endParaRPr>
          </a:p>
          <a:p>
            <a:pPr algn="just"/>
            <a:r>
              <a:rPr lang="fr-FR" altLang="fr-FR" sz="1600" dirty="0">
                <a:solidFill>
                  <a:schemeClr val="tx1"/>
                </a:solidFill>
                <a:latin typeface="+mn-lt"/>
              </a:rPr>
              <a:t> - l'article 1379 du code civil</a:t>
            </a:r>
          </a:p>
          <a:p>
            <a:pPr algn="just">
              <a:spcBef>
                <a:spcPts val="575"/>
              </a:spcBef>
            </a:pPr>
            <a:r>
              <a:rPr lang="fr-FR" altLang="fr-FR" sz="1600" dirty="0" smtClean="0">
                <a:solidFill>
                  <a:schemeClr val="tx1"/>
                </a:solidFill>
                <a:latin typeface="+mn-lt"/>
              </a:rPr>
              <a:t>- le </a:t>
            </a:r>
            <a:r>
              <a:rPr lang="fr-FR" altLang="fr-FR" sz="1600" dirty="0">
                <a:solidFill>
                  <a:schemeClr val="tx1"/>
                </a:solidFill>
                <a:latin typeface="+mn-lt"/>
              </a:rPr>
              <a:t>décret n° 2016-1673 du 5 décembre 2016 relatif à la fiabilité des copies et pris en application de l'article 1379 du code civil  </a:t>
            </a:r>
          </a:p>
          <a:p>
            <a:pPr algn="just">
              <a:spcBef>
                <a:spcPts val="575"/>
              </a:spcBef>
              <a:buClr>
                <a:srgbClr val="453255"/>
              </a:buClr>
              <a:buSzPct val="45000"/>
              <a:buFont typeface="Symbol" charset="2"/>
              <a:buNone/>
            </a:pPr>
            <a:endParaRPr lang="fr-FR" altLang="fr-FR" sz="1600" dirty="0">
              <a:solidFill>
                <a:schemeClr val="tx1"/>
              </a:solidFill>
              <a:latin typeface="+mn-lt"/>
            </a:endParaRPr>
          </a:p>
        </p:txBody>
      </p:sp>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2952750"/>
            <a:ext cx="1511300" cy="1439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AutoShape 4"/>
          <p:cNvSpPr>
            <a:spLocks noChangeArrowheads="1"/>
          </p:cNvSpPr>
          <p:nvPr/>
        </p:nvSpPr>
        <p:spPr bwMode="auto">
          <a:xfrm>
            <a:off x="4644703" y="2565722"/>
            <a:ext cx="287337" cy="503238"/>
          </a:xfrm>
          <a:prstGeom prst="downArrow">
            <a:avLst>
              <a:gd name="adj1" fmla="val 50000"/>
              <a:gd name="adj2" fmla="val 43785"/>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Tree>
    <p:extLst>
      <p:ext uri="{BB962C8B-B14F-4D97-AF65-F5344CB8AC3E}">
        <p14:creationId xmlns:p14="http://schemas.microsoft.com/office/powerpoint/2010/main" val="284559658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36513" y="-80069"/>
            <a:ext cx="9070975" cy="1348829"/>
          </a:xfrm>
          <a:noFill/>
          <a:ln/>
        </p:spPr>
        <p:txBody>
          <a:bodyPr lIns="0" tIns="0" rIns="0" bIns="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latin typeface="Arial" panose="020B0604020202020204" pitchFamily="34" charset="0"/>
                <a:cs typeface="Arial" panose="020B0604020202020204" pitchFamily="34" charset="0"/>
              </a:rPr>
              <a:t>3 - </a:t>
            </a:r>
            <a:r>
              <a:rPr lang="fr-FR" sz="2800" dirty="0">
                <a:latin typeface="Arial" panose="020B0604020202020204" pitchFamily="34" charset="0"/>
                <a:cs typeface="Arial" panose="020B0604020202020204" pitchFamily="34" charset="0"/>
              </a:rPr>
              <a:t>L'accompagnement du SAEF : </a:t>
            </a:r>
            <a:br>
              <a:rPr lang="fr-FR" sz="2800" dirty="0">
                <a:latin typeface="Arial" panose="020B060402020202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l'audit de la chaine de numérisation du SDNC  </a:t>
            </a:r>
            <a:endParaRPr lang="fr-FR" altLang="fr-FR" sz="2800" dirty="0">
              <a:latin typeface="Arial" panose="020B0604020202020204" pitchFamily="34" charset="0"/>
              <a:cs typeface="Arial" panose="020B0604020202020204" pitchFamily="34" charset="0"/>
            </a:endParaRPr>
          </a:p>
        </p:txBody>
      </p:sp>
      <p:sp>
        <p:nvSpPr>
          <p:cNvPr id="19458" name="Text Box 2"/>
          <p:cNvSpPr txBox="1">
            <a:spLocks noChangeArrowheads="1"/>
          </p:cNvSpPr>
          <p:nvPr/>
        </p:nvSpPr>
        <p:spPr bwMode="auto">
          <a:xfrm>
            <a:off x="647700" y="1603375"/>
            <a:ext cx="8423275" cy="182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marL="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buSzPct val="92000"/>
              <a:buFont typeface="Times New Roman" pitchFamily="16" charset="0"/>
              <a:buBlip>
                <a:blip r:embed="rId3"/>
              </a:buBlip>
              <a:tabLst>
                <a:tab pos="0" algn="l"/>
                <a:tab pos="803275"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dirty="0">
                <a:solidFill>
                  <a:schemeClr val="tx1"/>
                </a:solidFill>
                <a:latin typeface="+mn-lt"/>
              </a:rPr>
              <a:t> </a:t>
            </a:r>
            <a:r>
              <a:rPr lang="fr-FR" altLang="fr-FR" sz="1600" dirty="0">
                <a:solidFill>
                  <a:schemeClr val="tx1"/>
                </a:solidFill>
                <a:latin typeface="+mn-lt"/>
              </a:rPr>
              <a:t>Le SAEF a accompagné le bureau </a:t>
            </a:r>
            <a:r>
              <a:rPr lang="fr-FR" altLang="fr-FR" sz="1600" dirty="0" smtClean="0">
                <a:solidFill>
                  <a:schemeClr val="tx1"/>
                </a:solidFill>
                <a:latin typeface="+mn-lt"/>
              </a:rPr>
              <a:t>GF-2C : </a:t>
            </a:r>
            <a:endParaRPr lang="fr-FR" altLang="fr-FR" sz="1600" dirty="0">
              <a:solidFill>
                <a:schemeClr val="tx1"/>
              </a:solidFill>
              <a:latin typeface="+mn-lt"/>
            </a:endParaRPr>
          </a:p>
          <a:p>
            <a:pPr>
              <a:buSzPct val="104000"/>
            </a:pPr>
            <a:r>
              <a:rPr lang="fr-FR" altLang="fr-FR" sz="1600" dirty="0">
                <a:solidFill>
                  <a:schemeClr val="tx1"/>
                </a:solidFill>
                <a:latin typeface="+mn-lt"/>
              </a:rPr>
              <a:t> </a:t>
            </a:r>
          </a:p>
          <a:p>
            <a:pPr lvl="1" indent="0">
              <a:buSzPct val="104000"/>
              <a:buFont typeface="Times New Roman" pitchFamily="16" charset="0"/>
              <a:buBlip>
                <a:blip r:embed="rId4"/>
              </a:buBlip>
            </a:pPr>
            <a:r>
              <a:rPr lang="fr-FR" altLang="fr-FR" sz="1600" dirty="0">
                <a:solidFill>
                  <a:schemeClr val="tx1"/>
                </a:solidFill>
                <a:latin typeface="+mn-lt"/>
              </a:rPr>
              <a:t> En matière de révision des DUA  </a:t>
            </a:r>
          </a:p>
          <a:p>
            <a:pPr lvl="1" indent="0">
              <a:buSzPct val="104000"/>
              <a:buFont typeface="Times New Roman" pitchFamily="16" charset="0"/>
              <a:buBlip>
                <a:blip r:embed="rId4"/>
              </a:buBlip>
            </a:pPr>
            <a:r>
              <a:rPr lang="fr-FR" altLang="fr-FR" sz="1600" dirty="0">
                <a:solidFill>
                  <a:schemeClr val="tx1"/>
                </a:solidFill>
                <a:latin typeface="+mn-lt"/>
              </a:rPr>
              <a:t> En matière de simplification du processus d'élimination et de versement d'échantillon  </a:t>
            </a:r>
          </a:p>
          <a:p>
            <a:pPr lvl="1" indent="0">
              <a:buSzPct val="104000"/>
              <a:buFont typeface="Times New Roman" pitchFamily="16" charset="0"/>
              <a:buBlip>
                <a:blip r:embed="rId4"/>
              </a:buBlip>
            </a:pPr>
            <a:r>
              <a:rPr lang="fr-FR" altLang="fr-FR" sz="1600" b="1" dirty="0">
                <a:solidFill>
                  <a:schemeClr val="tx1"/>
                </a:solidFill>
                <a:latin typeface="+mn-lt"/>
              </a:rPr>
              <a:t> Pour l'audit de la chaîne de numérisation du SDNC de la direction des grandes entreprises (DGE) le 6 octobre 2017</a:t>
            </a:r>
          </a:p>
        </p:txBody>
      </p:sp>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3969543"/>
            <a:ext cx="1368425" cy="1763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AutoShape 4"/>
          <p:cNvSpPr>
            <a:spLocks noChangeArrowheads="1"/>
          </p:cNvSpPr>
          <p:nvPr/>
        </p:nvSpPr>
        <p:spPr bwMode="auto">
          <a:xfrm>
            <a:off x="4427984" y="3284984"/>
            <a:ext cx="287337" cy="503238"/>
          </a:xfrm>
          <a:prstGeom prst="downArrow">
            <a:avLst>
              <a:gd name="adj1" fmla="val 50000"/>
              <a:gd name="adj2" fmla="val 43785"/>
            </a:avLst>
          </a:prstGeom>
          <a:solidFill>
            <a:srgbClr val="CFE7F5"/>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
        <p:nvSpPr>
          <p:cNvPr id="19461" name="Text Box 5"/>
          <p:cNvSpPr txBox="1">
            <a:spLocks noChangeArrowheads="1"/>
          </p:cNvSpPr>
          <p:nvPr/>
        </p:nvSpPr>
        <p:spPr bwMode="auto">
          <a:xfrm>
            <a:off x="2051720" y="3641179"/>
            <a:ext cx="6120680" cy="252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marL="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buSzPct val="104000"/>
            </a:pPr>
            <a:r>
              <a:rPr lang="fr-FR" altLang="fr-FR" sz="1600" dirty="0">
                <a:solidFill>
                  <a:schemeClr val="tx1"/>
                </a:solidFill>
                <a:latin typeface="+mn-lt"/>
              </a:rPr>
              <a:t> </a:t>
            </a:r>
            <a:endParaRPr lang="fr-FR" altLang="fr-FR" sz="1600" dirty="0" smtClean="0">
              <a:solidFill>
                <a:schemeClr val="tx1"/>
              </a:solidFill>
              <a:latin typeface="+mn-lt"/>
            </a:endParaRPr>
          </a:p>
          <a:p>
            <a:pPr lvl="1" indent="0">
              <a:buSzPct val="104000"/>
              <a:buFont typeface="Times New Roman" pitchFamily="16" charset="0"/>
              <a:buBlip>
                <a:blip r:embed="rId4"/>
              </a:buBlip>
            </a:pPr>
            <a:r>
              <a:rPr lang="fr-FR" altLang="fr-FR" sz="1600" dirty="0" smtClean="0">
                <a:solidFill>
                  <a:schemeClr val="tx1"/>
                </a:solidFill>
                <a:latin typeface="+mn-lt"/>
              </a:rPr>
              <a:t> Instruction DGFiP du 12 février 2018</a:t>
            </a:r>
          </a:p>
          <a:p>
            <a:pPr lvl="1" indent="0">
              <a:buSzPct val="104000"/>
              <a:buFont typeface="Times New Roman" pitchFamily="16" charset="0"/>
              <a:buBlip>
                <a:blip r:embed="rId4"/>
              </a:buBlip>
            </a:pPr>
            <a:r>
              <a:rPr lang="fr-FR" altLang="fr-FR" sz="1600" dirty="0" smtClean="0">
                <a:solidFill>
                  <a:schemeClr val="tx1"/>
                </a:solidFill>
                <a:latin typeface="+mn-lt"/>
              </a:rPr>
              <a:t> </a:t>
            </a:r>
            <a:r>
              <a:rPr lang="fr-FR" altLang="fr-FR" sz="1600" dirty="0">
                <a:solidFill>
                  <a:schemeClr val="tx1"/>
                </a:solidFill>
                <a:latin typeface="+mn-lt"/>
              </a:rPr>
              <a:t>Rapport d'audit du SAEF du 24 novembre 2017 </a:t>
            </a:r>
            <a:r>
              <a:rPr lang="fr-FR" altLang="fr-FR" sz="1600" dirty="0" smtClean="0">
                <a:solidFill>
                  <a:schemeClr val="tx1"/>
                </a:solidFill>
                <a:latin typeface="+mn-lt"/>
              </a:rPr>
              <a:t>autorisant l'élimination </a:t>
            </a:r>
            <a:r>
              <a:rPr lang="fr-FR" altLang="fr-FR" sz="1600" dirty="0">
                <a:solidFill>
                  <a:schemeClr val="tx1"/>
                </a:solidFill>
                <a:latin typeface="+mn-lt"/>
              </a:rPr>
              <a:t>des dossiers des redevables professionnels de la </a:t>
            </a:r>
            <a:r>
              <a:rPr lang="fr-FR" altLang="fr-FR" sz="1600" dirty="0" smtClean="0">
                <a:solidFill>
                  <a:schemeClr val="tx1"/>
                </a:solidFill>
                <a:latin typeface="+mn-lt"/>
              </a:rPr>
              <a:t>DGE</a:t>
            </a:r>
            <a:endParaRPr lang="fr-FR" altLang="fr-FR" sz="1600" dirty="0">
              <a:solidFill>
                <a:schemeClr val="tx1"/>
              </a:solidFill>
              <a:latin typeface="+mn-lt"/>
            </a:endParaRPr>
          </a:p>
          <a:p>
            <a:pPr lvl="1" indent="0">
              <a:buSzPct val="104000"/>
              <a:buFont typeface="Times New Roman" pitchFamily="16" charset="0"/>
              <a:buBlip>
                <a:blip r:embed="rId4"/>
              </a:buBlip>
            </a:pPr>
            <a:r>
              <a:rPr lang="fr-FR" altLang="fr-FR" sz="1600" dirty="0">
                <a:solidFill>
                  <a:schemeClr val="tx1"/>
                </a:solidFill>
                <a:latin typeface="+mn-lt"/>
              </a:rPr>
              <a:t> Opération d'audit à renouveler sur la chaîne de numérisation des SIE</a:t>
            </a:r>
          </a:p>
          <a:p>
            <a:pPr lvl="1" indent="0">
              <a:buSzPct val="104000"/>
              <a:buFont typeface="Times New Roman" pitchFamily="16" charset="0"/>
              <a:buBlip>
                <a:blip r:embed="rId4"/>
              </a:buBlip>
            </a:pPr>
            <a:r>
              <a:rPr lang="fr-FR" altLang="fr-FR" sz="1600" dirty="0">
                <a:solidFill>
                  <a:schemeClr val="tx1"/>
                </a:solidFill>
                <a:latin typeface="+mn-lt"/>
              </a:rPr>
              <a:t> Protocole de numérisation </a:t>
            </a:r>
            <a:r>
              <a:rPr lang="fr-FR" altLang="fr-FR" sz="1600" dirty="0" smtClean="0">
                <a:solidFill>
                  <a:schemeClr val="tx1"/>
                </a:solidFill>
                <a:latin typeface="+mn-lt"/>
              </a:rPr>
              <a:t>tripartite </a:t>
            </a:r>
            <a:r>
              <a:rPr lang="fr-FR" altLang="fr-FR" sz="1600" dirty="0">
                <a:solidFill>
                  <a:schemeClr val="tx1"/>
                </a:solidFill>
                <a:latin typeface="+mn-lt"/>
              </a:rPr>
              <a:t>à établir </a:t>
            </a:r>
          </a:p>
          <a:p>
            <a:pPr lvl="1" indent="0">
              <a:buSzPct val="104000"/>
            </a:pPr>
            <a:endParaRPr lang="fr-FR" altLang="fr-FR" sz="1600" b="1" dirty="0">
              <a:solidFill>
                <a:schemeClr val="tx1"/>
              </a:solidFill>
              <a:latin typeface="+mn-lt"/>
            </a:endParaRPr>
          </a:p>
        </p:txBody>
      </p:sp>
    </p:spTree>
    <p:extLst>
      <p:ext uri="{BB962C8B-B14F-4D97-AF65-F5344CB8AC3E}">
        <p14:creationId xmlns:p14="http://schemas.microsoft.com/office/powerpoint/2010/main" val="3942989340"/>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979613" y="1700808"/>
            <a:ext cx="6300787" cy="3312368"/>
          </a:xfrm>
          <a:prstGeom prst="rect">
            <a:avLst/>
          </a:prstGeom>
          <a:noFill/>
          <a:ln w="36000" cap="flat">
            <a:solidFill>
              <a:srgbClr val="00DC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lgn="just"/>
            <a:r>
              <a:rPr lang="fr-FR" altLang="fr-FR" sz="1600" b="1" dirty="0">
                <a:solidFill>
                  <a:schemeClr val="tx1"/>
                </a:solidFill>
                <a:latin typeface="+mn-lt"/>
              </a:rPr>
              <a:t> L'audit réalisé par le SAEF doit attester que le procédé de reproduction par voie électronique respecte les conditions générales décrites par le décret n° 2016-1676 du 5 décembre 2016 :</a:t>
            </a:r>
          </a:p>
          <a:p>
            <a:pPr algn="just">
              <a:spcBef>
                <a:spcPts val="850"/>
              </a:spcBef>
            </a:pPr>
            <a:r>
              <a:rPr lang="fr-FR" altLang="fr-FR" sz="1400" b="1" dirty="0">
                <a:solidFill>
                  <a:schemeClr val="tx1"/>
                </a:solidFill>
                <a:latin typeface="+mn-lt"/>
              </a:rPr>
              <a:t>- </a:t>
            </a:r>
            <a:r>
              <a:rPr lang="fr-FR" altLang="fr-FR" sz="1400" b="1" dirty="0" smtClean="0">
                <a:solidFill>
                  <a:schemeClr val="tx1"/>
                </a:solidFill>
                <a:latin typeface="+mn-lt"/>
              </a:rPr>
              <a:t> Produire </a:t>
            </a:r>
            <a:r>
              <a:rPr lang="fr-FR" altLang="fr-FR" sz="1400" b="1" dirty="0">
                <a:solidFill>
                  <a:schemeClr val="tx1"/>
                </a:solidFill>
                <a:latin typeface="+mn-lt"/>
              </a:rPr>
              <a:t>des informations permettant d'identifier la copie (date de création de la copie, contexte de la numérisation) ;</a:t>
            </a:r>
          </a:p>
          <a:p>
            <a:pPr algn="just"/>
            <a:r>
              <a:rPr lang="fr-FR" altLang="fr-FR" sz="1400" b="1" dirty="0" smtClean="0">
                <a:solidFill>
                  <a:schemeClr val="tx1"/>
                </a:solidFill>
                <a:latin typeface="+mn-lt"/>
              </a:rPr>
              <a:t>- Empreinte </a:t>
            </a:r>
            <a:r>
              <a:rPr lang="fr-FR" altLang="fr-FR" sz="1400" b="1" dirty="0">
                <a:solidFill>
                  <a:schemeClr val="tx1"/>
                </a:solidFill>
                <a:latin typeface="+mn-lt"/>
              </a:rPr>
              <a:t>électronique (horodatage) garantissant que toute modification ultérieure de la copie  est </a:t>
            </a:r>
            <a:r>
              <a:rPr lang="fr-FR" altLang="fr-FR" sz="1400" b="1" dirty="0" smtClean="0">
                <a:solidFill>
                  <a:schemeClr val="tx1"/>
                </a:solidFill>
                <a:latin typeface="+mn-lt"/>
              </a:rPr>
              <a:t>détectable ;</a:t>
            </a:r>
            <a:endParaRPr lang="fr-FR" altLang="fr-FR" sz="1400" b="1" dirty="0">
              <a:solidFill>
                <a:schemeClr val="tx1"/>
              </a:solidFill>
              <a:latin typeface="+mn-lt"/>
            </a:endParaRPr>
          </a:p>
          <a:p>
            <a:pPr algn="just"/>
            <a:r>
              <a:rPr lang="fr-FR" altLang="fr-FR" sz="1400" b="1" dirty="0">
                <a:solidFill>
                  <a:schemeClr val="tx1"/>
                </a:solidFill>
                <a:latin typeface="+mn-lt"/>
              </a:rPr>
              <a:t>-  </a:t>
            </a:r>
            <a:r>
              <a:rPr lang="fr-FR" altLang="fr-FR" sz="1400" b="1" dirty="0" smtClean="0">
                <a:solidFill>
                  <a:schemeClr val="tx1"/>
                </a:solidFill>
                <a:latin typeface="+mn-lt"/>
              </a:rPr>
              <a:t>Des </a:t>
            </a:r>
            <a:r>
              <a:rPr lang="fr-FR" altLang="fr-FR" sz="1400" b="1" dirty="0">
                <a:solidFill>
                  <a:schemeClr val="tx1"/>
                </a:solidFill>
                <a:latin typeface="+mn-lt"/>
              </a:rPr>
              <a:t>conditions de conservation de la copie électronique permettant d'éviter toute altération de sa forme et de son contenu. </a:t>
            </a:r>
          </a:p>
          <a:p>
            <a:pPr algn="just"/>
            <a:endParaRPr lang="fr-FR" altLang="fr-FR" sz="1600" b="1" dirty="0" smtClean="0">
              <a:solidFill>
                <a:schemeClr val="tx1"/>
              </a:solidFill>
              <a:latin typeface="+mn-lt"/>
            </a:endParaRPr>
          </a:p>
          <a:p>
            <a:r>
              <a:rPr lang="fr-FR" altLang="fr-FR" sz="1600" b="1" dirty="0">
                <a:solidFill>
                  <a:schemeClr val="tx1"/>
                </a:solidFill>
                <a:latin typeface="+mn-lt"/>
              </a:rPr>
              <a:t>C</a:t>
            </a:r>
            <a:r>
              <a:rPr lang="fr-FR" altLang="fr-FR" sz="1600" b="1" dirty="0" smtClean="0">
                <a:solidFill>
                  <a:schemeClr val="tx1"/>
                </a:solidFill>
                <a:latin typeface="+mn-lt"/>
              </a:rPr>
              <a:t>'est </a:t>
            </a:r>
            <a:r>
              <a:rPr lang="fr-FR" altLang="fr-FR" sz="1600" b="1" dirty="0">
                <a:solidFill>
                  <a:schemeClr val="tx1"/>
                </a:solidFill>
                <a:latin typeface="+mn-lt"/>
              </a:rPr>
              <a:t>l'ensemble de la chaîne de numérisation, de la réception du papier à sa destruction après numérisation, qui est auditée par le SAEF</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781425"/>
            <a:ext cx="1368425" cy="1763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
          <p:cNvSpPr>
            <a:spLocks noGrp="1" noChangeArrowheads="1"/>
          </p:cNvSpPr>
          <p:nvPr>
            <p:ph type="title" idx="4294967295"/>
          </p:nvPr>
        </p:nvSpPr>
        <p:spPr>
          <a:xfrm>
            <a:off x="35496" y="-27384"/>
            <a:ext cx="9036496" cy="1348829"/>
          </a:xfrm>
          <a:noFill/>
          <a:ln/>
        </p:spPr>
        <p:txBody>
          <a:bodyPr lIns="0" tIns="0" rIns="0" bIns="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latin typeface="Arial" panose="020B0604020202020204" pitchFamily="34" charset="0"/>
                <a:cs typeface="Arial" panose="020B0604020202020204" pitchFamily="34" charset="0"/>
              </a:rPr>
              <a:t>3 - </a:t>
            </a:r>
            <a:r>
              <a:rPr lang="fr-FR" sz="2800" dirty="0">
                <a:latin typeface="Arial" panose="020B0604020202020204" pitchFamily="34" charset="0"/>
                <a:cs typeface="Arial" panose="020B0604020202020204" pitchFamily="34" charset="0"/>
              </a:rPr>
              <a:t>L'accompagnement du SAEF : </a:t>
            </a:r>
            <a:br>
              <a:rPr lang="fr-FR" sz="2800" dirty="0">
                <a:latin typeface="Arial" panose="020B060402020202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l'audit de la chaine de numérisation du SDNC  </a:t>
            </a:r>
            <a:endParaRPr lang="fr-FR" alt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956562"/>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259632" y="1556792"/>
            <a:ext cx="7280069" cy="432048"/>
          </a:xfrm>
          <a:prstGeom prst="rect">
            <a:avLst/>
          </a:prstGeom>
          <a:solidFill>
            <a:srgbClr val="D9A6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r>
              <a:rPr lang="fr-FR" altLang="fr-FR" b="1" dirty="0">
                <a:solidFill>
                  <a:schemeClr val="tx1"/>
                </a:solidFill>
                <a:latin typeface="+mn-lt"/>
              </a:rPr>
              <a:t>Vérification de l'encadrement du processus de numérisation par des </a:t>
            </a:r>
            <a:r>
              <a:rPr lang="fr-FR" altLang="fr-FR" b="1" dirty="0" smtClean="0">
                <a:solidFill>
                  <a:schemeClr val="tx1"/>
                </a:solidFill>
                <a:latin typeface="+mn-lt"/>
              </a:rPr>
              <a:t>règles</a:t>
            </a:r>
            <a:endParaRPr lang="fr-FR" altLang="fr-FR" b="1" dirty="0">
              <a:solidFill>
                <a:schemeClr val="tx1"/>
              </a:solidFill>
              <a:latin typeface="+mn-lt"/>
            </a:endParaRPr>
          </a:p>
        </p:txBody>
      </p:sp>
      <p:sp>
        <p:nvSpPr>
          <p:cNvPr id="21507" name="AutoShape 3"/>
          <p:cNvSpPr>
            <a:spLocks noChangeArrowheads="1"/>
          </p:cNvSpPr>
          <p:nvPr/>
        </p:nvSpPr>
        <p:spPr bwMode="auto">
          <a:xfrm>
            <a:off x="611560" y="1556470"/>
            <a:ext cx="539750" cy="360362"/>
          </a:xfrm>
          <a:prstGeom prst="rightArrow">
            <a:avLst>
              <a:gd name="adj1" fmla="val 50000"/>
              <a:gd name="adj2" fmla="val 37445"/>
            </a:avLst>
          </a:prstGeom>
          <a:solidFill>
            <a:srgbClr val="004073"/>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
        <p:nvSpPr>
          <p:cNvPr id="21508" name="Text Box 4"/>
          <p:cNvSpPr txBox="1">
            <a:spLocks noChangeArrowheads="1"/>
          </p:cNvSpPr>
          <p:nvPr/>
        </p:nvSpPr>
        <p:spPr bwMode="auto">
          <a:xfrm>
            <a:off x="541213" y="2225824"/>
            <a:ext cx="8423275" cy="3147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marL="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buSzPct val="104000"/>
              <a:buFont typeface="Times New Roman" pitchFamily="16" charset="0"/>
              <a:buBlip>
                <a:blip r:embed="rId3"/>
              </a:buBlip>
            </a:pPr>
            <a:r>
              <a:rPr lang="fr-FR" altLang="fr-FR" sz="1600" dirty="0" smtClean="0">
                <a:solidFill>
                  <a:schemeClr val="tx1"/>
                </a:solidFill>
                <a:latin typeface="+mn-lt"/>
              </a:rPr>
              <a:t> </a:t>
            </a:r>
            <a:r>
              <a:rPr lang="fr-FR" altLang="fr-FR" sz="1600" dirty="0">
                <a:solidFill>
                  <a:schemeClr val="tx1"/>
                </a:solidFill>
                <a:latin typeface="+mn-lt"/>
              </a:rPr>
              <a:t>Périmètre de la numérisation et de la volumétrie des documents concernés (3371 pages par jour pour la chaîne actuelle de la DGE, 9 800 000 feuilles/an, en projection pour les 600 SIE)</a:t>
            </a:r>
          </a:p>
          <a:p>
            <a:pPr>
              <a:buSzPct val="104000"/>
              <a:buFont typeface="Times New Roman" pitchFamily="16" charset="0"/>
              <a:buBlip>
                <a:blip r:embed="rId3"/>
              </a:buBlip>
            </a:pPr>
            <a:r>
              <a:rPr lang="fr-FR" altLang="fr-FR" sz="1600" dirty="0">
                <a:solidFill>
                  <a:schemeClr val="tx1"/>
                </a:solidFill>
                <a:latin typeface="+mn-lt"/>
              </a:rPr>
              <a:t> Définition des métadonnées renseignées pour les dossiers  numérisés, des clés de recherche et d'accès</a:t>
            </a:r>
          </a:p>
          <a:p>
            <a:pPr>
              <a:buSzPct val="104000"/>
              <a:buFont typeface="Times New Roman" pitchFamily="16" charset="0"/>
              <a:buBlip>
                <a:blip r:embed="rId3"/>
              </a:buBlip>
            </a:pPr>
            <a:r>
              <a:rPr lang="fr-FR" altLang="fr-FR" sz="1600" dirty="0">
                <a:solidFill>
                  <a:schemeClr val="tx1"/>
                </a:solidFill>
                <a:latin typeface="+mn-lt"/>
              </a:rPr>
              <a:t> Traçabilité automatique des opérations machine/homme (consultation, modification) effectuées sur le document  (fichiers logs/historiques)</a:t>
            </a:r>
          </a:p>
          <a:p>
            <a:pPr>
              <a:buSzPct val="104000"/>
              <a:buFont typeface="Times New Roman" pitchFamily="16" charset="0"/>
              <a:buBlip>
                <a:blip r:embed="rId3"/>
              </a:buBlip>
            </a:pPr>
            <a:r>
              <a:rPr lang="fr-FR" altLang="fr-FR" sz="1600" dirty="0">
                <a:solidFill>
                  <a:schemeClr val="tx1"/>
                </a:solidFill>
                <a:latin typeface="+mn-lt"/>
              </a:rPr>
              <a:t> Modalités techniques de numérisation (formats, résolutions, absence de traitement sur l'image)</a:t>
            </a:r>
          </a:p>
          <a:p>
            <a:pPr>
              <a:buSzPct val="104000"/>
              <a:buFont typeface="Times New Roman" pitchFamily="16" charset="0"/>
              <a:buBlip>
                <a:blip r:embed="rId3"/>
              </a:buBlip>
            </a:pPr>
            <a:r>
              <a:rPr lang="fr-FR" altLang="fr-FR" sz="1600" dirty="0">
                <a:solidFill>
                  <a:schemeClr val="tx1"/>
                </a:solidFill>
                <a:latin typeface="+mn-lt"/>
              </a:rPr>
              <a:t> Règles de nommage et de classement </a:t>
            </a:r>
          </a:p>
          <a:p>
            <a:pPr>
              <a:buSzPct val="104000"/>
              <a:buFont typeface="Times New Roman" pitchFamily="16" charset="0"/>
              <a:buBlip>
                <a:blip r:embed="rId3"/>
              </a:buBlip>
            </a:pPr>
            <a:r>
              <a:rPr lang="fr-FR" altLang="fr-FR" sz="1600" dirty="0">
                <a:solidFill>
                  <a:schemeClr val="tx1"/>
                </a:solidFill>
                <a:latin typeface="+mn-lt"/>
              </a:rPr>
              <a:t> Sécurité des documents sur support papier et électroniques ( application de suivi de la transmission des supports papier, division de la GED en autant de bases qu'il y a de chaînes de numérisation, accès sécurisé via l'intranet DGFiP, base répliquée dans deux bâtiments, accès limité et sécurisé aux salles d'ordinateur et aux locaux de stockage du papier)</a:t>
            </a:r>
          </a:p>
          <a:p>
            <a:pPr lvl="1" indent="0">
              <a:buSzPct val="104000"/>
            </a:pPr>
            <a:r>
              <a:rPr lang="fr-FR" altLang="fr-FR" sz="1600" dirty="0">
                <a:solidFill>
                  <a:schemeClr val="tx1"/>
                </a:solidFill>
                <a:latin typeface="+mn-lt"/>
              </a:rPr>
              <a:t> </a:t>
            </a:r>
          </a:p>
        </p:txBody>
      </p:sp>
      <p:sp>
        <p:nvSpPr>
          <p:cNvPr id="7" name="Rectangle 1"/>
          <p:cNvSpPr>
            <a:spLocks noGrp="1" noChangeArrowheads="1"/>
          </p:cNvSpPr>
          <p:nvPr>
            <p:ph type="title" idx="4294967295"/>
          </p:nvPr>
        </p:nvSpPr>
        <p:spPr>
          <a:xfrm>
            <a:off x="0" y="-27384"/>
            <a:ext cx="9180512" cy="1348829"/>
          </a:xfrm>
          <a:noFill/>
          <a:ln/>
        </p:spPr>
        <p:txBody>
          <a:bodyPr lIns="0" tIns="0" rIns="0" bIns="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latin typeface="Arial" panose="020B0604020202020204" pitchFamily="34" charset="0"/>
                <a:cs typeface="Arial" panose="020B0604020202020204" pitchFamily="34" charset="0"/>
              </a:rPr>
              <a:t>3 - </a:t>
            </a:r>
            <a:r>
              <a:rPr lang="fr-FR" sz="2800" dirty="0">
                <a:latin typeface="Arial" panose="020B0604020202020204" pitchFamily="34" charset="0"/>
                <a:cs typeface="Arial" panose="020B0604020202020204" pitchFamily="34" charset="0"/>
              </a:rPr>
              <a:t>L'accompagnement du SAEF : </a:t>
            </a:r>
            <a:br>
              <a:rPr lang="fr-FR" sz="2800" dirty="0">
                <a:latin typeface="Arial" panose="020B060402020202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l'audit de la chaine de numérisation du SDNC  </a:t>
            </a:r>
            <a:endParaRPr lang="fr-FR" altLang="fr-FR" sz="2800" dirty="0">
              <a:latin typeface="Arial" panose="020B0604020202020204" pitchFamily="34" charset="0"/>
              <a:cs typeface="Arial" panose="020B0604020202020204" pitchFamily="34" charset="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067" y="5018112"/>
            <a:ext cx="1584325" cy="121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6714384"/>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475656" y="1692202"/>
            <a:ext cx="6912768" cy="391664"/>
          </a:xfrm>
          <a:prstGeom prst="rect">
            <a:avLst/>
          </a:prstGeom>
          <a:solidFill>
            <a:srgbClr val="D9A6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r>
              <a:rPr lang="fr-FR" altLang="fr-FR" b="1" dirty="0">
                <a:solidFill>
                  <a:schemeClr val="tx1"/>
                </a:solidFill>
                <a:latin typeface="+mn-lt"/>
              </a:rPr>
              <a:t>Vérification de l'encadrement des opérations de </a:t>
            </a:r>
            <a:r>
              <a:rPr lang="fr-FR" altLang="fr-FR" b="1" dirty="0" smtClean="0">
                <a:solidFill>
                  <a:schemeClr val="tx1"/>
                </a:solidFill>
                <a:latin typeface="+mn-lt"/>
              </a:rPr>
              <a:t>numérisation</a:t>
            </a:r>
            <a:endParaRPr lang="fr-FR" altLang="fr-FR" b="1" dirty="0">
              <a:solidFill>
                <a:schemeClr val="tx1"/>
              </a:solidFill>
              <a:latin typeface="+mn-lt"/>
            </a:endParaRPr>
          </a:p>
        </p:txBody>
      </p:sp>
      <p:sp>
        <p:nvSpPr>
          <p:cNvPr id="22531" name="AutoShape 3"/>
          <p:cNvSpPr>
            <a:spLocks noChangeArrowheads="1"/>
          </p:cNvSpPr>
          <p:nvPr/>
        </p:nvSpPr>
        <p:spPr bwMode="auto">
          <a:xfrm>
            <a:off x="828675" y="1700486"/>
            <a:ext cx="539750" cy="360362"/>
          </a:xfrm>
          <a:prstGeom prst="rightArrow">
            <a:avLst>
              <a:gd name="adj1" fmla="val 50000"/>
              <a:gd name="adj2" fmla="val 37445"/>
            </a:avLst>
          </a:prstGeom>
          <a:solidFill>
            <a:srgbClr val="004073"/>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
        <p:nvSpPr>
          <p:cNvPr id="22532" name="Text Box 4"/>
          <p:cNvSpPr txBox="1">
            <a:spLocks noChangeArrowheads="1"/>
          </p:cNvSpPr>
          <p:nvPr/>
        </p:nvSpPr>
        <p:spPr bwMode="auto">
          <a:xfrm>
            <a:off x="685229" y="1988840"/>
            <a:ext cx="8423275" cy="1368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marL="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buSzPct val="104000"/>
            </a:pPr>
            <a:endParaRPr lang="fr-FR" altLang="fr-FR" sz="1600" dirty="0"/>
          </a:p>
          <a:p>
            <a:pPr>
              <a:buSzPct val="104000"/>
              <a:buFont typeface="Times New Roman" pitchFamily="16" charset="0"/>
              <a:buBlip>
                <a:blip r:embed="rId3"/>
              </a:buBlip>
            </a:pPr>
            <a:r>
              <a:rPr lang="fr-FR" altLang="fr-FR" sz="1600" dirty="0"/>
              <a:t> </a:t>
            </a:r>
            <a:r>
              <a:rPr lang="fr-FR" altLang="fr-FR" sz="1600" dirty="0">
                <a:solidFill>
                  <a:schemeClr val="tx1"/>
                </a:solidFill>
                <a:latin typeface="+mn-lt"/>
              </a:rPr>
              <a:t>Rédaction d'un protocole de numérisation identifiant les actions du SDNC</a:t>
            </a:r>
            <a:r>
              <a:rPr lang="fr-FR" altLang="fr-FR" sz="1600" dirty="0" smtClean="0">
                <a:solidFill>
                  <a:schemeClr val="tx1"/>
                </a:solidFill>
                <a:latin typeface="+mn-lt"/>
              </a:rPr>
              <a:t>, du </a:t>
            </a:r>
            <a:r>
              <a:rPr lang="fr-FR" altLang="fr-FR" sz="1600" dirty="0">
                <a:solidFill>
                  <a:schemeClr val="tx1"/>
                </a:solidFill>
                <a:latin typeface="+mn-lt"/>
              </a:rPr>
              <a:t>service utilisateur, ainsi que les pratiques de mise en œuvres des opérations de préparation, tri, scannage, et </a:t>
            </a:r>
            <a:r>
              <a:rPr lang="fr-FR" altLang="fr-FR" sz="1600" dirty="0" smtClean="0">
                <a:solidFill>
                  <a:schemeClr val="tx1"/>
                </a:solidFill>
                <a:latin typeface="+mn-lt"/>
              </a:rPr>
              <a:t>d'élimination</a:t>
            </a:r>
            <a:endParaRPr lang="fr-FR" altLang="fr-FR" sz="1600" dirty="0">
              <a:solidFill>
                <a:schemeClr val="tx1"/>
              </a:solidFill>
              <a:latin typeface="+mn-lt"/>
            </a:endParaRPr>
          </a:p>
          <a:p>
            <a:pPr>
              <a:buSzPct val="104000"/>
              <a:buFont typeface="Times New Roman" pitchFamily="16" charset="0"/>
              <a:buBlip>
                <a:blip r:embed="rId3"/>
              </a:buBlip>
            </a:pPr>
            <a:r>
              <a:rPr lang="fr-FR" altLang="fr-FR" sz="1600" dirty="0">
                <a:solidFill>
                  <a:schemeClr val="tx1"/>
                </a:solidFill>
                <a:latin typeface="+mn-lt"/>
              </a:rPr>
              <a:t> Signature du protocole par les trois parties SDNC, service utilisateur et </a:t>
            </a:r>
            <a:r>
              <a:rPr lang="fr-FR" altLang="fr-FR" sz="1600" dirty="0" smtClean="0">
                <a:solidFill>
                  <a:schemeClr val="tx1"/>
                </a:solidFill>
                <a:latin typeface="+mn-lt"/>
              </a:rPr>
              <a:t>SAEF</a:t>
            </a:r>
            <a:endParaRPr lang="fr-FR" altLang="fr-FR" sz="1600" dirty="0">
              <a:solidFill>
                <a:schemeClr val="tx1"/>
              </a:solidFill>
              <a:latin typeface="+mn-lt"/>
            </a:endParaRPr>
          </a:p>
          <a:p>
            <a:pPr>
              <a:buSzPct val="104000"/>
            </a:pPr>
            <a:endParaRPr lang="fr-FR" altLang="fr-FR" sz="1600" dirty="0"/>
          </a:p>
          <a:p>
            <a:pPr>
              <a:buSzPct val="104000"/>
            </a:pPr>
            <a:endParaRPr lang="fr-FR" altLang="fr-FR" sz="1600" dirty="0"/>
          </a:p>
          <a:p>
            <a:pPr>
              <a:buSzPct val="104000"/>
            </a:pPr>
            <a:endParaRPr lang="fr-FR" altLang="fr-FR" sz="1600" dirty="0"/>
          </a:p>
          <a:p>
            <a:pPr lvl="1" indent="0">
              <a:buSzPct val="104000"/>
            </a:pPr>
            <a:r>
              <a:rPr lang="fr-FR" altLang="fr-FR" sz="1600" dirty="0"/>
              <a:t> </a:t>
            </a:r>
          </a:p>
        </p:txBody>
      </p:sp>
      <p:sp>
        <p:nvSpPr>
          <p:cNvPr id="22534" name="Text Box 6"/>
          <p:cNvSpPr txBox="1">
            <a:spLocks noChangeArrowheads="1"/>
          </p:cNvSpPr>
          <p:nvPr/>
        </p:nvSpPr>
        <p:spPr bwMode="auto">
          <a:xfrm>
            <a:off x="1475656" y="3717354"/>
            <a:ext cx="6912768" cy="360561"/>
          </a:xfrm>
          <a:prstGeom prst="rect">
            <a:avLst/>
          </a:prstGeom>
          <a:solidFill>
            <a:srgbClr val="D9A6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r>
              <a:rPr lang="fr-FR" altLang="fr-FR" b="1" dirty="0">
                <a:solidFill>
                  <a:schemeClr val="tx1"/>
                </a:solidFill>
                <a:latin typeface="+mn-lt"/>
              </a:rPr>
              <a:t>Évaluation de la qualité des opérations de </a:t>
            </a:r>
            <a:r>
              <a:rPr lang="fr-FR" altLang="fr-FR" b="1" dirty="0" smtClean="0">
                <a:solidFill>
                  <a:schemeClr val="tx1"/>
                </a:solidFill>
                <a:latin typeface="+mn-lt"/>
              </a:rPr>
              <a:t>numérisation</a:t>
            </a:r>
            <a:endParaRPr lang="fr-FR" altLang="fr-FR" b="1" dirty="0">
              <a:solidFill>
                <a:schemeClr val="tx1"/>
              </a:solidFill>
              <a:latin typeface="+mn-lt"/>
            </a:endParaRPr>
          </a:p>
        </p:txBody>
      </p:sp>
      <p:sp>
        <p:nvSpPr>
          <p:cNvPr id="22535" name="AutoShape 7"/>
          <p:cNvSpPr>
            <a:spLocks noChangeArrowheads="1"/>
          </p:cNvSpPr>
          <p:nvPr/>
        </p:nvSpPr>
        <p:spPr bwMode="auto">
          <a:xfrm>
            <a:off x="755576" y="3717032"/>
            <a:ext cx="539750" cy="360362"/>
          </a:xfrm>
          <a:prstGeom prst="rightArrow">
            <a:avLst>
              <a:gd name="adj1" fmla="val 50000"/>
              <a:gd name="adj2" fmla="val 37445"/>
            </a:avLst>
          </a:prstGeom>
          <a:solidFill>
            <a:srgbClr val="004073"/>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
        <p:nvSpPr>
          <p:cNvPr id="10" name="Rectangle 1"/>
          <p:cNvSpPr>
            <a:spLocks noGrp="1" noChangeArrowheads="1"/>
          </p:cNvSpPr>
          <p:nvPr>
            <p:ph type="title" idx="4294967295"/>
          </p:nvPr>
        </p:nvSpPr>
        <p:spPr>
          <a:xfrm>
            <a:off x="0" y="-27384"/>
            <a:ext cx="9180512" cy="1348829"/>
          </a:xfrm>
          <a:noFill/>
          <a:ln/>
        </p:spPr>
        <p:txBody>
          <a:bodyPr lIns="0" tIns="0" rIns="0" bIns="0">
            <a:noAutofit/>
          </a:bodyPr>
          <a:lstStyle/>
          <a:p>
            <a:pPr>
              <a:tabLst>
                <a:tab pos="0" algn="l"/>
                <a:tab pos="914400" algn="l"/>
                <a:tab pos="1828800" algn="l"/>
                <a:tab pos="2058988" algn="l"/>
                <a:tab pos="2743200" algn="l"/>
                <a:tab pos="3657600" algn="l"/>
                <a:tab pos="4572000" algn="l"/>
                <a:tab pos="5486400" algn="l"/>
                <a:tab pos="6400800" algn="l"/>
                <a:tab pos="7315200" algn="l"/>
                <a:tab pos="8229600" algn="l"/>
                <a:tab pos="9144000" algn="l"/>
                <a:tab pos="10058400" algn="l"/>
              </a:tabLst>
            </a:pPr>
            <a:r>
              <a:rPr lang="fr-FR" altLang="fr-FR" sz="2800" dirty="0">
                <a:latin typeface="Arial" panose="020B0604020202020204" pitchFamily="34" charset="0"/>
                <a:cs typeface="Arial" panose="020B0604020202020204" pitchFamily="34" charset="0"/>
              </a:rPr>
              <a:t>3 - </a:t>
            </a:r>
            <a:r>
              <a:rPr lang="fr-FR" sz="2800" dirty="0">
                <a:latin typeface="Arial" panose="020B0604020202020204" pitchFamily="34" charset="0"/>
                <a:cs typeface="Arial" panose="020B0604020202020204" pitchFamily="34" charset="0"/>
              </a:rPr>
              <a:t>L'accompagnement du SAEF : </a:t>
            </a:r>
            <a:br>
              <a:rPr lang="fr-FR" sz="2800" dirty="0">
                <a:latin typeface="Arial" panose="020B060402020202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l'audit de la chaine de numérisation du SDNC  </a:t>
            </a:r>
            <a:endParaRPr lang="fr-FR" altLang="fr-FR" sz="2800" dirty="0">
              <a:latin typeface="Arial" panose="020B0604020202020204" pitchFamily="34" charset="0"/>
              <a:cs typeface="Arial" panose="020B0604020202020204" pitchFamily="34" charset="0"/>
            </a:endParaRPr>
          </a:p>
        </p:txBody>
      </p:sp>
      <p:sp>
        <p:nvSpPr>
          <p:cNvPr id="11" name="Text Box 8"/>
          <p:cNvSpPr txBox="1">
            <a:spLocks noChangeArrowheads="1"/>
          </p:cNvSpPr>
          <p:nvPr/>
        </p:nvSpPr>
        <p:spPr bwMode="auto">
          <a:xfrm>
            <a:off x="647700" y="4077394"/>
            <a:ext cx="8423275" cy="17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marL="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buSzPct val="104000"/>
            </a:pPr>
            <a:endParaRPr lang="fr-FR" altLang="fr-FR" sz="1600" dirty="0"/>
          </a:p>
          <a:p>
            <a:pPr>
              <a:buSzPct val="104000"/>
              <a:buFont typeface="Times New Roman" pitchFamily="16" charset="0"/>
              <a:buBlip>
                <a:blip r:embed="rId3"/>
              </a:buBlip>
            </a:pPr>
            <a:r>
              <a:rPr lang="fr-FR" altLang="fr-FR" sz="1600" dirty="0"/>
              <a:t> </a:t>
            </a:r>
            <a:r>
              <a:rPr lang="fr-FR" altLang="fr-FR" sz="1600" dirty="0">
                <a:solidFill>
                  <a:schemeClr val="tx1"/>
                </a:solidFill>
                <a:latin typeface="+mn-lt"/>
              </a:rPr>
              <a:t>Contrôle de la qualité des documents numérisés par un agent du SDNC sur un écran immédiatement après la scannérisation de premier passage </a:t>
            </a:r>
          </a:p>
          <a:p>
            <a:pPr>
              <a:buSzPct val="104000"/>
              <a:buFont typeface="Times New Roman" pitchFamily="16" charset="0"/>
              <a:buBlip>
                <a:blip r:embed="rId3"/>
              </a:buBlip>
            </a:pPr>
            <a:r>
              <a:rPr lang="fr-FR" altLang="fr-FR" sz="1600" dirty="0">
                <a:solidFill>
                  <a:schemeClr val="tx1"/>
                </a:solidFill>
                <a:latin typeface="+mn-lt"/>
              </a:rPr>
              <a:t> Second contrôle sur les documents et </a:t>
            </a:r>
            <a:r>
              <a:rPr lang="fr-FR" altLang="fr-FR" sz="1600" dirty="0" smtClean="0">
                <a:solidFill>
                  <a:schemeClr val="tx1"/>
                </a:solidFill>
                <a:latin typeface="+mn-lt"/>
              </a:rPr>
              <a:t>métadonnées </a:t>
            </a:r>
            <a:r>
              <a:rPr lang="fr-FR" altLang="fr-FR" sz="1600" dirty="0">
                <a:solidFill>
                  <a:schemeClr val="tx1"/>
                </a:solidFill>
                <a:latin typeface="+mn-lt"/>
              </a:rPr>
              <a:t>au moment du basculement du dossier numérisé dans la GED</a:t>
            </a:r>
          </a:p>
          <a:p>
            <a:pPr>
              <a:buSzPct val="104000"/>
              <a:buFont typeface="Times New Roman" pitchFamily="16" charset="0"/>
              <a:buBlip>
                <a:blip r:embed="rId3"/>
              </a:buBlip>
            </a:pPr>
            <a:r>
              <a:rPr lang="fr-FR" altLang="fr-FR" sz="1600" dirty="0">
                <a:solidFill>
                  <a:schemeClr val="tx1"/>
                </a:solidFill>
                <a:latin typeface="+mn-lt"/>
              </a:rPr>
              <a:t> Contrôle qualité par </a:t>
            </a:r>
            <a:r>
              <a:rPr lang="fr-FR" altLang="fr-FR" sz="1600" dirty="0" smtClean="0">
                <a:solidFill>
                  <a:schemeClr val="tx1"/>
                </a:solidFill>
                <a:latin typeface="+mn-lt"/>
              </a:rPr>
              <a:t>sondage</a:t>
            </a:r>
            <a:endParaRPr lang="fr-FR" altLang="fr-FR" sz="1600" dirty="0">
              <a:solidFill>
                <a:schemeClr val="tx1"/>
              </a:solidFill>
              <a:latin typeface="+mn-lt"/>
            </a:endParaRPr>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051" y="5162128"/>
            <a:ext cx="1584325" cy="121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81960818"/>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584324" y="1629074"/>
            <a:ext cx="6516068" cy="647798"/>
          </a:xfrm>
          <a:prstGeom prst="rect">
            <a:avLst/>
          </a:prstGeom>
          <a:solidFill>
            <a:srgbClr val="D9A6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r>
              <a:rPr lang="fr-FR" altLang="fr-FR" b="1" dirty="0">
                <a:solidFill>
                  <a:schemeClr val="tx1"/>
                </a:solidFill>
              </a:rPr>
              <a:t>Vérification de la garantie de l'archivage des documents numérisés  </a:t>
            </a:r>
          </a:p>
        </p:txBody>
      </p:sp>
      <p:sp>
        <p:nvSpPr>
          <p:cNvPr id="23555" name="AutoShape 3"/>
          <p:cNvSpPr>
            <a:spLocks noChangeArrowheads="1"/>
          </p:cNvSpPr>
          <p:nvPr/>
        </p:nvSpPr>
        <p:spPr bwMode="auto">
          <a:xfrm>
            <a:off x="828675" y="1772494"/>
            <a:ext cx="539750" cy="360362"/>
          </a:xfrm>
          <a:prstGeom prst="rightArrow">
            <a:avLst>
              <a:gd name="adj1" fmla="val 50000"/>
              <a:gd name="adj2" fmla="val 37445"/>
            </a:avLst>
          </a:prstGeom>
          <a:solidFill>
            <a:srgbClr val="004073"/>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
        <p:nvSpPr>
          <p:cNvPr id="23556" name="Text Box 4"/>
          <p:cNvSpPr txBox="1">
            <a:spLocks noChangeArrowheads="1"/>
          </p:cNvSpPr>
          <p:nvPr/>
        </p:nvSpPr>
        <p:spPr bwMode="auto">
          <a:xfrm>
            <a:off x="611560" y="2155874"/>
            <a:ext cx="8423275" cy="1417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marL="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buSzPct val="104000"/>
            </a:pPr>
            <a:endParaRPr lang="fr-FR" altLang="fr-FR" sz="1600" dirty="0"/>
          </a:p>
          <a:p>
            <a:pPr>
              <a:buSzPct val="104000"/>
              <a:buFont typeface="Times New Roman" pitchFamily="16" charset="0"/>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600" dirty="0">
                <a:solidFill>
                  <a:schemeClr val="tx1"/>
                </a:solidFill>
                <a:latin typeface="+mn-lt"/>
              </a:rPr>
              <a:t> Documents non modifiables ni supprimables, des droits d'accès administrateurs étant nécessaires pour effectuer ces opérations </a:t>
            </a:r>
          </a:p>
          <a:p>
            <a:pPr>
              <a:buSzPct val="104000"/>
              <a:buFont typeface="Times New Roman" pitchFamily="16" charset="0"/>
              <a:buBlip>
                <a:blip r:embed="rId3"/>
              </a:buBlip>
            </a:pPr>
            <a:r>
              <a:rPr lang="fr-FR" altLang="fr-FR" sz="1600" dirty="0" smtClean="0">
                <a:solidFill>
                  <a:schemeClr val="tx1"/>
                </a:solidFill>
                <a:latin typeface="+mn-lt"/>
              </a:rPr>
              <a:t> </a:t>
            </a:r>
            <a:r>
              <a:rPr lang="fr-FR" altLang="fr-FR" sz="1600" dirty="0">
                <a:solidFill>
                  <a:schemeClr val="tx1"/>
                </a:solidFill>
                <a:latin typeface="+mn-lt"/>
              </a:rPr>
              <a:t>Archivage des documents numérisés à </a:t>
            </a:r>
            <a:r>
              <a:rPr lang="fr-FR" altLang="fr-FR" sz="1600" dirty="0" smtClean="0">
                <a:solidFill>
                  <a:schemeClr val="tx1"/>
                </a:solidFill>
                <a:latin typeface="+mn-lt"/>
              </a:rPr>
              <a:t>prévoir</a:t>
            </a:r>
            <a:endParaRPr lang="fr-FR" altLang="fr-FR" sz="1600" dirty="0">
              <a:solidFill>
                <a:schemeClr val="tx1"/>
              </a:solidFill>
              <a:latin typeface="+mn-lt"/>
            </a:endParaRPr>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051" y="4941168"/>
            <a:ext cx="1584325" cy="121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8" name="Text Box 6"/>
          <p:cNvSpPr txBox="1">
            <a:spLocks noChangeArrowheads="1"/>
          </p:cNvSpPr>
          <p:nvPr/>
        </p:nvSpPr>
        <p:spPr bwMode="auto">
          <a:xfrm>
            <a:off x="1619250" y="3789040"/>
            <a:ext cx="6481142" cy="360239"/>
          </a:xfrm>
          <a:prstGeom prst="rect">
            <a:avLst/>
          </a:prstGeom>
          <a:solidFill>
            <a:srgbClr val="D9A6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r>
              <a:rPr lang="fr-FR" altLang="fr-FR" b="1" dirty="0">
                <a:solidFill>
                  <a:schemeClr val="tx1"/>
                </a:solidFill>
                <a:latin typeface="+mn-lt"/>
              </a:rPr>
              <a:t>Élimination de l'original papier  </a:t>
            </a:r>
          </a:p>
        </p:txBody>
      </p:sp>
      <p:sp>
        <p:nvSpPr>
          <p:cNvPr id="23559" name="AutoShape 7"/>
          <p:cNvSpPr>
            <a:spLocks noChangeArrowheads="1"/>
          </p:cNvSpPr>
          <p:nvPr/>
        </p:nvSpPr>
        <p:spPr bwMode="auto">
          <a:xfrm>
            <a:off x="900113" y="3789040"/>
            <a:ext cx="539750" cy="360362"/>
          </a:xfrm>
          <a:prstGeom prst="rightArrow">
            <a:avLst>
              <a:gd name="adj1" fmla="val 50000"/>
              <a:gd name="adj2" fmla="val 37445"/>
            </a:avLst>
          </a:prstGeom>
          <a:solidFill>
            <a:srgbClr val="004073"/>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a:p>
        </p:txBody>
      </p:sp>
      <p:sp>
        <p:nvSpPr>
          <p:cNvPr id="23560" name="Text Box 8"/>
          <p:cNvSpPr txBox="1">
            <a:spLocks noChangeArrowheads="1"/>
          </p:cNvSpPr>
          <p:nvPr/>
        </p:nvSpPr>
        <p:spPr bwMode="auto">
          <a:xfrm>
            <a:off x="647700" y="4365104"/>
            <a:ext cx="8423275" cy="648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1pPr>
            <a:lvl2pPr marL="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53255"/>
                </a:solidFill>
                <a:latin typeface="Arial" charset="0"/>
                <a:ea typeface="Microsoft YaHei" charset="-122"/>
              </a:defRPr>
            </a:lvl9pPr>
          </a:lstStyle>
          <a:p>
            <a:pPr>
              <a:buSzPct val="104000"/>
              <a:buFont typeface="Times New Roman" pitchFamily="16" charset="0"/>
              <a:buBlip>
                <a:blip r:embed="rId3"/>
              </a:buBlip>
            </a:pPr>
            <a:r>
              <a:rPr lang="fr-FR" altLang="fr-FR" sz="1600" dirty="0" smtClean="0">
                <a:solidFill>
                  <a:schemeClr val="tx1"/>
                </a:solidFill>
                <a:latin typeface="+mn-lt"/>
              </a:rPr>
              <a:t> </a:t>
            </a:r>
            <a:r>
              <a:rPr lang="fr-FR" altLang="fr-FR" sz="1600" dirty="0">
                <a:solidFill>
                  <a:schemeClr val="tx1"/>
                </a:solidFill>
                <a:latin typeface="+mn-lt"/>
              </a:rPr>
              <a:t>Information annuelle du SAEF relative à l'élimination des originaux papier (rapport présentant la volumétrie et la nature des documents détruits</a:t>
            </a:r>
            <a:r>
              <a:rPr lang="fr-FR" altLang="fr-FR" sz="1600" dirty="0" smtClean="0">
                <a:solidFill>
                  <a:schemeClr val="tx1"/>
                </a:solidFill>
                <a:latin typeface="+mn-lt"/>
              </a:rPr>
              <a:t>)</a:t>
            </a:r>
            <a:endParaRPr lang="fr-FR" altLang="fr-FR" sz="1600" dirty="0">
              <a:solidFill>
                <a:schemeClr val="tx1"/>
              </a:solidFill>
              <a:latin typeface="+mn-lt"/>
            </a:endParaRPr>
          </a:p>
        </p:txBody>
      </p:sp>
      <p:sp>
        <p:nvSpPr>
          <p:cNvPr id="11" name="Rectangle 1"/>
          <p:cNvSpPr>
            <a:spLocks noGrp="1" noChangeArrowheads="1"/>
          </p:cNvSpPr>
          <p:nvPr>
            <p:ph type="title" idx="4294967295"/>
          </p:nvPr>
        </p:nvSpPr>
        <p:spPr>
          <a:xfrm>
            <a:off x="0" y="-8061"/>
            <a:ext cx="9180512" cy="1348829"/>
          </a:xfrm>
          <a:noFill/>
          <a:ln/>
        </p:spPr>
        <p:txBody>
          <a:bodyPr lIns="0" tIns="0" rIns="0" bIns="0">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800" dirty="0">
                <a:latin typeface="Arial" panose="020B0604020202020204" pitchFamily="34" charset="0"/>
                <a:cs typeface="Arial" panose="020B0604020202020204" pitchFamily="34" charset="0"/>
              </a:rPr>
              <a:t>3 - </a:t>
            </a:r>
            <a:r>
              <a:rPr lang="fr-FR" sz="2800" dirty="0">
                <a:latin typeface="Arial" panose="020B0604020202020204" pitchFamily="34" charset="0"/>
                <a:cs typeface="Arial" panose="020B0604020202020204" pitchFamily="34" charset="0"/>
              </a:rPr>
              <a:t>L'accompagnement du SAEF : </a:t>
            </a:r>
            <a:br>
              <a:rPr lang="fr-FR" sz="2800" dirty="0">
                <a:latin typeface="Arial" panose="020B060402020202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l'audit de la chaine de numérisation du SDNC  </a:t>
            </a:r>
            <a:endParaRPr lang="fr-FR" alt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383864"/>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6784" y="228598"/>
            <a:ext cx="1288872" cy="400110"/>
          </a:xfrm>
          <a:prstGeom prst="rect">
            <a:avLst/>
          </a:prstGeom>
          <a:solidFill>
            <a:schemeClr val="accent5">
              <a:lumMod val="75000"/>
            </a:schemeClr>
          </a:solidFill>
        </p:spPr>
        <p:txBody>
          <a:bodyPr wrap="square">
            <a:spAutoFit/>
          </a:bodyPr>
          <a:lstStyle/>
          <a:p>
            <a:r>
              <a:rPr lang="fr-FR" sz="2000" dirty="0">
                <a:solidFill>
                  <a:schemeClr val="bg1"/>
                </a:solidFill>
              </a:rPr>
              <a:t>Sommaire</a:t>
            </a:r>
          </a:p>
        </p:txBody>
      </p:sp>
      <p:graphicFrame>
        <p:nvGraphicFramePr>
          <p:cNvPr id="3" name="Tableau 2"/>
          <p:cNvGraphicFramePr>
            <a:graphicFrameLocks noGrp="1"/>
          </p:cNvGraphicFramePr>
          <p:nvPr>
            <p:extLst>
              <p:ext uri="{D42A27DB-BD31-4B8C-83A1-F6EECF244321}">
                <p14:modId xmlns:p14="http://schemas.microsoft.com/office/powerpoint/2010/main" val="1397599705"/>
              </p:ext>
            </p:extLst>
          </p:nvPr>
        </p:nvGraphicFramePr>
        <p:xfrm>
          <a:off x="551892" y="1321544"/>
          <a:ext cx="8040216" cy="3403600"/>
        </p:xfrm>
        <a:graphic>
          <a:graphicData uri="http://schemas.openxmlformats.org/drawingml/2006/table">
            <a:tbl>
              <a:tblPr firstRow="1" bandRow="1">
                <a:tableStyleId>{93296810-A885-4BE3-A3E7-6D5BEEA58F35}</a:tableStyleId>
              </a:tblPr>
              <a:tblGrid>
                <a:gridCol w="360040"/>
                <a:gridCol w="3660068"/>
                <a:gridCol w="2964668"/>
                <a:gridCol w="1055440"/>
              </a:tblGrid>
              <a:tr h="370840">
                <a:tc>
                  <a:txBody>
                    <a:bodyPr/>
                    <a:lstStyle/>
                    <a:p>
                      <a:endParaRPr lang="fr-FR" dirty="0"/>
                    </a:p>
                  </a:txBody>
                  <a:tcPr anchor="ctr"/>
                </a:tc>
                <a:tc>
                  <a:txBody>
                    <a:bodyPr/>
                    <a:lstStyle/>
                    <a:p>
                      <a:r>
                        <a:rPr lang="fr-FR" dirty="0" smtClean="0"/>
                        <a:t>Thèmes</a:t>
                      </a:r>
                      <a:endParaRPr lang="fr-FR" dirty="0"/>
                    </a:p>
                  </a:txBody>
                  <a:tcPr/>
                </a:tc>
                <a:tc>
                  <a:txBody>
                    <a:bodyPr/>
                    <a:lstStyle/>
                    <a:p>
                      <a:r>
                        <a:rPr lang="fr-FR" dirty="0" smtClean="0"/>
                        <a:t>Intervenants</a:t>
                      </a:r>
                      <a:endParaRPr lang="fr-FR" dirty="0"/>
                    </a:p>
                  </a:txBody>
                  <a:tcPr anchor="ctr"/>
                </a:tc>
                <a:tc>
                  <a:txBody>
                    <a:bodyPr/>
                    <a:lstStyle/>
                    <a:p>
                      <a:pPr algn="ctr"/>
                      <a:r>
                        <a:rPr lang="fr-FR" dirty="0" smtClean="0"/>
                        <a:t>Temps</a:t>
                      </a:r>
                      <a:endParaRPr lang="fr-FR" dirty="0"/>
                    </a:p>
                  </a:txBody>
                  <a:tcPr anchor="ctr"/>
                </a:tc>
              </a:tr>
              <a:tr h="370840">
                <a:tc>
                  <a:txBody>
                    <a:bodyPr/>
                    <a:lstStyle/>
                    <a:p>
                      <a:r>
                        <a:rPr lang="fr-FR" dirty="0" smtClean="0"/>
                        <a:t>1</a:t>
                      </a:r>
                      <a:endParaRPr lang="fr-FR" dirty="0"/>
                    </a:p>
                  </a:txBody>
                  <a:tcPr anchor="ctr"/>
                </a:tc>
                <a:tc>
                  <a:txBody>
                    <a:bodyPr/>
                    <a:lstStyle/>
                    <a:p>
                      <a:pPr algn="l"/>
                      <a:r>
                        <a:rPr lang="fr-FR" sz="1800" dirty="0" smtClean="0"/>
                        <a:t>Rappel des principes et agenda</a:t>
                      </a:r>
                      <a:endParaRPr lang="fr-FR" dirty="0"/>
                    </a:p>
                  </a:txBody>
                  <a:tcPr anchor="ctr"/>
                </a:tc>
                <a:tc>
                  <a:txBody>
                    <a:bodyPr/>
                    <a:lstStyle/>
                    <a:p>
                      <a:r>
                        <a:rPr lang="fr-FR" dirty="0" smtClean="0"/>
                        <a:t>M. Ouillon</a:t>
                      </a:r>
                      <a:endParaRPr lang="fr-FR" dirty="0"/>
                    </a:p>
                  </a:txBody>
                  <a:tcPr anchor="ctr"/>
                </a:tc>
                <a:tc>
                  <a:txBody>
                    <a:bodyPr/>
                    <a:lstStyle/>
                    <a:p>
                      <a:pPr algn="ctr"/>
                      <a:r>
                        <a:rPr lang="fr-FR" sz="1800" dirty="0" smtClean="0"/>
                        <a:t>10 min</a:t>
                      </a:r>
                      <a:endParaRPr lang="fr-FR" dirty="0"/>
                    </a:p>
                  </a:txBody>
                  <a:tcPr anchor="ctr"/>
                </a:tc>
              </a:tr>
              <a:tr h="370840">
                <a:tc>
                  <a:txBody>
                    <a:bodyPr/>
                    <a:lstStyle/>
                    <a:p>
                      <a:r>
                        <a:rPr lang="fr-FR" dirty="0" smtClean="0"/>
                        <a:t>2</a:t>
                      </a:r>
                      <a:endParaRPr lang="fr-FR" dirty="0"/>
                    </a:p>
                  </a:txBody>
                  <a:tcPr anchor="ctr"/>
                </a:tc>
                <a:tc>
                  <a:txBody>
                    <a:bodyPr/>
                    <a:lstStyle/>
                    <a:p>
                      <a:pPr algn="l"/>
                      <a:r>
                        <a:rPr lang="fr-FR" sz="1800" dirty="0" smtClean="0"/>
                        <a:t>Présentation et tour de table</a:t>
                      </a:r>
                      <a:endParaRPr lang="fr-FR" dirty="0"/>
                    </a:p>
                  </a:txBody>
                  <a:tcPr anchor="ctr"/>
                </a:tc>
                <a:tc>
                  <a:txBody>
                    <a:bodyPr/>
                    <a:lstStyle/>
                    <a:p>
                      <a:r>
                        <a:rPr lang="fr-FR" dirty="0" smtClean="0"/>
                        <a:t>M. Ouillon</a:t>
                      </a:r>
                      <a:endParaRPr lang="fr-F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smtClean="0"/>
                        <a:t>30 min</a:t>
                      </a:r>
                    </a:p>
                    <a:p>
                      <a:pPr algn="ctr"/>
                      <a:endParaRPr lang="fr-FR" dirty="0"/>
                    </a:p>
                  </a:txBody>
                  <a:tcPr anchor="ctr"/>
                </a:tc>
              </a:tr>
              <a:tr h="370840">
                <a:tc>
                  <a:txBody>
                    <a:bodyPr/>
                    <a:lstStyle/>
                    <a:p>
                      <a:r>
                        <a:rPr lang="fr-FR" dirty="0" smtClean="0"/>
                        <a:t>3</a:t>
                      </a:r>
                      <a:endParaRPr lang="fr-FR" dirty="0"/>
                    </a:p>
                  </a:txBody>
                  <a:tcPr anchor="ctr"/>
                </a:tc>
                <a:tc>
                  <a:txBody>
                    <a:bodyPr/>
                    <a:lstStyle/>
                    <a:p>
                      <a:pPr algn="l"/>
                      <a:r>
                        <a:rPr lang="fr-FR" sz="1800" dirty="0" smtClean="0"/>
                        <a:t>Présentation  du Service des archives de Bercy</a:t>
                      </a:r>
                      <a:endParaRPr lang="fr-FR" dirty="0"/>
                    </a:p>
                  </a:txBody>
                  <a:tcPr anchor="ctr"/>
                </a:tc>
                <a:tc>
                  <a:txBody>
                    <a:bodyPr/>
                    <a:lstStyle/>
                    <a:p>
                      <a:r>
                        <a:rPr lang="fr-FR" dirty="0" smtClean="0"/>
                        <a:t>Mmes Romagné et Laperdrix</a:t>
                      </a:r>
                      <a:endParaRPr lang="fr-F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smtClean="0"/>
                        <a:t>15 min</a:t>
                      </a:r>
                    </a:p>
                  </a:txBody>
                  <a:tcPr anchor="ctr"/>
                </a:tc>
              </a:tr>
              <a:tr h="370840">
                <a:tc>
                  <a:txBody>
                    <a:bodyPr/>
                    <a:lstStyle/>
                    <a:p>
                      <a:r>
                        <a:rPr lang="fr-FR" dirty="0" smtClean="0"/>
                        <a:t>4</a:t>
                      </a:r>
                      <a:endParaRPr lang="fr-FR" dirty="0"/>
                    </a:p>
                  </a:txBody>
                  <a:tcPr anchor="ctr"/>
                </a:tc>
                <a:tc>
                  <a:txBody>
                    <a:bodyPr/>
                    <a:lstStyle/>
                    <a:p>
                      <a:pPr algn="l"/>
                      <a:r>
                        <a:rPr lang="fr-FR" sz="1800" dirty="0" smtClean="0"/>
                        <a:t>Présentation du retour d’expérience</a:t>
                      </a:r>
                      <a:endParaRPr lang="fr-FR" dirty="0"/>
                    </a:p>
                  </a:txBody>
                  <a:tcPr anchor="ctr"/>
                </a:tc>
                <a:tc>
                  <a:txBody>
                    <a:bodyPr/>
                    <a:lstStyle/>
                    <a:p>
                      <a:r>
                        <a:rPr lang="fr-FR" dirty="0" smtClean="0"/>
                        <a:t>Mmes Denoeud et Vignier</a:t>
                      </a:r>
                      <a:endParaRPr lang="fr-FR" dirty="0"/>
                    </a:p>
                  </a:txBody>
                  <a:tcPr anchor="ctr"/>
                </a:tc>
                <a:tc>
                  <a:txBody>
                    <a:bodyPr/>
                    <a:lstStyle/>
                    <a:p>
                      <a:pPr algn="ctr"/>
                      <a:r>
                        <a:rPr lang="fr-FR" dirty="0" smtClean="0"/>
                        <a:t>30 min</a:t>
                      </a:r>
                      <a:endParaRPr lang="fr-FR" dirty="0"/>
                    </a:p>
                  </a:txBody>
                  <a:tcPr anchor="ctr"/>
                </a:tc>
              </a:tr>
              <a:tr h="370840">
                <a:tc>
                  <a:txBody>
                    <a:bodyPr/>
                    <a:lstStyle/>
                    <a:p>
                      <a:r>
                        <a:rPr lang="fr-FR" dirty="0" smtClean="0"/>
                        <a:t>5</a:t>
                      </a:r>
                      <a:endParaRPr lang="fr-FR" dirty="0"/>
                    </a:p>
                  </a:txBody>
                  <a:tcPr anchor="ctr"/>
                </a:tc>
                <a:tc>
                  <a:txBody>
                    <a:bodyPr/>
                    <a:lstStyle/>
                    <a:p>
                      <a:pPr algn="l"/>
                      <a:r>
                        <a:rPr lang="fr-FR" sz="1800" dirty="0" smtClean="0"/>
                        <a:t>Ateliers de travail en groupe, restitutions et temps d’échange</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Animation</a:t>
                      </a:r>
                      <a:r>
                        <a:rPr lang="fr-FR" baseline="0" dirty="0" smtClean="0"/>
                        <a:t> : </a:t>
                      </a:r>
                      <a:r>
                        <a:rPr lang="fr-FR" dirty="0" smtClean="0"/>
                        <a:t>Mmes Denoeud et Vignier</a:t>
                      </a:r>
                    </a:p>
                  </a:txBody>
                  <a:tcPr anchor="ctr"/>
                </a:tc>
                <a:tc>
                  <a:txBody>
                    <a:bodyPr/>
                    <a:lstStyle/>
                    <a:p>
                      <a:pPr algn="ctr"/>
                      <a:r>
                        <a:rPr lang="fr-FR" dirty="0" smtClean="0"/>
                        <a:t>1h</a:t>
                      </a:r>
                      <a:endParaRPr lang="fr-FR" dirty="0"/>
                    </a:p>
                  </a:txBody>
                  <a:tcPr anchor="ctr"/>
                </a:tc>
              </a:tr>
              <a:tr h="370840">
                <a:tc>
                  <a:txBody>
                    <a:bodyPr/>
                    <a:lstStyle/>
                    <a:p>
                      <a:r>
                        <a:rPr lang="fr-FR" dirty="0" smtClean="0"/>
                        <a:t>6</a:t>
                      </a:r>
                      <a:endParaRPr lang="fr-FR" dirty="0"/>
                    </a:p>
                  </a:txBody>
                  <a:tcPr anchor="ctr"/>
                </a:tc>
                <a:tc>
                  <a:txBody>
                    <a:bodyPr/>
                    <a:lstStyle/>
                    <a:p>
                      <a:pPr algn="l"/>
                      <a:r>
                        <a:rPr lang="fr-FR" sz="1800" dirty="0" smtClean="0"/>
                        <a:t>Visite des MEF	</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Mmes Denoeud et Vignier</a:t>
                      </a:r>
                    </a:p>
                  </a:txBody>
                  <a:tcPr anchor="ctr"/>
                </a:tc>
                <a:tc>
                  <a:txBody>
                    <a:bodyPr/>
                    <a:lstStyle/>
                    <a:p>
                      <a:pPr algn="ctr"/>
                      <a:r>
                        <a:rPr lang="fr-FR" dirty="0" smtClean="0"/>
                        <a:t>30 min</a:t>
                      </a:r>
                      <a:endParaRPr lang="fr-FR" dirty="0"/>
                    </a:p>
                  </a:txBody>
                  <a:tcPr anchor="ct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75656" y="2060848"/>
            <a:ext cx="6192688" cy="1746194"/>
          </a:xfrm>
        </p:spPr>
        <p:txBody>
          <a:bodyPr>
            <a:noAutofit/>
          </a:bodyPr>
          <a:lstStyle/>
          <a:p>
            <a:pPr marL="0" indent="0" algn="ctr">
              <a:buNone/>
            </a:pPr>
            <a:r>
              <a:rPr lang="fr-FR" sz="2800" dirty="0" smtClean="0">
                <a:hlinkClick r:id="rId2"/>
              </a:rPr>
              <a:t>archives@finances.gouv.fr</a:t>
            </a:r>
            <a:endParaRPr lang="fr-FR" sz="2800" dirty="0" smtClean="0"/>
          </a:p>
          <a:p>
            <a:pPr marL="0" indent="0" algn="ctr">
              <a:buNone/>
            </a:pPr>
            <a:endParaRPr lang="fr-FR" sz="2800" dirty="0" smtClean="0"/>
          </a:p>
          <a:p>
            <a:pPr marL="0" indent="0" algn="ctr">
              <a:buNone/>
            </a:pPr>
            <a:endParaRPr lang="fr-FR" sz="2800" dirty="0"/>
          </a:p>
          <a:p>
            <a:pPr marL="0" indent="0" algn="ctr">
              <a:buNone/>
            </a:pPr>
            <a:r>
              <a:rPr lang="fr-FR" sz="2800" dirty="0" smtClean="0"/>
              <a:t>Et vous vos expériences ? </a:t>
            </a:r>
            <a:endParaRPr lang="fr-FR" sz="2800" dirty="0"/>
          </a:p>
        </p:txBody>
      </p:sp>
      <p:sp>
        <p:nvSpPr>
          <p:cNvPr id="4" name="Espace réservé du numéro de diapositive 3"/>
          <p:cNvSpPr>
            <a:spLocks noGrp="1"/>
          </p:cNvSpPr>
          <p:nvPr>
            <p:ph type="sldNum" sz="quarter" idx="4294967295"/>
          </p:nvPr>
        </p:nvSpPr>
        <p:spPr>
          <a:xfrm>
            <a:off x="4297288" y="6466395"/>
            <a:ext cx="549424" cy="365125"/>
          </a:xfrm>
          <a:prstGeom prst="rect">
            <a:avLst/>
          </a:prstGeom>
        </p:spPr>
        <p:txBody>
          <a:bodyPr/>
          <a:lstStyle/>
          <a:p>
            <a:fld id="{0F93E2AF-52FA-49AE-99E6-1B1ECCFCFE2D}" type="slidenum">
              <a:rPr lang="fr-FR" smtClean="0">
                <a:solidFill>
                  <a:prstClr val="white"/>
                </a:solidFill>
              </a:rPr>
              <a:pPr/>
              <a:t>20</a:t>
            </a:fld>
            <a:endParaRPr lang="fr-FR" dirty="0">
              <a:solidFill>
                <a:prstClr val="white"/>
              </a:solidFill>
            </a:endParaRPr>
          </a:p>
        </p:txBody>
      </p:sp>
      <p:sp>
        <p:nvSpPr>
          <p:cNvPr id="5" name="Rectangle 4"/>
          <p:cNvSpPr/>
          <p:nvPr/>
        </p:nvSpPr>
        <p:spPr>
          <a:xfrm>
            <a:off x="186784" y="228598"/>
            <a:ext cx="3089072" cy="400110"/>
          </a:xfrm>
          <a:prstGeom prst="rect">
            <a:avLst/>
          </a:prstGeom>
          <a:solidFill>
            <a:schemeClr val="accent5">
              <a:lumMod val="75000"/>
            </a:schemeClr>
          </a:solidFill>
        </p:spPr>
        <p:txBody>
          <a:bodyPr wrap="square">
            <a:spAutoFit/>
          </a:bodyPr>
          <a:lstStyle/>
          <a:p>
            <a:r>
              <a:rPr lang="fr-FR" sz="2000" dirty="0" smtClean="0">
                <a:solidFill>
                  <a:schemeClr val="bg1"/>
                </a:solidFill>
              </a:rPr>
              <a:t>Echanges au sein de l’atelier</a:t>
            </a:r>
            <a:endParaRPr lang="fr-FR" sz="2000" dirty="0">
              <a:solidFill>
                <a:schemeClr val="bg1"/>
              </a:solidFill>
            </a:endParaRPr>
          </a:p>
        </p:txBody>
      </p:sp>
    </p:spTree>
    <p:extLst>
      <p:ext uri="{BB962C8B-B14F-4D97-AF65-F5344CB8AC3E}">
        <p14:creationId xmlns:p14="http://schemas.microsoft.com/office/powerpoint/2010/main" val="4134830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Visite du MEF par les participants à l’atelier</a:t>
            </a:r>
          </a:p>
          <a:p>
            <a:endParaRPr lang="fr-FR" dirty="0"/>
          </a:p>
          <a:p>
            <a:pPr marL="0" indent="0">
              <a:buNone/>
            </a:pPr>
            <a:endParaRPr lang="fr-FR" dirty="0"/>
          </a:p>
        </p:txBody>
      </p:sp>
      <p:pic>
        <p:nvPicPr>
          <p:cNvPr id="4" name="Image 3"/>
          <p:cNvPicPr>
            <a:picLocks noChangeAspect="1"/>
          </p:cNvPicPr>
          <p:nvPr/>
        </p:nvPicPr>
        <p:blipFill>
          <a:blip r:embed="rId2"/>
          <a:stretch>
            <a:fillRect/>
          </a:stretch>
        </p:blipFill>
        <p:spPr>
          <a:xfrm>
            <a:off x="3799772" y="2060848"/>
            <a:ext cx="4851078" cy="3523848"/>
          </a:xfrm>
          <a:prstGeom prst="rect">
            <a:avLst/>
          </a:prstGeom>
        </p:spPr>
      </p:pic>
      <p:pic>
        <p:nvPicPr>
          <p:cNvPr id="5" name="Image 4"/>
          <p:cNvPicPr>
            <a:picLocks noChangeAspect="1"/>
          </p:cNvPicPr>
          <p:nvPr/>
        </p:nvPicPr>
        <p:blipFill>
          <a:blip r:embed="rId3"/>
          <a:stretch>
            <a:fillRect/>
          </a:stretch>
        </p:blipFill>
        <p:spPr>
          <a:xfrm rot="5400000">
            <a:off x="179512" y="3349312"/>
            <a:ext cx="3299021" cy="2486844"/>
          </a:xfrm>
          <a:prstGeom prst="rect">
            <a:avLst/>
          </a:prstGeom>
        </p:spPr>
      </p:pic>
    </p:spTree>
    <p:extLst>
      <p:ext uri="{BB962C8B-B14F-4D97-AF65-F5344CB8AC3E}">
        <p14:creationId xmlns:p14="http://schemas.microsoft.com/office/powerpoint/2010/main" val="75693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p:cNvSpPr txBox="1">
            <a:spLocks/>
          </p:cNvSpPr>
          <p:nvPr/>
        </p:nvSpPr>
        <p:spPr>
          <a:xfrm>
            <a:off x="-441614" y="596838"/>
            <a:ext cx="9585614" cy="4560355"/>
          </a:xfrm>
          <a:prstGeom prst="rect">
            <a:avLst/>
          </a:prstGeom>
        </p:spPr>
        <p:txBody>
          <a:bodyPr vert="horz" lIns="91440" tIns="45720" rIns="91440" bIns="45720" rtlCol="0">
            <a:noAutofit/>
          </a:bodyPr>
          <a:lstStyle/>
          <a:p>
            <a:endParaRPr lang="fr-FR" sz="2800" dirty="0"/>
          </a:p>
          <a:p>
            <a:pPr marL="342898" lvl="3" indent="-342898">
              <a:spcBef>
                <a:spcPct val="20000"/>
              </a:spcBef>
              <a:defRPr/>
            </a:pPr>
            <a:endParaRPr lang="fr-FR" sz="1200" b="1" u="sng" dirty="0">
              <a:solidFill>
                <a:srgbClr val="FF0000"/>
              </a:solidFill>
            </a:endParaRPr>
          </a:p>
          <a:p>
            <a:pPr marL="342898" lvl="3" indent="-342898">
              <a:spcBef>
                <a:spcPct val="20000"/>
              </a:spcBef>
              <a:defRPr/>
            </a:pPr>
            <a:endParaRPr lang="fr-FR" sz="1200" b="1" u="sng" dirty="0">
              <a:solidFill>
                <a:srgbClr val="FF0000"/>
              </a:solidFill>
            </a:endParaRPr>
          </a:p>
          <a:p>
            <a:pPr marL="342898" lvl="3" indent="-342898">
              <a:spcBef>
                <a:spcPct val="20000"/>
              </a:spcBef>
              <a:defRPr/>
            </a:pPr>
            <a:endParaRPr lang="fr-FR" sz="1200" b="1" u="sng" dirty="0">
              <a:solidFill>
                <a:srgbClr val="FF0000"/>
              </a:solidFill>
            </a:endParaRPr>
          </a:p>
          <a:p>
            <a:pPr marL="342898" lvl="3" indent="-342898" algn="r">
              <a:spcBef>
                <a:spcPct val="20000"/>
              </a:spcBef>
              <a:defRPr/>
            </a:pPr>
            <a:endParaRPr lang="fr-FR" sz="2727" b="1" u="sng" dirty="0">
              <a:solidFill>
                <a:srgbClr val="FF0000"/>
              </a:solidFill>
            </a:endParaRPr>
          </a:p>
          <a:p>
            <a:pPr marL="342898" lvl="3" indent="-342898" algn="r">
              <a:spcBef>
                <a:spcPct val="20000"/>
              </a:spcBef>
              <a:defRPr/>
            </a:pPr>
            <a:r>
              <a:rPr lang="fr-FR" sz="2727" b="1" u="sng" dirty="0">
                <a:solidFill>
                  <a:srgbClr val="FF0000"/>
                </a:solidFill>
              </a:rPr>
              <a:t>Quelques éléments complémentaires à prendre en compte</a:t>
            </a:r>
          </a:p>
          <a:p>
            <a:pPr marL="342898" lvl="3" indent="-342898" algn="r">
              <a:spcBef>
                <a:spcPct val="20000"/>
              </a:spcBef>
              <a:defRPr/>
            </a:pPr>
            <a:r>
              <a:rPr lang="fr-FR" sz="2727" b="1" u="sng" dirty="0">
                <a:solidFill>
                  <a:srgbClr val="FF0000"/>
                </a:solidFill>
              </a:rPr>
              <a:t>dans ces techniques qui font évoluer </a:t>
            </a:r>
          </a:p>
          <a:p>
            <a:pPr marL="342898" lvl="3" indent="-342898" algn="r">
              <a:spcBef>
                <a:spcPct val="20000"/>
              </a:spcBef>
              <a:defRPr/>
            </a:pPr>
            <a:r>
              <a:rPr lang="fr-FR" sz="2727" b="1" u="sng" dirty="0">
                <a:solidFill>
                  <a:srgbClr val="FF0000"/>
                </a:solidFill>
              </a:rPr>
              <a:t>l’environnement de l’archivage</a:t>
            </a:r>
            <a:endParaRPr lang="fr-FR" sz="2727" b="1" u="sng" dirty="0">
              <a:solidFill>
                <a:srgbClr val="FF0000"/>
              </a:solidFill>
            </a:endParaRPr>
          </a:p>
        </p:txBody>
      </p:sp>
      <p:sp>
        <p:nvSpPr>
          <p:cNvPr id="8" name="Sous-titre 2"/>
          <p:cNvSpPr txBox="1">
            <a:spLocks/>
          </p:cNvSpPr>
          <p:nvPr/>
        </p:nvSpPr>
        <p:spPr>
          <a:xfrm>
            <a:off x="251520" y="5157193"/>
            <a:ext cx="8568952" cy="871503"/>
          </a:xfrm>
          <a:prstGeom prst="rect">
            <a:avLst/>
          </a:prstGeom>
        </p:spPr>
        <p:txBody>
          <a:bodyPr vert="horz" lIns="91440" tIns="45720" rIns="91440" bIns="45720" rtlCol="0">
            <a:noAutofit/>
          </a:bodyPr>
          <a:lstStyle/>
          <a:p>
            <a:pPr marL="176211" lvl="3">
              <a:spcBef>
                <a:spcPct val="20000"/>
              </a:spcBef>
              <a:defRPr/>
            </a:pPr>
            <a:endParaRPr lang="it-IT" sz="1200" dirty="0"/>
          </a:p>
        </p:txBody>
      </p:sp>
      <p:sp>
        <p:nvSpPr>
          <p:cNvPr id="2" name="Espace réservé du numéro de diapositive 1"/>
          <p:cNvSpPr>
            <a:spLocks noGrp="1"/>
          </p:cNvSpPr>
          <p:nvPr>
            <p:ph type="sldNum" sz="quarter" idx="4"/>
          </p:nvPr>
        </p:nvSpPr>
        <p:spPr/>
        <p:txBody>
          <a:bodyPr/>
          <a:lstStyle/>
          <a:p>
            <a:fld id="{64E75725-8734-406C-86EE-E8D776B82646}" type="slidenum">
              <a:rPr lang="fr-FR" smtClean="0"/>
              <a:t>22</a:t>
            </a:fld>
            <a:endParaRPr lang="fr-FR" dirty="0"/>
          </a:p>
        </p:txBody>
      </p:sp>
      <p:sp>
        <p:nvSpPr>
          <p:cNvPr id="9" name="Rectangle 8"/>
          <p:cNvSpPr/>
          <p:nvPr/>
        </p:nvSpPr>
        <p:spPr>
          <a:xfrm>
            <a:off x="182248" y="347905"/>
            <a:ext cx="4643707" cy="400110"/>
          </a:xfrm>
          <a:prstGeom prst="rect">
            <a:avLst/>
          </a:prstGeom>
          <a:solidFill>
            <a:schemeClr val="accent5">
              <a:lumMod val="75000"/>
            </a:schemeClr>
          </a:solidFill>
        </p:spPr>
        <p:txBody>
          <a:bodyPr wrap="none">
            <a:spAutoFit/>
          </a:bodyPr>
          <a:lstStyle/>
          <a:p>
            <a:r>
              <a:rPr lang="fr-FR" sz="2000" dirty="0">
                <a:solidFill>
                  <a:schemeClr val="bg1"/>
                </a:solidFill>
              </a:rPr>
              <a:t>Points de vigilance copie fidèle copie fiable</a:t>
            </a:r>
            <a:endParaRPr lang="fr-FR" sz="2000" dirty="0">
              <a:solidFill>
                <a:schemeClr val="bg1"/>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6092285"/>
            <a:ext cx="561774" cy="722604"/>
          </a:xfrm>
          <a:prstGeom prst="rect">
            <a:avLst/>
          </a:prstGeom>
        </p:spPr>
      </p:pic>
      <p:sp>
        <p:nvSpPr>
          <p:cNvPr id="10" name="Espace réservé du texte 4"/>
          <p:cNvSpPr txBox="1">
            <a:spLocks/>
          </p:cNvSpPr>
          <p:nvPr/>
        </p:nvSpPr>
        <p:spPr>
          <a:xfrm>
            <a:off x="539552" y="6506776"/>
            <a:ext cx="9144000" cy="296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4058" indent="-2464528" algn="just">
              <a:buNone/>
            </a:pPr>
            <a:r>
              <a:rPr lang="fr-FR" sz="955" dirty="0"/>
              <a:t>Bernard Ouillon    </a:t>
            </a:r>
            <a:r>
              <a:rPr lang="fr-FR" sz="955" dirty="0" smtClean="0"/>
              <a:t> Apports </a:t>
            </a:r>
            <a:r>
              <a:rPr lang="fr-FR" sz="955" dirty="0"/>
              <a:t>complémentaires       		atelier CR2PA du 14 juin 2018 au MEF		</a:t>
            </a:r>
            <a:endParaRPr lang="fr-FR" sz="955" dirty="0"/>
          </a:p>
        </p:txBody>
      </p:sp>
    </p:spTree>
    <p:extLst>
      <p:ext uri="{BB962C8B-B14F-4D97-AF65-F5344CB8AC3E}">
        <p14:creationId xmlns:p14="http://schemas.microsoft.com/office/powerpoint/2010/main" val="3751443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u texte 43"/>
          <p:cNvSpPr>
            <a:spLocks noGrp="1"/>
          </p:cNvSpPr>
          <p:nvPr>
            <p:ph type="body" idx="10"/>
          </p:nvPr>
        </p:nvSpPr>
        <p:spPr>
          <a:xfrm>
            <a:off x="321425" y="971718"/>
            <a:ext cx="1294967" cy="4401416"/>
          </a:xfrm>
          <a:prstGeom prst="rect">
            <a:avLst/>
          </a:prstGeom>
          <a:solidFill>
            <a:srgbClr val="4AACC5"/>
          </a:solidFill>
          <a:ln w="0" cmpd="sng">
            <a:noFill/>
            <a:prstDash val="solid"/>
          </a:ln>
        </p:spPr>
        <p:txBody>
          <a:bodyPr vert="horz" lIns="0" tIns="0" rIns="0" bIns="0" rtlCol="0" anchor="t">
            <a:normAutofit/>
          </a:bodyPr>
          <a:lstStyle/>
          <a:p>
            <a:pPr algn="l"/>
            <a:r>
              <a:rPr lang="en-US" sz="100"/>
              <a:t> </a:t>
            </a:r>
          </a:p>
        </p:txBody>
      </p:sp>
      <p:sp>
        <p:nvSpPr>
          <p:cNvPr id="45" name="Espace réservé du texte 44"/>
          <p:cNvSpPr>
            <a:spLocks noGrp="1"/>
          </p:cNvSpPr>
          <p:nvPr>
            <p:ph type="body" idx="10"/>
          </p:nvPr>
        </p:nvSpPr>
        <p:spPr>
          <a:xfrm>
            <a:off x="1922318" y="6199043"/>
            <a:ext cx="5299364" cy="81395"/>
          </a:xfrm>
          <a:prstGeom prst="rect">
            <a:avLst/>
          </a:prstGeom>
          <a:solidFill>
            <a:srgbClr val="4AACC5"/>
          </a:solidFill>
          <a:ln w="0" cmpd="sng">
            <a:noFill/>
            <a:prstDash val="solid"/>
          </a:ln>
        </p:spPr>
        <p:txBody>
          <a:bodyPr vert="horz" lIns="0" tIns="0" rIns="0" bIns="0" rtlCol="0" anchor="t">
            <a:normAutofit/>
          </a:bodyPr>
          <a:lstStyle/>
          <a:p>
            <a:pPr algn="l"/>
            <a:r>
              <a:rPr lang="en-US" sz="100"/>
              <a:t> </a:t>
            </a:r>
          </a:p>
        </p:txBody>
      </p:sp>
      <p:pic>
        <p:nvPicPr>
          <p:cNvPr id="51" name="Image.jpg"/>
          <p:cNvPicPr/>
          <p:nvPr/>
        </p:nvPicPr>
        <p:blipFill>
          <a:blip r:embed="rId2"/>
          <a:stretch>
            <a:fillRect/>
          </a:stretch>
        </p:blipFill>
        <p:spPr>
          <a:xfrm>
            <a:off x="703507" y="1377445"/>
            <a:ext cx="534266" cy="803997"/>
          </a:xfrm>
          <a:prstGeom prst="rect">
            <a:avLst/>
          </a:prstGeom>
        </p:spPr>
      </p:pic>
      <p:pic>
        <p:nvPicPr>
          <p:cNvPr id="54" name="Image.jpg"/>
          <p:cNvPicPr/>
          <p:nvPr/>
        </p:nvPicPr>
        <p:blipFill>
          <a:blip r:embed="rId3"/>
          <a:stretch>
            <a:fillRect/>
          </a:stretch>
        </p:blipFill>
        <p:spPr>
          <a:xfrm>
            <a:off x="697446" y="2719605"/>
            <a:ext cx="534266" cy="796203"/>
          </a:xfrm>
          <a:prstGeom prst="rect">
            <a:avLst/>
          </a:prstGeom>
        </p:spPr>
      </p:pic>
      <p:pic>
        <p:nvPicPr>
          <p:cNvPr id="57" name="Image.jpg"/>
          <p:cNvPicPr/>
          <p:nvPr/>
        </p:nvPicPr>
        <p:blipFill>
          <a:blip r:embed="rId4"/>
          <a:stretch>
            <a:fillRect/>
          </a:stretch>
        </p:blipFill>
        <p:spPr>
          <a:xfrm>
            <a:off x="716064" y="4295126"/>
            <a:ext cx="505258" cy="829108"/>
          </a:xfrm>
          <a:prstGeom prst="rect">
            <a:avLst/>
          </a:prstGeom>
        </p:spPr>
      </p:pic>
      <p:sp>
        <p:nvSpPr>
          <p:cNvPr id="48" name="Espace réservé du texte 47"/>
          <p:cNvSpPr>
            <a:spLocks noGrp="1"/>
          </p:cNvSpPr>
          <p:nvPr>
            <p:ph type="body" idx="10"/>
          </p:nvPr>
        </p:nvSpPr>
        <p:spPr>
          <a:xfrm>
            <a:off x="277481" y="103344"/>
            <a:ext cx="5151380" cy="459365"/>
          </a:xfrm>
          <a:prstGeom prst="rect">
            <a:avLst/>
          </a:prstGeom>
          <a:noFill/>
          <a:ln w="0" cmpd="sng">
            <a:noFill/>
            <a:prstDash val="solid"/>
          </a:ln>
        </p:spPr>
        <p:txBody>
          <a:bodyPr vert="horz" lIns="0" tIns="0" rIns="0" bIns="0" rtlCol="0" anchor="t">
            <a:normAutofit fontScale="70000" lnSpcReduction="20000"/>
          </a:bodyPr>
          <a:lstStyle/>
          <a:p>
            <a:pPr marL="0" algn="ctr">
              <a:lnSpc>
                <a:spcPct val="100000"/>
              </a:lnSpc>
              <a:spcBef>
                <a:spcPts val="409"/>
              </a:spcBef>
              <a:spcAft>
                <a:spcPts val="409"/>
              </a:spcAft>
              <a:buNone/>
            </a:pPr>
            <a:r>
              <a:rPr lang="fr-FR" sz="1636" spc="-34" dirty="0">
                <a:solidFill>
                  <a:srgbClr val="365F91"/>
                </a:solidFill>
                <a:latin typeface="Calibri" panose="22635452340000000000" pitchFamily="1"/>
              </a:rPr>
              <a:t>2017 - Transition vers le zéro </a:t>
            </a:r>
            <a:r>
              <a:rPr lang="fr-FR" sz="1636" spc="-34" dirty="0">
                <a:solidFill>
                  <a:srgbClr val="365F91"/>
                </a:solidFill>
                <a:latin typeface="Calibri" panose="22635452340000000000" pitchFamily="1"/>
              </a:rPr>
              <a:t>papier</a:t>
            </a:r>
          </a:p>
          <a:p>
            <a:pPr marL="0" algn="ctr">
              <a:lnSpc>
                <a:spcPts val="1705"/>
              </a:lnSpc>
              <a:buNone/>
            </a:pPr>
            <a:r>
              <a:rPr lang="fr-FR" sz="1636" b="1" dirty="0">
                <a:solidFill>
                  <a:srgbClr val="005596"/>
                </a:solidFill>
                <a:latin typeface="Calibri" panose="22635452340000000000" pitchFamily="1"/>
              </a:rPr>
              <a:t>Un nouveau cadre réglementaire et normatif</a:t>
            </a:r>
            <a:endParaRPr lang="fr-FR" sz="1636" spc="-34" dirty="0">
              <a:solidFill>
                <a:srgbClr val="365F91"/>
              </a:solidFill>
              <a:latin typeface="Calibri" panose="22635452340000000000" pitchFamily="1"/>
            </a:endParaRPr>
          </a:p>
        </p:txBody>
      </p:sp>
      <p:sp>
        <p:nvSpPr>
          <p:cNvPr id="49" name="Espace réservé du texte 48"/>
          <p:cNvSpPr>
            <a:spLocks noGrp="1"/>
          </p:cNvSpPr>
          <p:nvPr>
            <p:ph type="body" idx="10"/>
          </p:nvPr>
        </p:nvSpPr>
        <p:spPr>
          <a:xfrm>
            <a:off x="277481" y="951417"/>
            <a:ext cx="1294967" cy="426027"/>
          </a:xfrm>
          <a:prstGeom prst="rect">
            <a:avLst/>
          </a:prstGeom>
          <a:noFill/>
          <a:ln w="0" cmpd="sng">
            <a:noFill/>
            <a:prstDash val="solid"/>
          </a:ln>
        </p:spPr>
        <p:txBody>
          <a:bodyPr vert="horz" lIns="0" tIns="202623" rIns="0" bIns="0" rtlCol="0" anchor="t">
            <a:normAutofit/>
          </a:bodyPr>
          <a:lstStyle/>
          <a:p>
            <a:pPr marL="342891">
              <a:lnSpc>
                <a:spcPct val="82559"/>
              </a:lnSpc>
            </a:pPr>
            <a:r>
              <a:rPr lang="fr-FR" sz="1091" b="1" dirty="0">
                <a:solidFill>
                  <a:srgbClr val="FFFFFF"/>
                </a:solidFill>
                <a:latin typeface="Arial" panose="22635452340000000000" pitchFamily="2"/>
              </a:rPr>
              <a:t>Code civil </a:t>
            </a:r>
          </a:p>
        </p:txBody>
      </p:sp>
      <p:sp>
        <p:nvSpPr>
          <p:cNvPr id="52" name="Espace réservé du texte 51"/>
          <p:cNvSpPr>
            <a:spLocks noGrp="1"/>
          </p:cNvSpPr>
          <p:nvPr>
            <p:ph type="body" idx="10"/>
          </p:nvPr>
        </p:nvSpPr>
        <p:spPr>
          <a:xfrm>
            <a:off x="277481" y="2181442"/>
            <a:ext cx="1294967" cy="538163"/>
          </a:xfrm>
          <a:prstGeom prst="rect">
            <a:avLst/>
          </a:prstGeom>
          <a:noFill/>
          <a:ln w="0" cmpd="sng">
            <a:noFill/>
            <a:prstDash val="solid"/>
          </a:ln>
        </p:spPr>
        <p:txBody>
          <a:bodyPr vert="horz" lIns="0" tIns="62345" rIns="0" bIns="0" rtlCol="0" anchor="t">
            <a:normAutofit lnSpcReduction="10000"/>
          </a:bodyPr>
          <a:lstStyle/>
          <a:p>
            <a:pPr marL="62344" algn="ctr">
              <a:lnSpc>
                <a:spcPct val="143999"/>
              </a:lnSpc>
            </a:pPr>
            <a:r>
              <a:rPr lang="fr-FR" sz="1091" b="1" dirty="0">
                <a:solidFill>
                  <a:srgbClr val="FFFFFF"/>
                </a:solidFill>
                <a:latin typeface="Arial" panose="22635452340000000000" pitchFamily="2"/>
              </a:rPr>
              <a:t>Code de la </a:t>
            </a:r>
            <a:r>
              <a:rPr dirty="0"/>
              <a:t/>
            </a:r>
            <a:br>
              <a:rPr dirty="0"/>
            </a:br>
            <a:r>
              <a:rPr lang="fr-FR" sz="1091" b="1" dirty="0">
                <a:solidFill>
                  <a:srgbClr val="FFFFFF"/>
                </a:solidFill>
                <a:latin typeface="Arial" panose="22635452340000000000" pitchFamily="2"/>
              </a:rPr>
              <a:t>Santé publique </a:t>
            </a:r>
          </a:p>
        </p:txBody>
      </p:sp>
      <p:sp>
        <p:nvSpPr>
          <p:cNvPr id="55" name="Espace réservé du texte 54"/>
          <p:cNvSpPr>
            <a:spLocks noGrp="1"/>
          </p:cNvSpPr>
          <p:nvPr>
            <p:ph type="body" idx="10"/>
          </p:nvPr>
        </p:nvSpPr>
        <p:spPr>
          <a:xfrm>
            <a:off x="277481" y="3515807"/>
            <a:ext cx="1294967" cy="779318"/>
          </a:xfrm>
          <a:prstGeom prst="rect">
            <a:avLst/>
          </a:prstGeom>
          <a:noFill/>
          <a:ln w="0" cmpd="sng">
            <a:noFill/>
            <a:prstDash val="solid"/>
          </a:ln>
        </p:spPr>
        <p:txBody>
          <a:bodyPr vert="horz" lIns="0" tIns="62345" rIns="0" bIns="0" rtlCol="0" anchor="t">
            <a:normAutofit lnSpcReduction="10000"/>
          </a:bodyPr>
          <a:lstStyle/>
          <a:p>
            <a:pPr marL="62344" algn="ctr">
              <a:lnSpc>
                <a:spcPct val="143999"/>
              </a:lnSpc>
            </a:pPr>
            <a:r>
              <a:rPr lang="fr-FR" sz="1091" b="1">
                <a:solidFill>
                  <a:srgbClr val="FFFFFF"/>
                </a:solidFill>
                <a:latin typeface="Arial" panose="22635452340000000000" pitchFamily="2"/>
              </a:rPr>
              <a:t>Livre des </a:t>
            </a:r>
            <a:r>
              <a:t/>
            </a:r>
            <a:br/>
            <a:r>
              <a:rPr lang="fr-FR" sz="1091" b="1">
                <a:solidFill>
                  <a:srgbClr val="FFFFFF"/>
                </a:solidFill>
                <a:latin typeface="Arial" panose="22635452340000000000" pitchFamily="2"/>
              </a:rPr>
              <a:t>procédures </a:t>
            </a:r>
            <a:r>
              <a:t/>
            </a:r>
            <a:br/>
            <a:r>
              <a:rPr lang="fr-FR" sz="1091" b="1">
                <a:solidFill>
                  <a:srgbClr val="FFFFFF"/>
                </a:solidFill>
                <a:latin typeface="Arial" panose="22635452340000000000" pitchFamily="2"/>
              </a:rPr>
              <a:t>fiscales </a:t>
            </a:r>
          </a:p>
        </p:txBody>
      </p:sp>
      <p:sp>
        <p:nvSpPr>
          <p:cNvPr id="58" name="Espace réservé du texte 57"/>
          <p:cNvSpPr>
            <a:spLocks noGrp="1"/>
          </p:cNvSpPr>
          <p:nvPr>
            <p:ph type="body" idx="10"/>
          </p:nvPr>
        </p:nvSpPr>
        <p:spPr>
          <a:xfrm>
            <a:off x="1869043" y="1670585"/>
            <a:ext cx="2701463" cy="3775364"/>
          </a:xfrm>
          <a:prstGeom prst="rect">
            <a:avLst/>
          </a:prstGeom>
          <a:noFill/>
          <a:ln w="0" cmpd="sng">
            <a:noFill/>
            <a:prstDash val="solid"/>
          </a:ln>
        </p:spPr>
        <p:txBody>
          <a:bodyPr vert="horz" lIns="0" tIns="0" rIns="0" bIns="0" rtlCol="0" anchor="t">
            <a:normAutofit/>
          </a:bodyPr>
          <a:lstStyle/>
          <a:p>
            <a:pPr marL="0" algn="ctr">
              <a:lnSpc>
                <a:spcPct val="143999"/>
              </a:lnSpc>
              <a:spcBef>
                <a:spcPts val="1473"/>
              </a:spcBef>
            </a:pPr>
            <a:r>
              <a:rPr lang="fr-FR" sz="955" b="1" spc="-14" dirty="0">
                <a:solidFill>
                  <a:srgbClr val="000000"/>
                </a:solidFill>
                <a:latin typeface="Calibri" panose="22635452340000000000" pitchFamily="1"/>
              </a:rPr>
              <a:t>Autour </a:t>
            </a:r>
            <a:r>
              <a:rPr lang="fr-FR" sz="955" b="1" spc="-14" dirty="0">
                <a:solidFill>
                  <a:srgbClr val="000000"/>
                </a:solidFill>
                <a:latin typeface="Calibri" panose="22635452340000000000" pitchFamily="1"/>
              </a:rPr>
              <a:t>du code Civil </a:t>
            </a:r>
            <a:r>
              <a:rPr sz="2182" dirty="0"/>
              <a:t/>
            </a:r>
            <a:br>
              <a:rPr sz="2182" dirty="0"/>
            </a:br>
            <a:r>
              <a:rPr lang="fr-FR" sz="955" spc="-14" dirty="0">
                <a:solidFill>
                  <a:srgbClr val="000000"/>
                </a:solidFill>
                <a:latin typeface="Calibri" panose="22635452340000000000" pitchFamily="1"/>
              </a:rPr>
              <a:t>Article 1366 et 1379 du Code Civil et décret </a:t>
            </a:r>
            <a:r>
              <a:rPr sz="2182" dirty="0"/>
              <a:t/>
            </a:r>
            <a:br>
              <a:rPr sz="2182" dirty="0"/>
            </a:br>
            <a:r>
              <a:rPr lang="fr-FR" sz="955" spc="-20" dirty="0">
                <a:solidFill>
                  <a:srgbClr val="000000"/>
                </a:solidFill>
                <a:latin typeface="Calibri" panose="22635452340000000000" pitchFamily="1"/>
              </a:rPr>
              <a:t>d’application n°2016-1673 du 5 décembre 2016 relatif à </a:t>
            </a:r>
            <a:r>
              <a:rPr sz="2182" dirty="0"/>
              <a:t/>
            </a:r>
            <a:br>
              <a:rPr sz="2182" dirty="0"/>
            </a:br>
            <a:r>
              <a:rPr lang="fr-FR" sz="955" spc="-14" dirty="0">
                <a:solidFill>
                  <a:srgbClr val="000000"/>
                </a:solidFill>
                <a:latin typeface="Calibri" panose="22635452340000000000" pitchFamily="1"/>
              </a:rPr>
              <a:t>la </a:t>
            </a:r>
            <a:r>
              <a:rPr lang="fr-FR" sz="955" b="1" spc="-14" dirty="0">
                <a:solidFill>
                  <a:srgbClr val="000000"/>
                </a:solidFill>
                <a:latin typeface="Calibri" panose="22635452340000000000" pitchFamily="1"/>
              </a:rPr>
              <a:t>copie fiable</a:t>
            </a:r>
            <a:r>
              <a:rPr lang="fr-FR" sz="955" spc="-14" dirty="0">
                <a:solidFill>
                  <a:srgbClr val="000000"/>
                </a:solidFill>
                <a:latin typeface="Calibri" panose="22635452340000000000" pitchFamily="1"/>
              </a:rPr>
              <a:t> au sens de l’article 1379 du Code Civil.</a:t>
            </a:r>
            <a:r>
              <a:rPr lang="fr-FR" sz="136" spc="-14" dirty="0">
                <a:solidFill>
                  <a:srgbClr val="000000"/>
                </a:solidFill>
                <a:latin typeface="Arial" panose="22635452340000000000" pitchFamily="2"/>
              </a:rPr>
              <a:t> </a:t>
            </a:r>
          </a:p>
          <a:p>
            <a:pPr marL="0" algn="ctr">
              <a:lnSpc>
                <a:spcPct val="143999"/>
              </a:lnSpc>
              <a:spcBef>
                <a:spcPts val="1227"/>
              </a:spcBef>
            </a:pPr>
            <a:r>
              <a:rPr lang="fr-FR" sz="955" b="1" spc="-14" dirty="0">
                <a:solidFill>
                  <a:srgbClr val="000000"/>
                </a:solidFill>
                <a:latin typeface="Calibri" panose="22635452340000000000" pitchFamily="1"/>
              </a:rPr>
              <a:t>Autour de la santé </a:t>
            </a:r>
            <a:r>
              <a:rPr sz="2182" dirty="0"/>
              <a:t/>
            </a:r>
            <a:br>
              <a:rPr sz="2182" dirty="0"/>
            </a:br>
            <a:r>
              <a:rPr lang="fr-FR" sz="955" spc="-17" dirty="0">
                <a:solidFill>
                  <a:srgbClr val="000000"/>
                </a:solidFill>
                <a:latin typeface="Calibri" panose="22635452340000000000" pitchFamily="1"/>
              </a:rPr>
              <a:t>Ordonnance n° 2017-29 du 12 janvier 2017 relative aux </a:t>
            </a:r>
            <a:r>
              <a:rPr sz="2182" dirty="0"/>
              <a:t/>
            </a:r>
            <a:br>
              <a:rPr sz="2182" dirty="0"/>
            </a:br>
            <a:r>
              <a:rPr lang="fr-FR" sz="955" spc="-17" dirty="0">
                <a:solidFill>
                  <a:srgbClr val="000000"/>
                </a:solidFill>
                <a:latin typeface="Calibri" panose="22635452340000000000" pitchFamily="1"/>
              </a:rPr>
              <a:t>conditions de reconnaissance de la force probante des </a:t>
            </a:r>
            <a:r>
              <a:rPr sz="2182" dirty="0"/>
              <a:t/>
            </a:r>
            <a:br>
              <a:rPr sz="2182" dirty="0"/>
            </a:br>
            <a:r>
              <a:rPr lang="fr-FR" sz="955" spc="-17" dirty="0">
                <a:solidFill>
                  <a:srgbClr val="000000"/>
                </a:solidFill>
                <a:latin typeface="Calibri" panose="22635452340000000000" pitchFamily="1"/>
              </a:rPr>
              <a:t>documents comportant des données de santé à </a:t>
            </a:r>
            <a:r>
              <a:rPr sz="2182" dirty="0"/>
              <a:t/>
            </a:r>
            <a:br>
              <a:rPr sz="2182" dirty="0"/>
            </a:br>
            <a:r>
              <a:rPr lang="fr-FR" sz="955" spc="-17" dirty="0">
                <a:solidFill>
                  <a:srgbClr val="000000"/>
                </a:solidFill>
                <a:latin typeface="Calibri" panose="22635452340000000000" pitchFamily="1"/>
              </a:rPr>
              <a:t>caractère personnel créés ou reproduits sous forme </a:t>
            </a:r>
            <a:r>
              <a:rPr sz="2182" dirty="0"/>
              <a:t/>
            </a:r>
            <a:br>
              <a:rPr sz="2182" dirty="0"/>
            </a:br>
            <a:r>
              <a:rPr lang="fr-FR" sz="955" spc="-20" dirty="0">
                <a:solidFill>
                  <a:srgbClr val="000000"/>
                </a:solidFill>
                <a:latin typeface="Calibri" panose="22635452340000000000" pitchFamily="1"/>
              </a:rPr>
              <a:t>numérique et de destruction des documents conservés </a:t>
            </a:r>
            <a:r>
              <a:rPr sz="2182" dirty="0"/>
              <a:t/>
            </a:r>
            <a:br>
              <a:rPr sz="2182" dirty="0"/>
            </a:br>
            <a:r>
              <a:rPr lang="fr-FR" sz="955" spc="-14" dirty="0">
                <a:solidFill>
                  <a:srgbClr val="000000"/>
                </a:solidFill>
                <a:latin typeface="Calibri" panose="22635452340000000000" pitchFamily="1"/>
              </a:rPr>
              <a:t>sous une autre forme que numérique. </a:t>
            </a:r>
          </a:p>
          <a:p>
            <a:pPr marL="0" algn="ctr">
              <a:lnSpc>
                <a:spcPct val="143999"/>
              </a:lnSpc>
              <a:spcBef>
                <a:spcPts val="1350"/>
              </a:spcBef>
              <a:spcAft>
                <a:spcPts val="4173"/>
              </a:spcAft>
            </a:pPr>
            <a:r>
              <a:rPr lang="fr-FR" sz="955" b="1" spc="-14" dirty="0">
                <a:solidFill>
                  <a:srgbClr val="000000"/>
                </a:solidFill>
                <a:latin typeface="Calibri" panose="22635452340000000000" pitchFamily="1"/>
              </a:rPr>
              <a:t>Autour de la facture </a:t>
            </a:r>
            <a:r>
              <a:rPr sz="2182" dirty="0"/>
              <a:t/>
            </a:r>
            <a:br>
              <a:rPr sz="2182" dirty="0"/>
            </a:br>
            <a:r>
              <a:rPr lang="fr-FR" sz="955" spc="-14" dirty="0">
                <a:solidFill>
                  <a:srgbClr val="000000"/>
                </a:solidFill>
                <a:latin typeface="Calibri" panose="22635452340000000000" pitchFamily="1"/>
              </a:rPr>
              <a:t>Nouvel arrêté du 22 mars 2017 fixant les modalités de </a:t>
            </a:r>
            <a:r>
              <a:rPr sz="2182" dirty="0"/>
              <a:t/>
            </a:r>
            <a:br>
              <a:rPr sz="2182" dirty="0"/>
            </a:br>
            <a:r>
              <a:rPr lang="fr-FR" sz="955" spc="-17" dirty="0">
                <a:solidFill>
                  <a:srgbClr val="000000"/>
                </a:solidFill>
                <a:latin typeface="Calibri" panose="22635452340000000000" pitchFamily="1"/>
              </a:rPr>
              <a:t>numérisation des factures papier en application de </a:t>
            </a:r>
            <a:r>
              <a:rPr sz="2182" dirty="0"/>
              <a:t/>
            </a:r>
            <a:br>
              <a:rPr sz="2182" dirty="0"/>
            </a:br>
            <a:r>
              <a:rPr lang="fr-FR" sz="955" spc="-14" dirty="0">
                <a:solidFill>
                  <a:srgbClr val="000000"/>
                </a:solidFill>
                <a:latin typeface="Calibri" panose="22635452340000000000" pitchFamily="1"/>
              </a:rPr>
              <a:t>l'article L. 102 B du livre des procédures fiscales. </a:t>
            </a:r>
          </a:p>
        </p:txBody>
      </p:sp>
      <p:cxnSp>
        <p:nvCxnSpPr>
          <p:cNvPr id="60" name="Connecteur droit 59"/>
          <p:cNvCxnSpPr/>
          <p:nvPr/>
        </p:nvCxnSpPr>
        <p:spPr>
          <a:xfrm>
            <a:off x="716063" y="5130295"/>
            <a:ext cx="505691" cy="0"/>
          </a:xfrm>
          <a:prstGeom prst="line">
            <a:avLst/>
          </a:prstGeom>
          <a:ln w="8890" cmpd="sng">
            <a:solidFill>
              <a:srgbClr val="FFFFFF"/>
            </a:solidFill>
          </a:ln>
        </p:spPr>
      </p:cxnSp>
      <p:pic>
        <p:nvPicPr>
          <p:cNvPr id="3" name="Image 2"/>
          <p:cNvPicPr>
            <a:picLocks noChangeAspect="1"/>
          </p:cNvPicPr>
          <p:nvPr/>
        </p:nvPicPr>
        <p:blipFill>
          <a:blip r:embed="rId5"/>
          <a:stretch>
            <a:fillRect/>
          </a:stretch>
        </p:blipFill>
        <p:spPr>
          <a:xfrm>
            <a:off x="4685507" y="2373655"/>
            <a:ext cx="4458493" cy="2774174"/>
          </a:xfrm>
          <a:prstGeom prst="rect">
            <a:avLst/>
          </a:prstGeom>
        </p:spPr>
      </p:pic>
      <p:sp>
        <p:nvSpPr>
          <p:cNvPr id="16" name="Espace réservé du texte 4"/>
          <p:cNvSpPr>
            <a:spLocks noGrp="1"/>
          </p:cNvSpPr>
          <p:nvPr>
            <p:ph type="body" idx="10"/>
          </p:nvPr>
        </p:nvSpPr>
        <p:spPr>
          <a:xfrm>
            <a:off x="720922" y="6597352"/>
            <a:ext cx="8423078" cy="389996"/>
          </a:xfrm>
        </p:spPr>
        <p:txBody>
          <a:bodyPr>
            <a:normAutofit fontScale="95000"/>
          </a:bodyPr>
          <a:lstStyle/>
          <a:p>
            <a:pPr marL="2524058" indent="-2464528" algn="just">
              <a:buNone/>
            </a:pPr>
            <a:r>
              <a:rPr lang="fr-FR" sz="955" dirty="0"/>
              <a:t>Bernard Ouillon    </a:t>
            </a:r>
            <a:r>
              <a:rPr lang="fr-FR" sz="955" dirty="0" smtClean="0"/>
              <a:t> </a:t>
            </a:r>
            <a:r>
              <a:rPr lang="fr-FR" sz="955" dirty="0"/>
              <a:t>Apports complémentaires     atelier CR2PA du 14 juin 2018		</a:t>
            </a:r>
            <a:endParaRPr lang="fr-FR" sz="955" dirty="0"/>
          </a:p>
        </p:txBody>
      </p:sp>
    </p:spTree>
    <p:extLst>
      <p:ext uri="{BB962C8B-B14F-4D97-AF65-F5344CB8AC3E}">
        <p14:creationId xmlns:p14="http://schemas.microsoft.com/office/powerpoint/2010/main" val="32394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
                                            <p:txEl>
                                              <p:pRg st="0" end="0"/>
                                            </p:txEl>
                                          </p:spTgt>
                                        </p:tgtEl>
                                        <p:attrNameLst>
                                          <p:attrName>style.visibility</p:attrName>
                                        </p:attrNameLst>
                                      </p:cBhvr>
                                      <p:to>
                                        <p:strVal val="visible"/>
                                      </p:to>
                                    </p:set>
                                    <p:animEffect transition="in" filter="fade">
                                      <p:cBhvr>
                                        <p:cTn id="27" dur="500"/>
                                        <p:tgtEl>
                                          <p:spTgt spid="58">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8">
                                            <p:txEl>
                                              <p:pRg st="1" end="1"/>
                                            </p:txEl>
                                          </p:spTgt>
                                        </p:tgtEl>
                                        <p:attrNameLst>
                                          <p:attrName>style.visibility</p:attrName>
                                        </p:attrNameLst>
                                      </p:cBhvr>
                                      <p:to>
                                        <p:strVal val="visible"/>
                                      </p:to>
                                    </p:set>
                                    <p:animEffect transition="in" filter="fade">
                                      <p:cBhvr>
                                        <p:cTn id="30" dur="500"/>
                                        <p:tgtEl>
                                          <p:spTgt spid="58">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xEl>
                                              <p:pRg st="2" end="2"/>
                                            </p:txEl>
                                          </p:spTgt>
                                        </p:tgtEl>
                                        <p:attrNameLst>
                                          <p:attrName>style.visibility</p:attrName>
                                        </p:attrNameLst>
                                      </p:cBhvr>
                                      <p:to>
                                        <p:strVal val="visible"/>
                                      </p:to>
                                    </p:set>
                                    <p:animEffect transition="in" filter="fade">
                                      <p:cBhvr>
                                        <p:cTn id="33" dur="500"/>
                                        <p:tgtEl>
                                          <p:spTgt spid="5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animBg="1"/>
      <p:bldP spid="49" grpId="0" build="p"/>
      <p:bldP spid="52" grpId="0" build="p"/>
      <p:bldP spid="55" grpId="0" build="p"/>
      <p:bldP spid="5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7"/>
          <p:cNvGraphicFramePr>
            <a:graphicFrameLocks noGrp="1"/>
          </p:cNvGraphicFramePr>
          <p:nvPr>
            <p:extLst>
              <p:ext uri="{D42A27DB-BD31-4B8C-83A1-F6EECF244321}">
                <p14:modId xmlns:p14="http://schemas.microsoft.com/office/powerpoint/2010/main" val="1153476400"/>
              </p:ext>
            </p:extLst>
          </p:nvPr>
        </p:nvGraphicFramePr>
        <p:xfrm>
          <a:off x="401332" y="588726"/>
          <a:ext cx="8418182" cy="5680548"/>
        </p:xfrm>
        <a:graphic>
          <a:graphicData uri="http://schemas.openxmlformats.org/drawingml/2006/table">
            <a:tbl>
              <a:tblPr/>
              <a:tblGrid>
                <a:gridCol w="4231085"/>
                <a:gridCol w="178128"/>
                <a:gridCol w="4008969"/>
              </a:tblGrid>
              <a:tr h="244926">
                <a:tc rowSpan="2">
                  <a:txBody>
                    <a:bodyPr/>
                    <a:lstStyle/>
                    <a:p>
                      <a:pPr marL="634365" marR="0" indent="0" algn="l">
                        <a:lnSpc>
                          <a:spcPct val="95999"/>
                        </a:lnSpc>
                        <a:spcBef>
                          <a:spcPts val="0"/>
                        </a:spcBef>
                        <a:spcAft>
                          <a:spcPts val="0"/>
                        </a:spcAft>
                      </a:pPr>
                      <a:endParaRPr lang="fr-FR" sz="3000" spc="-100" dirty="0">
                        <a:solidFill>
                          <a:srgbClr val="096EAE"/>
                        </a:solidFill>
                        <a:latin typeface="Arial" panose="22635452340000000000" pitchFamily="2"/>
                      </a:endParaRPr>
                    </a:p>
                  </a:txBody>
                  <a:tcPr marL="0" marR="0" marT="0" marB="0" anchor="ctr">
                    <a:lnL w="8890" cmpd="sng">
                      <a:solidFill>
                        <a:srgbClr val="096EAE"/>
                      </a:solidFill>
                      <a:prstDash val="solid"/>
                    </a:lnL>
                    <a:lnR w="8890" cmpd="sng">
                      <a:solidFill>
                        <a:srgbClr val="096EAE"/>
                      </a:solidFill>
                      <a:prstDash val="solid"/>
                    </a:lnR>
                    <a:lnT w="8890" cmpd="sng">
                      <a:solidFill>
                        <a:srgbClr val="096EAE"/>
                      </a:solidFill>
                      <a:prstDash val="solid"/>
                    </a:lnT>
                    <a:lnB w="0" cmpd="sng">
                      <a:noFill/>
                      <a:prstDash val="solid"/>
                    </a:lnB>
                  </a:tcPr>
                </a:tc>
                <a:tc>
                  <a:txBody>
                    <a:bodyPr/>
                    <a:lstStyle/>
                    <a:p>
                      <a:pPr algn="l"/>
                      <a:r>
                        <a:rPr lang="en-US" sz="100"/>
                        <a:t> </a:t>
                      </a:r>
                    </a:p>
                  </a:txBody>
                  <a:tcPr marL="0" marR="0" marT="0" marB="0">
                    <a:lnL w="8890" cmpd="sng">
                      <a:solidFill>
                        <a:srgbClr val="096EAE"/>
                      </a:solid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r>
              <a:tr h="1162720">
                <a:tc vMerge="1">
                  <a:txBody>
                    <a:bodyPr/>
                    <a:lstStyle/>
                    <a:p>
                      <a:pPr algn="l"/>
                      <a:r>
                        <a:rPr lang="en-US" sz="100"/>
                        <a:t> </a:t>
                      </a:r>
                    </a:p>
                  </a:txBody>
                  <a:tcPr marL="0" marR="0" marT="0" marB="0" anchor="ctr">
                    <a:lnL w="8890" cmpd="sng">
                      <a:solidFill>
                        <a:srgbClr val="096EAE"/>
                      </a:solidFill>
                      <a:prstDash val="solid"/>
                    </a:lnL>
                    <a:lnR w="8890" cmpd="sng">
                      <a:solidFill>
                        <a:srgbClr val="096EAE"/>
                      </a:solidFill>
                      <a:prstDash val="solid"/>
                    </a:lnR>
                    <a:lnT w="0" cmpd="sng">
                      <a:noFill/>
                      <a:prstDash val="solid"/>
                    </a:lnT>
                    <a:lnB w="0" cmpd="sng">
                      <a:noFill/>
                      <a:prstDash val="solid"/>
                    </a:lnB>
                  </a:tcPr>
                </a:tc>
                <a:tc>
                  <a:txBody>
                    <a:bodyPr/>
                    <a:lstStyle/>
                    <a:p>
                      <a:pPr algn="l"/>
                      <a:r>
                        <a:rPr lang="en-US" sz="100"/>
                        <a:t> </a:t>
                      </a:r>
                    </a:p>
                  </a:txBody>
                  <a:tcPr marL="0" marR="0" marT="0" marB="0">
                    <a:lnL w="8890" cmpd="sng">
                      <a:solidFill>
                        <a:srgbClr val="096EAE"/>
                      </a:solidFill>
                      <a:prstDash val="solid"/>
                    </a:lnL>
                    <a:lnR w="0" cmpd="sng">
                      <a:noFill/>
                      <a:prstDash val="solid"/>
                    </a:lnR>
                    <a:lnT w="0" cmpd="sng">
                      <a:noFill/>
                      <a:prstDash val="solid"/>
                    </a:lnT>
                    <a:lnB w="0" cmpd="sng">
                      <a:noFill/>
                      <a:prstDash val="solid"/>
                    </a:lnB>
                  </a:tcPr>
                </a:tc>
                <a:tc>
                  <a:txBody>
                    <a:bodyPr/>
                    <a:lstStyle/>
                    <a:p>
                      <a:pPr marL="0" marR="0" indent="0" algn="l">
                        <a:lnSpc>
                          <a:spcPct val="95999"/>
                        </a:lnSpc>
                        <a:spcBef>
                          <a:spcPts val="0"/>
                        </a:spcBef>
                        <a:spcAft>
                          <a:spcPts val="0"/>
                        </a:spcAft>
                      </a:pPr>
                      <a:r>
                        <a:rPr lang="fr-FR" sz="100" dirty="0">
                          <a:solidFill>
                            <a:srgbClr val="000000"/>
                          </a:solidFill>
                          <a:latin typeface="Arial" panose="22635452340000000000"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096EAE"/>
                    </a:solidFill>
                  </a:tcPr>
                </a:tc>
              </a:tr>
              <a:tr h="127622">
                <a:tc>
                  <a:txBody>
                    <a:bodyPr/>
                    <a:lstStyle/>
                    <a:p>
                      <a:pPr algn="l"/>
                      <a:r>
                        <a:rPr lang="en-US" sz="100"/>
                        <a:t> </a:t>
                      </a:r>
                    </a:p>
                  </a:txBody>
                  <a:tcPr marL="0" marR="0" marT="0" marB="0">
                    <a:lnL w="0" cmpd="sng">
                      <a:noFill/>
                      <a:prstDash val="solid"/>
                    </a:lnL>
                    <a:lnR w="0" cmpd="sng">
                      <a:noFill/>
                      <a:prstDash val="solid"/>
                    </a:lnR>
                    <a:lnT w="0" cmpd="sng">
                      <a:noFill/>
                      <a:prstDash val="solid"/>
                    </a:lnT>
                    <a:lnB w="8890" cmpd="sng">
                      <a:solidFill>
                        <a:srgbClr val="096EAE"/>
                      </a:solid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8890" cmpd="sng">
                      <a:solidFill>
                        <a:srgbClr val="096EAE"/>
                      </a:solid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8890" cmpd="sng">
                      <a:solidFill>
                        <a:srgbClr val="096EAE"/>
                      </a:solidFill>
                      <a:prstDash val="solid"/>
                    </a:lnB>
                  </a:tcPr>
                </a:tc>
              </a:tr>
              <a:tr h="312810">
                <a:tc>
                  <a:txBody>
                    <a:bodyPr/>
                    <a:lstStyle/>
                    <a:p>
                      <a:pPr algn="l"/>
                      <a:r>
                        <a:rPr lang="en-US" sz="100" dirty="0"/>
                        <a:t> </a:t>
                      </a:r>
                    </a:p>
                  </a:txBody>
                  <a:tcPr marL="0" marR="0" marT="0" marB="0">
                    <a:lnL w="8890" cmpd="sng">
                      <a:solidFill>
                        <a:srgbClr val="096EAE"/>
                      </a:solidFill>
                      <a:prstDash val="solid"/>
                    </a:lnL>
                    <a:lnR w="0" cmpd="sng">
                      <a:noFill/>
                      <a:prstDash val="solid"/>
                    </a:lnR>
                    <a:lnT w="8890" cmpd="sng">
                      <a:solidFill>
                        <a:srgbClr val="096EAE"/>
                      </a:solidFill>
                      <a:prstDash val="solid"/>
                    </a:lnT>
                    <a:lnB w="8890" cmpd="sng">
                      <a:solidFill>
                        <a:srgbClr val="096EAE"/>
                      </a:solidFill>
                      <a:prstDash val="solid"/>
                    </a:lnB>
                  </a:tcPr>
                </a:tc>
                <a:tc>
                  <a:txBody>
                    <a:bodyPr/>
                    <a:lstStyle/>
                    <a:p>
                      <a:pPr algn="l"/>
                      <a:r>
                        <a:rPr lang="en-US" sz="100"/>
                        <a:t> </a:t>
                      </a:r>
                    </a:p>
                  </a:txBody>
                  <a:tcPr marL="0" marR="0" marT="0" marB="0">
                    <a:lnL w="0" cmpd="sng">
                      <a:noFill/>
                      <a:prstDash val="solid"/>
                    </a:lnL>
                    <a:lnR w="8890" cmpd="sng">
                      <a:solidFill>
                        <a:srgbClr val="096EAE"/>
                      </a:solidFill>
                      <a:prstDash val="solid"/>
                    </a:lnR>
                    <a:lnT w="8890" cmpd="sng">
                      <a:solidFill>
                        <a:srgbClr val="096EAE"/>
                      </a:solidFill>
                      <a:prstDash val="solid"/>
                    </a:lnT>
                    <a:lnB w="8890" cmpd="sng">
                      <a:solidFill>
                        <a:srgbClr val="096EAE"/>
                      </a:solidFill>
                      <a:prstDash val="solid"/>
                    </a:lnB>
                  </a:tcPr>
                </a:tc>
                <a:tc>
                  <a:txBody>
                    <a:bodyPr/>
                    <a:lstStyle/>
                    <a:p>
                      <a:pPr algn="l"/>
                      <a:r>
                        <a:rPr lang="en-US" sz="100"/>
                        <a:t> </a:t>
                      </a:r>
                    </a:p>
                  </a:txBody>
                  <a:tcPr marL="0" marR="0" marT="0" marB="0">
                    <a:lnL w="8890" cmpd="sng">
                      <a:solidFill>
                        <a:srgbClr val="096EAE"/>
                      </a:solidFill>
                      <a:prstDash val="solid"/>
                    </a:lnL>
                    <a:lnR w="8890" cmpd="sng">
                      <a:solidFill>
                        <a:srgbClr val="096EAE"/>
                      </a:solidFill>
                      <a:prstDash val="solid"/>
                    </a:lnR>
                    <a:lnT w="8890" cmpd="sng">
                      <a:solidFill>
                        <a:srgbClr val="096EAE"/>
                      </a:solidFill>
                      <a:prstDash val="solid"/>
                    </a:lnT>
                    <a:lnB w="8890" cmpd="sng">
                      <a:solidFill>
                        <a:srgbClr val="096EAE"/>
                      </a:solidFill>
                      <a:prstDash val="solid"/>
                    </a:lnB>
                  </a:tcPr>
                </a:tc>
              </a:tr>
              <a:tr h="3832470">
                <a:tc gridSpan="3">
                  <a:txBody>
                    <a:bodyPr/>
                    <a:lstStyle/>
                    <a:p>
                      <a:pPr marL="634365" marR="0" indent="0" algn="l">
                        <a:lnSpc>
                          <a:spcPct val="100000"/>
                        </a:lnSpc>
                        <a:spcBef>
                          <a:spcPts val="0"/>
                        </a:spcBef>
                        <a:spcAft>
                          <a:spcPts val="0"/>
                        </a:spcAft>
                        <a:tabLst>
                          <a:tab pos="8726805" algn="r"/>
                        </a:tabLst>
                      </a:pPr>
                      <a:r>
                        <a:rPr lang="fr-FR" sz="1300" b="1" spc="-130" dirty="0" smtClean="0">
                          <a:solidFill>
                            <a:srgbClr val="096EAE"/>
                          </a:solidFill>
                          <a:latin typeface="Arial" panose="22635452340000000000" pitchFamily="2"/>
                        </a:rPr>
                        <a:t>RÈGLE </a:t>
                      </a:r>
                      <a:r>
                        <a:rPr lang="fr-FR" sz="1300" b="1" spc="-130" dirty="0">
                          <a:solidFill>
                            <a:srgbClr val="096EAE"/>
                          </a:solidFill>
                          <a:latin typeface="Arial" panose="22635452340000000000" pitchFamily="2"/>
                        </a:rPr>
                        <a:t>1 :</a:t>
                      </a:r>
                      <a:r>
                        <a:rPr lang="fr-FR" sz="1400" spc="-130" dirty="0">
                          <a:solidFill>
                            <a:srgbClr val="000000"/>
                          </a:solidFill>
                          <a:latin typeface="Arial" panose="22635452340000000000" pitchFamily="2"/>
                        </a:rPr>
                        <a:t> Définir le périmètre du </a:t>
                      </a:r>
                      <a:r>
                        <a:rPr lang="fr-FR" sz="1400" spc="-130" dirty="0" smtClean="0">
                          <a:solidFill>
                            <a:srgbClr val="000000"/>
                          </a:solidFill>
                          <a:latin typeface="Arial" panose="22635452340000000000" pitchFamily="2"/>
                        </a:rPr>
                        <a:t>projet</a:t>
                      </a:r>
                    </a:p>
                    <a:p>
                      <a:pPr marL="634365" marR="0" indent="0" algn="l">
                        <a:lnSpc>
                          <a:spcPct val="100000"/>
                        </a:lnSpc>
                        <a:spcBef>
                          <a:spcPts val="0"/>
                        </a:spcBef>
                        <a:spcAft>
                          <a:spcPts val="0"/>
                        </a:spcAft>
                        <a:tabLst>
                          <a:tab pos="8726805" algn="r"/>
                        </a:tabLst>
                      </a:pPr>
                      <a:r>
                        <a:rPr lang="fr-FR" sz="1400" spc="-130" dirty="0" smtClean="0">
                          <a:solidFill>
                            <a:srgbClr val="000000"/>
                          </a:solidFill>
                          <a:latin typeface="Arial" panose="22635452340000000000" pitchFamily="2"/>
                        </a:rPr>
                        <a:t>                               à chaque fonds sa </a:t>
                      </a:r>
                      <a:r>
                        <a:rPr lang="fr-FR" sz="1400" spc="-130" dirty="0" smtClean="0">
                          <a:solidFill>
                            <a:srgbClr val="000000"/>
                          </a:solidFill>
                          <a:latin typeface="Arial" panose="22635452340000000000" pitchFamily="2"/>
                        </a:rPr>
                        <a:t>jurisprudence </a:t>
                      </a:r>
                      <a:r>
                        <a:rPr lang="fr-FR" sz="1400" spc="-130" dirty="0" smtClean="0">
                          <a:solidFill>
                            <a:srgbClr val="000000"/>
                          </a:solidFill>
                          <a:latin typeface="Arial" panose="22635452340000000000" pitchFamily="2"/>
                        </a:rPr>
                        <a:t>et sa réglementation</a:t>
                      </a:r>
                    </a:p>
                    <a:p>
                      <a:pPr marL="634365" marR="0" indent="0" algn="l">
                        <a:lnSpc>
                          <a:spcPct val="100000"/>
                        </a:lnSpc>
                        <a:spcBef>
                          <a:spcPts val="0"/>
                        </a:spcBef>
                        <a:spcAft>
                          <a:spcPts val="0"/>
                        </a:spcAft>
                        <a:tabLst>
                          <a:tab pos="8726805" algn="r"/>
                        </a:tabLst>
                      </a:pPr>
                      <a:endParaRPr lang="fr-FR" sz="1300" b="1" spc="0" dirty="0">
                        <a:solidFill>
                          <a:srgbClr val="096EAE"/>
                        </a:solidFill>
                        <a:latin typeface="Arial" panose="22635452340000000000" pitchFamily="2"/>
                      </a:endParaRPr>
                    </a:p>
                    <a:p>
                      <a:pPr marL="634365" marR="0" indent="0" algn="l">
                        <a:lnSpc>
                          <a:spcPct val="100000"/>
                        </a:lnSpc>
                        <a:spcBef>
                          <a:spcPts val="0"/>
                        </a:spcBef>
                        <a:spcAft>
                          <a:spcPts val="0"/>
                        </a:spcAft>
                        <a:tabLst>
                          <a:tab pos="8723630" algn="r"/>
                        </a:tabLst>
                      </a:pPr>
                      <a:r>
                        <a:rPr lang="fr-FR" sz="1300" b="1" spc="-114" dirty="0">
                          <a:solidFill>
                            <a:srgbClr val="096EAE"/>
                          </a:solidFill>
                          <a:latin typeface="Arial" panose="22635452340000000000" pitchFamily="2"/>
                        </a:rPr>
                        <a:t>RÈGLE 2 :</a:t>
                      </a:r>
                      <a:r>
                        <a:rPr lang="fr-FR" sz="1400" spc="-114" dirty="0">
                          <a:solidFill>
                            <a:srgbClr val="000000"/>
                          </a:solidFill>
                          <a:latin typeface="Arial" panose="22635452340000000000" pitchFamily="2"/>
                        </a:rPr>
                        <a:t> Vérifier avec un juriste la possibilité de détruire l’original </a:t>
                      </a:r>
                      <a:r>
                        <a:rPr lang="fr-FR" sz="1400" spc="-114" dirty="0" smtClean="0">
                          <a:solidFill>
                            <a:srgbClr val="000000"/>
                          </a:solidFill>
                          <a:latin typeface="Arial" panose="22635452340000000000" pitchFamily="2"/>
                        </a:rPr>
                        <a:t>papier</a:t>
                      </a:r>
                    </a:p>
                    <a:p>
                      <a:pPr marL="634365" marR="0" indent="0" algn="l">
                        <a:lnSpc>
                          <a:spcPct val="100000"/>
                        </a:lnSpc>
                        <a:spcBef>
                          <a:spcPts val="0"/>
                        </a:spcBef>
                        <a:spcAft>
                          <a:spcPts val="0"/>
                        </a:spcAft>
                        <a:tabLst>
                          <a:tab pos="8723630" algn="r"/>
                        </a:tabLst>
                      </a:pPr>
                      <a:endParaRPr lang="fr-FR" sz="1300" b="1" spc="0" dirty="0">
                        <a:solidFill>
                          <a:srgbClr val="096EAE"/>
                        </a:solidFill>
                        <a:latin typeface="Arial" panose="22635452340000000000" pitchFamily="2"/>
                      </a:endParaRPr>
                    </a:p>
                    <a:p>
                      <a:pPr marL="634365" marR="0" indent="0" algn="l">
                        <a:lnSpc>
                          <a:spcPct val="100000"/>
                        </a:lnSpc>
                        <a:spcBef>
                          <a:spcPts val="0"/>
                        </a:spcBef>
                        <a:spcAft>
                          <a:spcPts val="0"/>
                        </a:spcAft>
                        <a:tabLst>
                          <a:tab pos="8726805" algn="r"/>
                        </a:tabLst>
                      </a:pPr>
                      <a:r>
                        <a:rPr lang="fr-FR" sz="1300" b="1" spc="-140" dirty="0">
                          <a:solidFill>
                            <a:srgbClr val="096EAE"/>
                          </a:solidFill>
                          <a:latin typeface="Arial" panose="22635452340000000000" pitchFamily="2"/>
                        </a:rPr>
                        <a:t>RÈGLE 3 :</a:t>
                      </a:r>
                      <a:r>
                        <a:rPr lang="fr-FR" sz="1400" spc="-140" dirty="0">
                          <a:solidFill>
                            <a:srgbClr val="000000"/>
                          </a:solidFill>
                          <a:latin typeface="Arial" panose="22635452340000000000" pitchFamily="2"/>
                        </a:rPr>
                        <a:t> Définir le contexte de numérisation </a:t>
                      </a:r>
                      <a:endParaRPr lang="fr-FR" sz="1400" spc="-140" dirty="0" smtClean="0">
                        <a:solidFill>
                          <a:srgbClr val="000000"/>
                        </a:solidFill>
                        <a:latin typeface="Arial" panose="22635452340000000000" pitchFamily="2"/>
                      </a:endParaRPr>
                    </a:p>
                    <a:p>
                      <a:pPr marL="2005965" marR="0" lvl="3" indent="0" algn="l">
                        <a:lnSpc>
                          <a:spcPct val="100000"/>
                        </a:lnSpc>
                        <a:spcBef>
                          <a:spcPts val="0"/>
                        </a:spcBef>
                        <a:spcAft>
                          <a:spcPts val="0"/>
                        </a:spcAft>
                        <a:tabLst>
                          <a:tab pos="8726805" algn="r"/>
                        </a:tabLst>
                      </a:pPr>
                      <a:r>
                        <a:rPr lang="fr-FR" sz="1400" spc="-140" dirty="0" smtClean="0">
                          <a:solidFill>
                            <a:srgbClr val="000000"/>
                          </a:solidFill>
                          <a:latin typeface="Arial" panose="22635452340000000000" pitchFamily="2"/>
                        </a:rPr>
                        <a:t>  </a:t>
                      </a:r>
                      <a:r>
                        <a:rPr lang="fr-FR" sz="1400" spc="-120" dirty="0" smtClean="0">
                          <a:solidFill>
                            <a:srgbClr val="000000"/>
                          </a:solidFill>
                          <a:latin typeface="Arial" panose="22635452340000000000" pitchFamily="2"/>
                        </a:rPr>
                        <a:t>vérifier que votre solution de numérisation et de </a:t>
                      </a:r>
                      <a:r>
                        <a:rPr lang="fr-FR" sz="1400" spc="-114" dirty="0" smtClean="0">
                          <a:solidFill>
                            <a:srgbClr val="000000"/>
                          </a:solidFill>
                          <a:latin typeface="Arial" panose="22635452340000000000" pitchFamily="2"/>
                        </a:rPr>
                        <a:t>dématérialisation intègre les fonctionnalités des</a:t>
                      </a:r>
                      <a:r>
                        <a:rPr lang="fr-FR" sz="1400" spc="-114" baseline="0" dirty="0" smtClean="0">
                          <a:solidFill>
                            <a:srgbClr val="000000"/>
                          </a:solidFill>
                          <a:latin typeface="Arial" panose="22635452340000000000" pitchFamily="2"/>
                        </a:rPr>
                        <a:t> </a:t>
                      </a:r>
                      <a:r>
                        <a:rPr lang="fr-FR" sz="1400" spc="-125" dirty="0" smtClean="0">
                          <a:solidFill>
                            <a:srgbClr val="000000"/>
                          </a:solidFill>
                          <a:latin typeface="Arial" panose="22635452340000000000" pitchFamily="2"/>
                        </a:rPr>
                        <a:t>articles 2 &amp; 3 du Décret n° 2016-1673 du 5 décembre 2016</a:t>
                      </a:r>
                    </a:p>
                    <a:p>
                      <a:pPr marL="634365" marR="0" indent="0" algn="l">
                        <a:lnSpc>
                          <a:spcPct val="100000"/>
                        </a:lnSpc>
                        <a:spcBef>
                          <a:spcPts val="0"/>
                        </a:spcBef>
                        <a:spcAft>
                          <a:spcPts val="0"/>
                        </a:spcAft>
                        <a:tabLst>
                          <a:tab pos="8726805" algn="r"/>
                        </a:tabLst>
                      </a:pPr>
                      <a:endParaRPr lang="fr-FR" sz="1400" spc="-140" dirty="0" smtClean="0">
                        <a:solidFill>
                          <a:srgbClr val="000000"/>
                        </a:solidFill>
                        <a:latin typeface="Arial" panose="22635452340000000000" pitchFamily="2"/>
                      </a:endParaRPr>
                    </a:p>
                    <a:p>
                      <a:pPr marL="634365" marR="0" indent="0" algn="l">
                        <a:lnSpc>
                          <a:spcPct val="100000"/>
                        </a:lnSpc>
                        <a:spcBef>
                          <a:spcPts val="0"/>
                        </a:spcBef>
                        <a:spcAft>
                          <a:spcPts val="0"/>
                        </a:spcAft>
                        <a:tabLst>
                          <a:tab pos="8726805" algn="r"/>
                        </a:tabLst>
                      </a:pPr>
                      <a:r>
                        <a:rPr lang="fr-FR" sz="1300" b="1" spc="-150" dirty="0" smtClean="0">
                          <a:solidFill>
                            <a:srgbClr val="096EAE"/>
                          </a:solidFill>
                          <a:latin typeface="Arial" panose="22635452340000000000" pitchFamily="2"/>
                        </a:rPr>
                        <a:t>RÈGLE </a:t>
                      </a:r>
                      <a:r>
                        <a:rPr lang="fr-FR" sz="1300" b="1" spc="-150" dirty="0">
                          <a:solidFill>
                            <a:srgbClr val="096EAE"/>
                          </a:solidFill>
                          <a:latin typeface="Arial" panose="22635452340000000000" pitchFamily="2"/>
                        </a:rPr>
                        <a:t>4 :</a:t>
                      </a:r>
                      <a:r>
                        <a:rPr lang="fr-FR" sz="1400" spc="-150" dirty="0">
                          <a:solidFill>
                            <a:srgbClr val="000000"/>
                          </a:solidFill>
                          <a:latin typeface="Arial" panose="22635452340000000000" pitchFamily="2"/>
                        </a:rPr>
                        <a:t> Conserver les documents numériques et leurs données </a:t>
                      </a:r>
                      <a:r>
                        <a:rPr lang="fr-FR" sz="1400" spc="-150" dirty="0" smtClean="0">
                          <a:solidFill>
                            <a:srgbClr val="000000"/>
                          </a:solidFill>
                          <a:latin typeface="Arial" panose="22635452340000000000" pitchFamily="2"/>
                        </a:rPr>
                        <a:t>associées</a:t>
                      </a:r>
                    </a:p>
                    <a:p>
                      <a:pPr marL="2005965" marR="0" lvl="3" indent="0" algn="l">
                        <a:lnSpc>
                          <a:spcPct val="100000"/>
                        </a:lnSpc>
                        <a:spcBef>
                          <a:spcPts val="0"/>
                        </a:spcBef>
                        <a:spcAft>
                          <a:spcPts val="0"/>
                        </a:spcAft>
                        <a:tabLst>
                          <a:tab pos="8726805" algn="r"/>
                        </a:tabLst>
                      </a:pPr>
                      <a:r>
                        <a:rPr lang="fr-FR" sz="1300" b="1" spc="0" dirty="0" smtClean="0">
                          <a:solidFill>
                            <a:srgbClr val="096EAE"/>
                          </a:solidFill>
                          <a:latin typeface="Arial" panose="22635452340000000000" pitchFamily="2"/>
                        </a:rPr>
                        <a:t> </a:t>
                      </a:r>
                      <a:r>
                        <a:rPr lang="fr-FR" sz="1400" spc="-130" dirty="0" smtClean="0">
                          <a:solidFill>
                            <a:srgbClr val="000000"/>
                          </a:solidFill>
                          <a:latin typeface="Arial" panose="22635452340000000000" pitchFamily="2"/>
                        </a:rPr>
                        <a:t>souscrire à un service d’espace numérique de </a:t>
                      </a:r>
                      <a:r>
                        <a:rPr lang="fr-FR" sz="1400" spc="-150" dirty="0" smtClean="0">
                          <a:solidFill>
                            <a:srgbClr val="000000"/>
                          </a:solidFill>
                          <a:latin typeface="Arial" panose="22635452340000000000" pitchFamily="2"/>
                        </a:rPr>
                        <a:t>conservation durable de vos documents au format numérique</a:t>
                      </a:r>
                    </a:p>
                    <a:p>
                      <a:pPr marL="634365" marR="0" indent="0" algn="l">
                        <a:lnSpc>
                          <a:spcPct val="100000"/>
                        </a:lnSpc>
                        <a:spcBef>
                          <a:spcPts val="0"/>
                        </a:spcBef>
                        <a:spcAft>
                          <a:spcPts val="0"/>
                        </a:spcAft>
                        <a:tabLst>
                          <a:tab pos="8726805" algn="r"/>
                        </a:tabLst>
                      </a:pPr>
                      <a:endParaRPr lang="fr-FR" sz="1300" b="1" spc="0" dirty="0">
                        <a:solidFill>
                          <a:srgbClr val="096EAE"/>
                        </a:solidFill>
                        <a:latin typeface="Arial" panose="22635452340000000000" pitchFamily="2"/>
                      </a:endParaRPr>
                    </a:p>
                    <a:p>
                      <a:pPr marL="634365" marR="0" indent="0" algn="l">
                        <a:lnSpc>
                          <a:spcPct val="100000"/>
                        </a:lnSpc>
                        <a:spcBef>
                          <a:spcPts val="0"/>
                        </a:spcBef>
                        <a:spcAft>
                          <a:spcPts val="0"/>
                        </a:spcAft>
                        <a:tabLst>
                          <a:tab pos="8833485" algn="r"/>
                        </a:tabLst>
                      </a:pPr>
                      <a:r>
                        <a:rPr lang="fr-FR" sz="1300" b="1" spc="-140" dirty="0">
                          <a:solidFill>
                            <a:srgbClr val="096EAE"/>
                          </a:solidFill>
                          <a:latin typeface="Arial" panose="22635452340000000000" pitchFamily="2"/>
                        </a:rPr>
                        <a:t>RÈGLE 5 :</a:t>
                      </a:r>
                      <a:r>
                        <a:rPr lang="fr-FR" sz="1400" spc="-140" dirty="0">
                          <a:solidFill>
                            <a:srgbClr val="000000"/>
                          </a:solidFill>
                          <a:latin typeface="Arial" panose="22635452340000000000" pitchFamily="2"/>
                        </a:rPr>
                        <a:t> Implémenter les mesures de sécurité appropriées </a:t>
                      </a:r>
                      <a:endParaRPr lang="fr-FR" sz="1400" spc="-140" dirty="0" smtClean="0">
                        <a:solidFill>
                          <a:srgbClr val="000000"/>
                        </a:solidFill>
                        <a:latin typeface="Arial" panose="22635452340000000000" pitchFamily="2"/>
                      </a:endParaRPr>
                    </a:p>
                    <a:p>
                      <a:pPr marL="634365" marR="0" indent="0" algn="l">
                        <a:lnSpc>
                          <a:spcPct val="100000"/>
                        </a:lnSpc>
                        <a:spcBef>
                          <a:spcPts val="0"/>
                        </a:spcBef>
                        <a:spcAft>
                          <a:spcPts val="0"/>
                        </a:spcAft>
                        <a:tabLst>
                          <a:tab pos="8833485" algn="r"/>
                        </a:tabLst>
                      </a:pPr>
                      <a:endParaRPr lang="fr-FR" sz="1400" spc="-140" dirty="0" smtClean="0">
                        <a:solidFill>
                          <a:srgbClr val="000000"/>
                        </a:solidFill>
                        <a:latin typeface="Arial" panose="22635452340000000000" pitchFamily="2"/>
                      </a:endParaRPr>
                    </a:p>
                    <a:p>
                      <a:pPr marL="634365" marR="0" indent="0" algn="l">
                        <a:lnSpc>
                          <a:spcPct val="100000"/>
                        </a:lnSpc>
                        <a:spcBef>
                          <a:spcPts val="0"/>
                        </a:spcBef>
                        <a:spcAft>
                          <a:spcPts val="0"/>
                        </a:spcAft>
                        <a:tabLst>
                          <a:tab pos="8833485" algn="r"/>
                        </a:tabLst>
                      </a:pPr>
                      <a:r>
                        <a:rPr lang="fr-FR" sz="1300" b="1" spc="-140" dirty="0" smtClean="0">
                          <a:solidFill>
                            <a:srgbClr val="096EAE"/>
                          </a:solidFill>
                          <a:latin typeface="Arial" panose="22635452340000000000" pitchFamily="2"/>
                        </a:rPr>
                        <a:t>RÈGLE </a:t>
                      </a:r>
                      <a:r>
                        <a:rPr lang="fr-FR" sz="1300" b="1" spc="-140" dirty="0">
                          <a:solidFill>
                            <a:srgbClr val="096EAE"/>
                          </a:solidFill>
                          <a:latin typeface="Arial" panose="22635452340000000000" pitchFamily="2"/>
                        </a:rPr>
                        <a:t>6 :</a:t>
                      </a:r>
                      <a:r>
                        <a:rPr lang="fr-FR" sz="1400" spc="-140" dirty="0">
                          <a:solidFill>
                            <a:srgbClr val="000000"/>
                          </a:solidFill>
                          <a:latin typeface="Arial" panose="22635452340000000000" pitchFamily="2"/>
                        </a:rPr>
                        <a:t> Documenter le processus global de dématérialisation </a:t>
                      </a:r>
                      <a:endParaRPr lang="fr-FR" sz="1300" b="1" spc="0" dirty="0" smtClean="0">
                        <a:solidFill>
                          <a:srgbClr val="096EAE"/>
                        </a:solidFill>
                        <a:latin typeface="Arial" panose="22635452340000000000" pitchFamily="2"/>
                      </a:endParaRPr>
                    </a:p>
                    <a:p>
                      <a:pPr marL="634365" marR="0" indent="0" algn="l">
                        <a:lnSpc>
                          <a:spcPct val="85439"/>
                        </a:lnSpc>
                        <a:spcBef>
                          <a:spcPts val="1980"/>
                        </a:spcBef>
                        <a:spcAft>
                          <a:spcPts val="0"/>
                        </a:spcAft>
                        <a:tabLst>
                          <a:tab pos="8830310" algn="r"/>
                        </a:tabLst>
                      </a:pPr>
                      <a:endParaRPr lang="fr-FR" sz="1300" b="1" spc="0" dirty="0">
                        <a:solidFill>
                          <a:srgbClr val="096EAE"/>
                        </a:solidFill>
                        <a:latin typeface="Arial" panose="22635452340000000000" pitchFamily="2"/>
                      </a:endParaRPr>
                    </a:p>
                  </a:txBody>
                  <a:tcPr marL="0" marR="0" marT="0" marB="0">
                    <a:lnL w="8890" cmpd="sng">
                      <a:solidFill>
                        <a:srgbClr val="096EAE"/>
                      </a:solidFill>
                      <a:prstDash val="solid"/>
                    </a:lnL>
                    <a:lnR w="8890" cmpd="sng">
                      <a:solidFill>
                        <a:srgbClr val="096EAE"/>
                      </a:solidFill>
                      <a:prstDash val="solid"/>
                    </a:lnR>
                    <a:lnT w="8890" cmpd="sng">
                      <a:solidFill>
                        <a:srgbClr val="096EAE"/>
                      </a:solidFill>
                      <a:prstDash val="solid"/>
                    </a:lnT>
                    <a:lnB w="0" cmpd="sng">
                      <a:noFill/>
                      <a:prstDash val="solid"/>
                    </a:lnB>
                  </a:tcPr>
                </a:tc>
                <a:tc hMerge="1">
                  <a:txBody>
                    <a:bodyPr/>
                    <a:lstStyle/>
                    <a:p>
                      <a:pPr algn="l"/>
                      <a:r>
                        <a:rPr lang="en-US" sz="100"/>
                        <a:t> </a:t>
                      </a:r>
                    </a:p>
                  </a:txBody>
                  <a:tcPr/>
                </a:tc>
                <a:tc hMerge="1">
                  <a:txBody>
                    <a:bodyPr/>
                    <a:lstStyle/>
                    <a:p>
                      <a:pPr algn="l"/>
                      <a:r>
                        <a:rPr lang="en-US" sz="100"/>
                        <a:t> </a:t>
                      </a:r>
                    </a:p>
                  </a:txBody>
                  <a:tcPr/>
                </a:tc>
              </a:tr>
            </a:tbl>
          </a:graphicData>
        </a:graphic>
      </p:graphicFrame>
      <p:sp>
        <p:nvSpPr>
          <p:cNvPr id="3" name="ZoneTexte 2"/>
          <p:cNvSpPr txBox="1"/>
          <p:nvPr/>
        </p:nvSpPr>
        <p:spPr>
          <a:xfrm>
            <a:off x="606136" y="727364"/>
            <a:ext cx="3957205" cy="931665"/>
          </a:xfrm>
          <a:prstGeom prst="rect">
            <a:avLst/>
          </a:prstGeom>
          <a:noFill/>
        </p:spPr>
        <p:txBody>
          <a:bodyPr wrap="square" rtlCol="0">
            <a:spAutoFit/>
          </a:bodyPr>
          <a:lstStyle/>
          <a:p>
            <a:r>
              <a:rPr lang="fr-FR" sz="2727" spc="-68" dirty="0">
                <a:solidFill>
                  <a:srgbClr val="096EAE"/>
                </a:solidFill>
                <a:latin typeface="Arial" panose="22635452340000000000" pitchFamily="2"/>
              </a:rPr>
              <a:t>Quelques fondamentaux </a:t>
            </a:r>
          </a:p>
          <a:p>
            <a:r>
              <a:rPr lang="fr-FR" sz="2727" spc="-68" dirty="0">
                <a:solidFill>
                  <a:srgbClr val="096EAE"/>
                </a:solidFill>
                <a:latin typeface="Arial" panose="22635452340000000000" pitchFamily="2"/>
              </a:rPr>
              <a:t>à suivre</a:t>
            </a:r>
          </a:p>
        </p:txBody>
      </p:sp>
      <p:sp>
        <p:nvSpPr>
          <p:cNvPr id="6" name="Espace réservé du texte 4"/>
          <p:cNvSpPr>
            <a:spLocks noGrp="1"/>
          </p:cNvSpPr>
          <p:nvPr>
            <p:ph type="body" idx="10"/>
          </p:nvPr>
        </p:nvSpPr>
        <p:spPr>
          <a:xfrm>
            <a:off x="720922" y="6597352"/>
            <a:ext cx="8423078" cy="389996"/>
          </a:xfrm>
        </p:spPr>
        <p:txBody>
          <a:bodyPr>
            <a:normAutofit fontScale="95000"/>
          </a:bodyPr>
          <a:lstStyle/>
          <a:p>
            <a:pPr marL="2524058" indent="-2464528" algn="just">
              <a:buNone/>
            </a:pPr>
            <a:r>
              <a:rPr lang="fr-FR" sz="955" dirty="0"/>
              <a:t>Bernard Ouillon    </a:t>
            </a:r>
            <a:r>
              <a:rPr lang="fr-FR" sz="955" dirty="0" smtClean="0"/>
              <a:t> </a:t>
            </a:r>
            <a:r>
              <a:rPr lang="fr-FR" sz="955" dirty="0"/>
              <a:t>Apports complémentaires     atelier CR2PA du 14 juin 2018		</a:t>
            </a:r>
            <a:endParaRPr lang="fr-FR" sz="955" dirty="0"/>
          </a:p>
        </p:txBody>
      </p:sp>
    </p:spTree>
    <p:extLst>
      <p:ext uri="{BB962C8B-B14F-4D97-AF65-F5344CB8AC3E}">
        <p14:creationId xmlns:p14="http://schemas.microsoft.com/office/powerpoint/2010/main" val="69472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42170" y="1197726"/>
            <a:ext cx="8412718" cy="3538797"/>
          </a:xfrm>
          <a:prstGeom prst="rect">
            <a:avLst/>
          </a:prstGeom>
        </p:spPr>
      </p:pic>
      <p:graphicFrame>
        <p:nvGraphicFramePr>
          <p:cNvPr id="4" name="table 139"/>
          <p:cNvGraphicFramePr>
            <a:graphicFrameLocks noGrp="1"/>
          </p:cNvGraphicFramePr>
          <p:nvPr>
            <p:extLst/>
          </p:nvPr>
        </p:nvGraphicFramePr>
        <p:xfrm>
          <a:off x="0" y="517597"/>
          <a:ext cx="6909954" cy="911152"/>
        </p:xfrm>
        <a:graphic>
          <a:graphicData uri="http://schemas.openxmlformats.org/drawingml/2006/table">
            <a:tbl>
              <a:tblPr/>
              <a:tblGrid>
                <a:gridCol w="377980"/>
                <a:gridCol w="6531974"/>
              </a:tblGrid>
              <a:tr h="911152">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69850" marR="0" indent="0" algn="l">
                        <a:lnSpc>
                          <a:spcPts val="2900"/>
                        </a:lnSpc>
                        <a:spcBef>
                          <a:spcPts val="0"/>
                        </a:spcBef>
                        <a:spcAft>
                          <a:spcPts val="0"/>
                        </a:spcAft>
                      </a:pPr>
                      <a:r>
                        <a:rPr lang="fr-FR" sz="2200" b="1" spc="-50" dirty="0">
                          <a:solidFill>
                            <a:srgbClr val="005697"/>
                          </a:solidFill>
                          <a:latin typeface="Calibri" panose="22635452340000000000" pitchFamily="1"/>
                        </a:rPr>
                        <a:t>EXIGENCES DU DÉCRET / EXIGENCES DE LA NORME </a:t>
                      </a:r>
                    </a:p>
                    <a:p>
                      <a:pPr marL="69850" marR="0" indent="0" algn="l">
                        <a:lnSpc>
                          <a:spcPts val="1800"/>
                        </a:lnSpc>
                        <a:spcBef>
                          <a:spcPts val="540"/>
                        </a:spcBef>
                        <a:spcAft>
                          <a:spcPts val="0"/>
                        </a:spcAft>
                      </a:pPr>
                      <a:r>
                        <a:rPr lang="fr-FR" sz="1600" b="1" spc="-35" dirty="0">
                          <a:solidFill>
                            <a:srgbClr val="CE0064"/>
                          </a:solidFill>
                          <a:latin typeface="Calibri" panose="22635452340000000000" pitchFamily="1"/>
                        </a:rPr>
                        <a:t>Numérisation FIABLE : des procédures à mettre en œuvre </a:t>
                      </a:r>
                    </a:p>
                  </a:txBody>
                  <a:tcPr marL="0" marR="0" marT="0" marB="0">
                    <a:lnL w="0" cmpd="sng">
                      <a:noFill/>
                      <a:prstDash val="solid"/>
                    </a:lnL>
                    <a:lnR w="0" cmpd="sng">
                      <a:noFill/>
                      <a:prstDash val="solid"/>
                    </a:lnR>
                    <a:lnT w="0" cmpd="sng">
                      <a:noFill/>
                      <a:prstDash val="solid"/>
                    </a:lnT>
                    <a:lnB w="0" cmpd="sng">
                      <a:noFill/>
                      <a:prstDash val="solid"/>
                    </a:lnB>
                  </a:tcPr>
                </a:tc>
              </a:tr>
            </a:tbl>
          </a:graphicData>
        </a:graphic>
      </p:graphicFrame>
      <p:pic>
        <p:nvPicPr>
          <p:cNvPr id="6" name="Image 5"/>
          <p:cNvPicPr>
            <a:picLocks noChangeAspect="1"/>
          </p:cNvPicPr>
          <p:nvPr/>
        </p:nvPicPr>
        <p:blipFill>
          <a:blip r:embed="rId3"/>
          <a:stretch>
            <a:fillRect/>
          </a:stretch>
        </p:blipFill>
        <p:spPr>
          <a:xfrm>
            <a:off x="2195736" y="4869160"/>
            <a:ext cx="4990576" cy="1459082"/>
          </a:xfrm>
          <a:prstGeom prst="rect">
            <a:avLst/>
          </a:prstGeom>
        </p:spPr>
      </p:pic>
      <p:sp>
        <p:nvSpPr>
          <p:cNvPr id="7" name="Espace réservé du texte 4"/>
          <p:cNvSpPr>
            <a:spLocks noGrp="1"/>
          </p:cNvSpPr>
          <p:nvPr>
            <p:ph type="body" idx="10"/>
          </p:nvPr>
        </p:nvSpPr>
        <p:spPr>
          <a:xfrm>
            <a:off x="720922" y="6597352"/>
            <a:ext cx="8423078" cy="389996"/>
          </a:xfrm>
        </p:spPr>
        <p:txBody>
          <a:bodyPr>
            <a:normAutofit fontScale="95000"/>
          </a:bodyPr>
          <a:lstStyle/>
          <a:p>
            <a:pPr marL="2524058" indent="-2464528" algn="just">
              <a:buNone/>
            </a:pPr>
            <a:r>
              <a:rPr lang="fr-FR" sz="955" dirty="0"/>
              <a:t>Bernard Ouillon    </a:t>
            </a:r>
            <a:r>
              <a:rPr lang="fr-FR" sz="955" dirty="0" smtClean="0"/>
              <a:t> </a:t>
            </a:r>
            <a:r>
              <a:rPr lang="fr-FR" sz="955" dirty="0"/>
              <a:t>Apports complémentaires     atelier CR2PA du 14 juin 2018		</a:t>
            </a:r>
            <a:endParaRPr lang="fr-FR" sz="955" dirty="0"/>
          </a:p>
        </p:txBody>
      </p:sp>
    </p:spTree>
    <p:extLst>
      <p:ext uri="{BB962C8B-B14F-4D97-AF65-F5344CB8AC3E}">
        <p14:creationId xmlns:p14="http://schemas.microsoft.com/office/powerpoint/2010/main" val="209927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83290" y="2026227"/>
            <a:ext cx="6692395" cy="1792222"/>
          </a:xfrm>
          <a:prstGeom prst="rect">
            <a:avLst/>
          </a:prstGeom>
          <a:noFill/>
        </p:spPr>
        <p:txBody>
          <a:bodyPr wrap="square" rtlCol="0">
            <a:spAutoFit/>
          </a:bodyPr>
          <a:lstStyle/>
          <a:p>
            <a:r>
              <a:rPr lang="fr-FR" sz="3682" dirty="0">
                <a:solidFill>
                  <a:srgbClr val="00B0F0"/>
                </a:solidFill>
                <a:latin typeface="Bodoni MT" panose="02070603080606020203" pitchFamily="18" charset="0"/>
              </a:rPr>
              <a:t>MERCI </a:t>
            </a:r>
          </a:p>
          <a:p>
            <a:endParaRPr lang="fr-FR" sz="3682" dirty="0">
              <a:solidFill>
                <a:srgbClr val="00B0F0"/>
              </a:solidFill>
              <a:latin typeface="Bodoni MT" panose="02070603080606020203" pitchFamily="18" charset="0"/>
            </a:endParaRPr>
          </a:p>
          <a:p>
            <a:r>
              <a:rPr lang="fr-FR" sz="3682" dirty="0">
                <a:solidFill>
                  <a:srgbClr val="00B0F0"/>
                </a:solidFill>
                <a:latin typeface="Bodoni MT" panose="02070603080606020203" pitchFamily="18" charset="0"/>
              </a:rPr>
              <a:t>POUR VOTRE ATTENTION</a:t>
            </a:r>
            <a:endParaRPr lang="fr-FR" sz="3682" dirty="0">
              <a:solidFill>
                <a:srgbClr val="00B0F0"/>
              </a:solidFill>
              <a:latin typeface="Bodoni MT" panose="02070603080606020203" pitchFamily="18" charset="0"/>
            </a:endParaRPr>
          </a:p>
        </p:txBody>
      </p:sp>
      <p:sp>
        <p:nvSpPr>
          <p:cNvPr id="7" name="Espace réservé du texte 4"/>
          <p:cNvSpPr>
            <a:spLocks noGrp="1"/>
          </p:cNvSpPr>
          <p:nvPr>
            <p:ph type="body" idx="10"/>
          </p:nvPr>
        </p:nvSpPr>
        <p:spPr>
          <a:xfrm>
            <a:off x="720922" y="6597352"/>
            <a:ext cx="8423078" cy="389996"/>
          </a:xfrm>
        </p:spPr>
        <p:txBody>
          <a:bodyPr>
            <a:normAutofit fontScale="95000"/>
          </a:bodyPr>
          <a:lstStyle/>
          <a:p>
            <a:pPr marL="2524058" indent="-2464528" algn="just">
              <a:buNone/>
            </a:pPr>
            <a:r>
              <a:rPr lang="fr-FR" sz="955" dirty="0"/>
              <a:t>Bernard Ouillon    </a:t>
            </a:r>
            <a:r>
              <a:rPr lang="fr-FR" sz="955" dirty="0" smtClean="0"/>
              <a:t> </a:t>
            </a:r>
            <a:r>
              <a:rPr lang="fr-FR" sz="955" dirty="0"/>
              <a:t>Apports complémentaires     atelier CR2PA du 14 juin 2018		</a:t>
            </a:r>
            <a:endParaRPr lang="fr-FR" sz="955" dirty="0"/>
          </a:p>
        </p:txBody>
      </p:sp>
    </p:spTree>
    <p:extLst>
      <p:ext uri="{BB962C8B-B14F-4D97-AF65-F5344CB8AC3E}">
        <p14:creationId xmlns:p14="http://schemas.microsoft.com/office/powerpoint/2010/main" val="3657434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712" y="729620"/>
            <a:ext cx="6707088" cy="5363677"/>
          </a:xfrm>
        </p:spPr>
        <p:txBody>
          <a:bodyPr>
            <a:normAutofit fontScale="55000" lnSpcReduction="20000"/>
          </a:bodyPr>
          <a:lstStyle/>
          <a:p>
            <a:pPr lvl="0" eaLnBrk="0">
              <a:buNone/>
            </a:pPr>
            <a:r>
              <a:rPr lang="fr-FR" sz="3600" b="1" dirty="0"/>
              <a:t>Rappel des objectifs</a:t>
            </a:r>
          </a:p>
          <a:p>
            <a:pPr marL="2065338" indent="-457200" eaLnBrk="0"/>
            <a:r>
              <a:rPr lang="fr-FR" sz="2500" dirty="0"/>
              <a:t>Mettre en place un lieu de rencontre pour entretenir une dynamique au sein du CR2PA</a:t>
            </a:r>
          </a:p>
          <a:p>
            <a:pPr marL="2065338" indent="-457200" eaLnBrk="0"/>
            <a:r>
              <a:rPr lang="fr-FR" sz="2500" dirty="0"/>
              <a:t>Disposer d’un lieu de partage, de mise en commun, de recherche et de transmission de savoir</a:t>
            </a:r>
          </a:p>
          <a:p>
            <a:pPr marL="2065338" indent="-457200" eaLnBrk="0"/>
            <a:r>
              <a:rPr lang="fr-FR" sz="2500" dirty="0"/>
              <a:t>Réaliser le lien entre le référentiel existant ou en devenir du CR2PA et les attentes des membres</a:t>
            </a:r>
          </a:p>
          <a:p>
            <a:pPr lvl="0" eaLnBrk="0">
              <a:buNone/>
            </a:pPr>
            <a:endParaRPr lang="fr-FR" sz="3100" b="1" dirty="0"/>
          </a:p>
          <a:p>
            <a:pPr lvl="0" eaLnBrk="0">
              <a:buNone/>
            </a:pPr>
            <a:r>
              <a:rPr lang="fr-FR" sz="3600" b="1" dirty="0"/>
              <a:t>Organisation des ateliers</a:t>
            </a:r>
          </a:p>
          <a:p>
            <a:pPr marL="2065338" indent="-457200" eaLnBrk="0"/>
            <a:r>
              <a:rPr lang="fr-FR" sz="2500" dirty="0"/>
              <a:t>Renco</a:t>
            </a:r>
            <a:r>
              <a:rPr lang="fr-FR" sz="2600" dirty="0"/>
              <a:t>ntres régulières tous </a:t>
            </a:r>
            <a:r>
              <a:rPr lang="fr-FR" sz="2600" dirty="0" smtClean="0"/>
              <a:t>les </a:t>
            </a:r>
            <a:r>
              <a:rPr lang="fr-FR" sz="2600" dirty="0"/>
              <a:t>deux mois</a:t>
            </a:r>
          </a:p>
          <a:p>
            <a:pPr marL="2065338" indent="-457200" eaLnBrk="0"/>
            <a:r>
              <a:rPr lang="fr-FR" sz="2600" dirty="0"/>
              <a:t>Ateliers ouverts à tous les adhérents</a:t>
            </a:r>
          </a:p>
          <a:p>
            <a:pPr marL="2065338" indent="-457200" eaLnBrk="0"/>
            <a:r>
              <a:rPr lang="fr-FR" sz="2600" dirty="0"/>
              <a:t>Participants pouvant être différents d’un atelier à l’autre </a:t>
            </a:r>
          </a:p>
          <a:p>
            <a:pPr marL="2065338" indent="-457200" eaLnBrk="0"/>
            <a:r>
              <a:rPr lang="fr-FR" sz="2600" dirty="0"/>
              <a:t>Groupe de 12 à 15 personnes plus adapté afin de permettre des échanges de fond</a:t>
            </a:r>
          </a:p>
          <a:p>
            <a:pPr marL="2065338" indent="-457200" eaLnBrk="0"/>
            <a:r>
              <a:rPr lang="fr-FR" sz="2600" dirty="0"/>
              <a:t>Une démarche de confidentialité </a:t>
            </a:r>
            <a:r>
              <a:rPr lang="fr-FR" sz="2600" dirty="0" smtClean="0"/>
              <a:t>:</a:t>
            </a:r>
            <a:endParaRPr lang="fr-FR" sz="2600" dirty="0"/>
          </a:p>
          <a:p>
            <a:pPr marL="2065338" indent="-457200" eaLnBrk="0"/>
            <a:r>
              <a:rPr lang="fr-FR" sz="2600" dirty="0"/>
              <a:t>Participants libres d'utiliser les informations collectées à cette occasion, mais ils ne doivent révéler ni l'identité, ni l'affiliation des personnes à l'origine de ces informations</a:t>
            </a:r>
          </a:p>
          <a:p>
            <a:pPr marL="2065338" indent="-457200" eaLnBrk="0"/>
            <a:r>
              <a:rPr lang="fr-FR" sz="2600" dirty="0"/>
              <a:t>D</a:t>
            </a:r>
            <a:r>
              <a:rPr lang="fr-FR" sz="2600" dirty="0" smtClean="0"/>
              <a:t>e </a:t>
            </a:r>
            <a:r>
              <a:rPr lang="fr-FR" sz="2600" dirty="0"/>
              <a:t>même qu'ils ne doivent pas révéler l'identité des autres participants</a:t>
            </a:r>
          </a:p>
          <a:p>
            <a:pPr marL="2065338" indent="-457200" eaLnBrk="0"/>
            <a:r>
              <a:rPr lang="fr-FR" sz="2600" dirty="0"/>
              <a:t>Des ordres du jour organisés par thème</a:t>
            </a:r>
          </a:p>
          <a:p>
            <a:pPr marL="2065338" indent="-457200" eaLnBrk="0"/>
            <a:r>
              <a:rPr lang="fr-FR" sz="2600" dirty="0"/>
              <a:t>Lors de chaque atelier </a:t>
            </a:r>
            <a:r>
              <a:rPr lang="fr-FR" sz="2600" dirty="0" smtClean="0"/>
              <a:t>de travail </a:t>
            </a:r>
            <a:r>
              <a:rPr lang="fr-FR" sz="2600" dirty="0"/>
              <a:t>par groupe de trois personnes pendant 30 </a:t>
            </a:r>
            <a:r>
              <a:rPr lang="fr-FR" sz="2600" dirty="0" smtClean="0"/>
              <a:t>min </a:t>
            </a:r>
            <a:r>
              <a:rPr lang="fr-FR" sz="2600" dirty="0"/>
              <a:t>suivi d’une restitution</a:t>
            </a:r>
          </a:p>
          <a:p>
            <a:pPr marL="2065338" indent="-457200" eaLnBrk="0"/>
            <a:endParaRPr lang="fr-FR" sz="2000" dirty="0"/>
          </a:p>
          <a:p>
            <a:endParaRPr lang="fr-FR" dirty="0"/>
          </a:p>
        </p:txBody>
      </p:sp>
      <p:sp>
        <p:nvSpPr>
          <p:cNvPr id="4" name="Rectangle 3"/>
          <p:cNvSpPr/>
          <p:nvPr/>
        </p:nvSpPr>
        <p:spPr>
          <a:xfrm>
            <a:off x="186784" y="228599"/>
            <a:ext cx="972510" cy="400110"/>
          </a:xfrm>
          <a:prstGeom prst="rect">
            <a:avLst/>
          </a:prstGeom>
          <a:solidFill>
            <a:schemeClr val="accent5">
              <a:lumMod val="75000"/>
            </a:schemeClr>
          </a:solidFill>
        </p:spPr>
        <p:txBody>
          <a:bodyPr wrap="none">
            <a:spAutoFit/>
          </a:bodyPr>
          <a:lstStyle/>
          <a:p>
            <a:r>
              <a:rPr lang="fr-FR" sz="2000" dirty="0" smtClean="0">
                <a:solidFill>
                  <a:schemeClr val="bg1"/>
                </a:solidFill>
              </a:rPr>
              <a:t>Ateliers</a:t>
            </a:r>
            <a:endParaRPr lang="fr-FR"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 y="4393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1259638" y="27528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114349558"/>
              </p:ext>
            </p:extLst>
          </p:nvPr>
        </p:nvGraphicFramePr>
        <p:xfrm>
          <a:off x="933450" y="809600"/>
          <a:ext cx="7277099" cy="4183380"/>
        </p:xfrm>
        <a:graphic>
          <a:graphicData uri="http://schemas.openxmlformats.org/drawingml/2006/table">
            <a:tbl>
              <a:tblPr/>
              <a:tblGrid>
                <a:gridCol w="1574301">
                  <a:extLst>
                    <a:ext uri="{9D8B030D-6E8A-4147-A177-3AD203B41FA5}">
                      <a16:colId xmlns:a16="http://schemas.microsoft.com/office/drawing/2014/main" xmlns="" val="2396711420"/>
                    </a:ext>
                  </a:extLst>
                </a:gridCol>
                <a:gridCol w="768105"/>
                <a:gridCol w="1368152">
                  <a:extLst>
                    <a:ext uri="{9D8B030D-6E8A-4147-A177-3AD203B41FA5}">
                      <a16:colId xmlns:a16="http://schemas.microsoft.com/office/drawing/2014/main" xmlns="" val="4248017595"/>
                    </a:ext>
                  </a:extLst>
                </a:gridCol>
                <a:gridCol w="1974831">
                  <a:extLst>
                    <a:ext uri="{9D8B030D-6E8A-4147-A177-3AD203B41FA5}">
                      <a16:colId xmlns:a16="http://schemas.microsoft.com/office/drawing/2014/main" xmlns="" val="783715100"/>
                    </a:ext>
                  </a:extLst>
                </a:gridCol>
                <a:gridCol w="1591710">
                  <a:extLst>
                    <a:ext uri="{9D8B030D-6E8A-4147-A177-3AD203B41FA5}">
                      <a16:colId xmlns:a16="http://schemas.microsoft.com/office/drawing/2014/main" xmlns="" val="2247022776"/>
                    </a:ext>
                  </a:extLst>
                </a:gridCol>
              </a:tblGrid>
              <a:tr h="276225">
                <a:tc>
                  <a:txBody>
                    <a:bodyPr/>
                    <a:lstStyle/>
                    <a:p>
                      <a:pPr algn="l" rtl="0" fontAlgn="b"/>
                      <a:endParaRPr lang="fr-FR"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endParaRPr lang="fr-FR"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endParaRPr lang="fr-FR"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endParaRPr lang="fr-FR"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endParaRPr lang="fr-FR" sz="1000" b="0" i="0" u="sng" strike="noStrike" dirty="0">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xmlns="" val="3464475871"/>
                  </a:ext>
                </a:extLst>
              </a:tr>
              <a:tr h="276225">
                <a:tc>
                  <a:txBody>
                    <a:bodyPr/>
                    <a:lstStyle/>
                    <a:p>
                      <a:pPr algn="l" fontAlgn="ctr"/>
                      <a:r>
                        <a:rPr lang="fr-FR" sz="1000" b="1" i="0" u="none" strike="noStrike" dirty="0">
                          <a:solidFill>
                            <a:srgbClr val="000000"/>
                          </a:solidFill>
                          <a:effectLst/>
                          <a:latin typeface="Arial" panose="020B0604020202020204" pitchFamily="34" charset="0"/>
                        </a:rPr>
                        <a:t>Air France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FR" sz="1000" b="0" i="0" u="none" strike="noStrike">
                          <a:solidFill>
                            <a:srgbClr val="000000"/>
                          </a:solidFill>
                          <a:effectLst/>
                          <a:latin typeface="Arial" panose="020B0604020202020204" pitchFamily="34" charset="0"/>
                        </a:rPr>
                        <a:t>Catherine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FR" sz="1000" b="0" i="0" u="none" strike="noStrike">
                          <a:solidFill>
                            <a:srgbClr val="000000"/>
                          </a:solidFill>
                          <a:effectLst/>
                          <a:latin typeface="Arial" panose="020B0604020202020204" pitchFamily="34" charset="0"/>
                        </a:rPr>
                        <a:t>VINCENS DE TAPOL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FR" sz="900" b="0" i="0" u="sng" strike="noStrike">
                          <a:solidFill>
                            <a:srgbClr val="0000FF"/>
                          </a:solidFill>
                          <a:effectLst/>
                          <a:latin typeface="Arial" panose="020B0604020202020204" pitchFamily="34" charset="0"/>
                          <a:hlinkClick r:id="rId2"/>
                        </a:rPr>
                        <a:t>cavincensdetapol@airfrance.fr</a:t>
                      </a:r>
                      <a:endParaRPr lang="fr-FR" sz="900" b="0" i="0" u="sng" strike="noStrike">
                        <a:solidFill>
                          <a:srgbClr val="0000FF"/>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Responsable projet d'archivage</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199307115"/>
                  </a:ext>
                </a:extLst>
              </a:tr>
              <a:tr h="276225">
                <a:tc>
                  <a:txBody>
                    <a:bodyPr/>
                    <a:lstStyle/>
                    <a:p>
                      <a:pPr algn="l" fontAlgn="ctr"/>
                      <a:r>
                        <a:rPr lang="fr-FR" sz="1000" b="1" i="0" u="none" strike="noStrike">
                          <a:solidFill>
                            <a:srgbClr val="000000"/>
                          </a:solidFill>
                          <a:effectLst/>
                          <a:latin typeface="Arial" panose="020B0604020202020204" pitchFamily="34" charset="0"/>
                        </a:rPr>
                        <a:t>RTE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FR" sz="1000" b="0" i="0" u="none" strike="noStrike">
                          <a:solidFill>
                            <a:srgbClr val="000000"/>
                          </a:solidFill>
                          <a:effectLst/>
                          <a:latin typeface="Arial" panose="020B0604020202020204" pitchFamily="34" charset="0"/>
                        </a:rPr>
                        <a:t>Bernard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FR" sz="1000" b="0" i="0" u="none" strike="noStrike">
                          <a:solidFill>
                            <a:srgbClr val="000000"/>
                          </a:solidFill>
                          <a:effectLst/>
                          <a:latin typeface="Arial" panose="020B0604020202020204" pitchFamily="34" charset="0"/>
                        </a:rPr>
                        <a:t>OUILLON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FR" sz="900" b="0" i="0" u="sng" strike="noStrike">
                          <a:solidFill>
                            <a:srgbClr val="0000FF"/>
                          </a:solidFill>
                          <a:effectLst/>
                          <a:latin typeface="Arial" panose="020B0604020202020204" pitchFamily="34" charset="0"/>
                          <a:hlinkClick r:id="rId3"/>
                        </a:rPr>
                        <a:t>bernard.ouillon@rte-france.com</a:t>
                      </a:r>
                      <a:endParaRPr lang="fr-FR" sz="900" b="0" i="0" u="sng" strike="noStrike">
                        <a:solidFill>
                          <a:srgbClr val="0000FF"/>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76225">
                <a:tc>
                  <a:txBody>
                    <a:bodyPr/>
                    <a:lstStyle/>
                    <a:p>
                      <a:pPr algn="l" fontAlgn="ctr"/>
                      <a:r>
                        <a:rPr lang="fr-FR" sz="1000" b="1" i="0" u="none" strike="noStrike">
                          <a:solidFill>
                            <a:srgbClr val="000000"/>
                          </a:solidFill>
                          <a:effectLst/>
                          <a:latin typeface="Arial" panose="020B0604020202020204" pitchFamily="34" charset="0"/>
                        </a:rPr>
                        <a:t>Ariane Group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FR" sz="1000" b="0" i="0" u="none" strike="noStrike">
                          <a:solidFill>
                            <a:srgbClr val="000000"/>
                          </a:solidFill>
                          <a:effectLst/>
                          <a:latin typeface="Arial" panose="020B0604020202020204" pitchFamily="34" charset="0"/>
                        </a:rPr>
                        <a:t>Sylvie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FR" sz="1000" b="0" i="0" u="none" strike="noStrike">
                          <a:solidFill>
                            <a:srgbClr val="000000"/>
                          </a:solidFill>
                          <a:effectLst/>
                          <a:latin typeface="Arial" panose="020B0604020202020204" pitchFamily="34" charset="0"/>
                        </a:rPr>
                        <a:t>LAVALOU</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FR" sz="900" b="0" i="0" u="sng" strike="noStrike">
                          <a:solidFill>
                            <a:srgbClr val="0000FF"/>
                          </a:solidFill>
                          <a:effectLst/>
                          <a:latin typeface="Arial" panose="020B0604020202020204" pitchFamily="34" charset="0"/>
                          <a:hlinkClick r:id="rId4"/>
                        </a:rPr>
                        <a:t>sylvie.lavalou@ariane.group</a:t>
                      </a:r>
                      <a:endParaRPr lang="fr-FR" sz="900" b="0" i="0" u="sng" strike="noStrike">
                        <a:solidFill>
                          <a:srgbClr val="0000FF"/>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572460534"/>
                  </a:ext>
                </a:extLst>
              </a:tr>
              <a:tr h="276225">
                <a:tc>
                  <a:txBody>
                    <a:bodyPr/>
                    <a:lstStyle/>
                    <a:p>
                      <a:pPr algn="l" fontAlgn="ctr"/>
                      <a:r>
                        <a:rPr lang="fr-FR" sz="1000" b="1" i="0" u="none" strike="noStrike">
                          <a:solidFill>
                            <a:srgbClr val="000000"/>
                          </a:solidFill>
                          <a:effectLst/>
                          <a:latin typeface="Arial" panose="020B0604020202020204" pitchFamily="34" charset="0"/>
                        </a:rPr>
                        <a:t>ASP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Monique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RODDE-AMORÓS</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900" b="0" i="0" u="sng" strike="noStrike">
                          <a:solidFill>
                            <a:srgbClr val="0000FF"/>
                          </a:solidFill>
                          <a:effectLst/>
                          <a:latin typeface="Arial" panose="020B0604020202020204" pitchFamily="34" charset="0"/>
                          <a:hlinkClick r:id="rId5"/>
                        </a:rPr>
                        <a:t>monique.rodde-amoros@asp-public.fr</a:t>
                      </a:r>
                      <a:endParaRPr lang="fr-FR" sz="900" b="0" i="0" u="sng" strike="noStrike">
                        <a:solidFill>
                          <a:srgbClr val="0000FF"/>
                        </a:solidFill>
                        <a:effectLst/>
                        <a:latin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Chef du service Documentation</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120987259"/>
                  </a:ext>
                </a:extLst>
              </a:tr>
              <a:tr h="276225">
                <a:tc>
                  <a:txBody>
                    <a:bodyPr/>
                    <a:lstStyle/>
                    <a:p>
                      <a:pPr algn="l" fontAlgn="ctr"/>
                      <a:r>
                        <a:rPr lang="fr-FR" sz="1000" b="1" i="0" u="none" strike="noStrike">
                          <a:solidFill>
                            <a:srgbClr val="000000"/>
                          </a:solidFill>
                          <a:effectLst/>
                          <a:latin typeface="Arial" panose="020B0604020202020204" pitchFamily="34" charset="0"/>
                        </a:rPr>
                        <a:t>LIMAGRAIN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Fanny</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LEYMARIE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900" b="0" i="0" u="sng" strike="noStrike">
                          <a:solidFill>
                            <a:srgbClr val="0000FF"/>
                          </a:solidFill>
                          <a:effectLst/>
                          <a:latin typeface="Arial" panose="020B0604020202020204" pitchFamily="34" charset="0"/>
                          <a:hlinkClick r:id="rId6"/>
                        </a:rPr>
                        <a:t>fanny.leymarie@limagrain.com</a:t>
                      </a:r>
                      <a:endParaRPr lang="fr-FR" sz="900" b="0" i="0" u="sng" strike="noStrike">
                        <a:solidFill>
                          <a:srgbClr val="0000FF"/>
                        </a:solidFill>
                        <a:effectLst/>
                        <a:latin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Archiviste Groupe / Group Records Officer</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514595940"/>
                  </a:ext>
                </a:extLst>
              </a:tr>
              <a:tr h="276225">
                <a:tc>
                  <a:txBody>
                    <a:bodyPr/>
                    <a:lstStyle/>
                    <a:p>
                      <a:pPr algn="l" fontAlgn="ctr"/>
                      <a:r>
                        <a:rPr lang="fr-FR" sz="1000" b="1" i="0" u="none" strike="noStrike">
                          <a:solidFill>
                            <a:srgbClr val="000000"/>
                          </a:solidFill>
                          <a:effectLst/>
                          <a:latin typeface="Arial" panose="020B0604020202020204" pitchFamily="34" charset="0"/>
                        </a:rPr>
                        <a:t>BPI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Francoise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LAROCHE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900" b="0" i="0" u="sng" strike="noStrike">
                          <a:solidFill>
                            <a:srgbClr val="0000FF"/>
                          </a:solidFill>
                          <a:effectLst/>
                          <a:latin typeface="Arial" panose="020B0604020202020204" pitchFamily="34" charset="0"/>
                          <a:hlinkClick r:id="rId7"/>
                        </a:rPr>
                        <a:t>francoise.philippelaroche@bpifrance.fr</a:t>
                      </a:r>
                      <a:endParaRPr lang="fr-FR" sz="900" b="0" i="0" u="sng" strike="noStrike">
                        <a:solidFill>
                          <a:srgbClr val="0000FF"/>
                        </a:solidFill>
                        <a:effectLst/>
                        <a:latin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OSEO - DOSI Responsable projets organisation</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757693287"/>
                  </a:ext>
                </a:extLst>
              </a:tr>
              <a:tr h="276225">
                <a:tc>
                  <a:txBody>
                    <a:bodyPr/>
                    <a:lstStyle/>
                    <a:p>
                      <a:pPr algn="l" fontAlgn="ctr"/>
                      <a:r>
                        <a:rPr lang="fr-FR" sz="1000" b="1" i="0" u="none" strike="noStrike">
                          <a:solidFill>
                            <a:srgbClr val="000000"/>
                          </a:solidFill>
                          <a:effectLst/>
                          <a:latin typeface="Arial" panose="020B0604020202020204" pitchFamily="34" charset="0"/>
                        </a:rPr>
                        <a:t>SIAAP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Graciela</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LACOSTE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900" b="0" i="0" u="sng" strike="noStrike">
                          <a:solidFill>
                            <a:srgbClr val="0000FF"/>
                          </a:solidFill>
                          <a:effectLst/>
                          <a:latin typeface="Arial" panose="020B0604020202020204" pitchFamily="34" charset="0"/>
                          <a:hlinkClick r:id="rId8"/>
                        </a:rPr>
                        <a:t>graciela.lacoste@siaap.fr</a:t>
                      </a:r>
                      <a:endParaRPr lang="fr-FR" sz="900" b="0" i="0" u="sng" strike="noStrike">
                        <a:solidFill>
                          <a:srgbClr val="0000FF"/>
                        </a:solidFill>
                        <a:effectLst/>
                        <a:latin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Archiviste</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878688918"/>
                  </a:ext>
                </a:extLst>
              </a:tr>
              <a:tr h="276225">
                <a:tc>
                  <a:txBody>
                    <a:bodyPr/>
                    <a:lstStyle/>
                    <a:p>
                      <a:pPr algn="l" fontAlgn="ctr"/>
                      <a:r>
                        <a:rPr lang="fr-FR" sz="1000" b="1" i="0" u="none" strike="noStrike">
                          <a:solidFill>
                            <a:srgbClr val="000000"/>
                          </a:solidFill>
                          <a:effectLst/>
                          <a:latin typeface="Arial" panose="020B0604020202020204" pitchFamily="34" charset="0"/>
                        </a:rPr>
                        <a:t>Bouygues Telecom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FRANCOIS</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DELION</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900" b="0" i="0" u="sng" strike="noStrike">
                          <a:solidFill>
                            <a:srgbClr val="0000FF"/>
                          </a:solidFill>
                          <a:effectLst/>
                          <a:latin typeface="Arial" panose="020B0604020202020204" pitchFamily="34" charset="0"/>
                          <a:hlinkClick r:id="rId9"/>
                        </a:rPr>
                        <a:t>FDELION@BOUYGUESTELECOM.FR</a:t>
                      </a:r>
                      <a:endParaRPr lang="fr-FR" sz="900" b="0" i="0" u="sng" strike="noStrike">
                        <a:solidFill>
                          <a:srgbClr val="0000FF"/>
                        </a:solidFill>
                        <a:effectLst/>
                        <a:latin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Responsable Conservation des données</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920238368"/>
                  </a:ext>
                </a:extLst>
              </a:tr>
              <a:tr h="276225">
                <a:tc>
                  <a:txBody>
                    <a:bodyPr/>
                    <a:lstStyle/>
                    <a:p>
                      <a:pPr algn="l" fontAlgn="ctr"/>
                      <a:r>
                        <a:rPr lang="fr-FR" sz="1000" b="1" i="0" u="none" strike="noStrike">
                          <a:solidFill>
                            <a:srgbClr val="000000"/>
                          </a:solidFill>
                          <a:effectLst/>
                          <a:latin typeface="Arial" panose="020B0604020202020204" pitchFamily="34" charset="0"/>
                        </a:rPr>
                        <a:t>STIF - IDF mobilités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Line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LUMIERE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900" b="0" i="0" u="sng" strike="noStrike">
                          <a:solidFill>
                            <a:srgbClr val="0000FF"/>
                          </a:solidFill>
                          <a:effectLst/>
                          <a:latin typeface="Arial" panose="020B0604020202020204" pitchFamily="34" charset="0"/>
                          <a:hlinkClick r:id="rId10"/>
                        </a:rPr>
                        <a:t>line.lumiere@iledefrance-mobilites.fr</a:t>
                      </a:r>
                      <a:endParaRPr lang="fr-FR" sz="900" b="0" i="0" u="sng" strike="noStrike">
                        <a:solidFill>
                          <a:srgbClr val="0000FF"/>
                        </a:solidFill>
                        <a:effectLst/>
                        <a:latin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Records Manager</a:t>
                      </a:r>
                      <a:br>
                        <a:rPr lang="fr-FR" sz="900" b="0" i="0" u="none" strike="noStrike">
                          <a:solidFill>
                            <a:srgbClr val="000000"/>
                          </a:solidFill>
                          <a:effectLst/>
                          <a:latin typeface="Arial" panose="020B0604020202020204" pitchFamily="34" charset="0"/>
                        </a:rPr>
                      </a:br>
                      <a:endParaRPr lang="fr-FR" sz="900" b="0" i="0" u="none" strike="noStrike">
                        <a:solidFill>
                          <a:srgbClr val="000000"/>
                        </a:solidFill>
                        <a:effectLst/>
                        <a:latin typeface="Arial" panose="020B0604020202020204" pitchFamily="34" charset="0"/>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494879587"/>
                  </a:ext>
                </a:extLst>
              </a:tr>
              <a:tr h="276225">
                <a:tc>
                  <a:txBody>
                    <a:bodyPr/>
                    <a:lstStyle/>
                    <a:p>
                      <a:pPr algn="l" fontAlgn="ctr"/>
                      <a:r>
                        <a:rPr lang="fr-FR" sz="1000" b="1" i="0" u="none" strike="noStrike">
                          <a:solidFill>
                            <a:srgbClr val="000000"/>
                          </a:solidFill>
                          <a:effectLst/>
                          <a:latin typeface="Arial" panose="020B0604020202020204" pitchFamily="34" charset="0"/>
                        </a:rPr>
                        <a:t>Solvay</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Sylvie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PIVA</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900" b="0" i="0" u="sng" strike="noStrike">
                          <a:solidFill>
                            <a:srgbClr val="0000FF"/>
                          </a:solidFill>
                          <a:effectLst/>
                          <a:latin typeface="Arial" panose="020B0604020202020204" pitchFamily="34" charset="0"/>
                          <a:hlinkClick r:id="rId11"/>
                        </a:rPr>
                        <a:t>sylvie.piva@solvay.com</a:t>
                      </a:r>
                      <a:endParaRPr lang="fr-FR" sz="900" b="0" i="0" u="sng" strike="noStrike">
                        <a:solidFill>
                          <a:srgbClr val="0000FF"/>
                        </a:solidFill>
                        <a:effectLst/>
                        <a:latin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Records and Archives Manager</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348612907"/>
                  </a:ext>
                </a:extLst>
              </a:tr>
              <a:tr h="276225">
                <a:tc>
                  <a:txBody>
                    <a:bodyPr/>
                    <a:lstStyle/>
                    <a:p>
                      <a:pPr algn="l" fontAlgn="ctr"/>
                      <a:r>
                        <a:rPr lang="fr-FR" sz="1000" b="1" i="0" u="none" strike="noStrike">
                          <a:solidFill>
                            <a:srgbClr val="000000"/>
                          </a:solidFill>
                          <a:effectLst/>
                          <a:latin typeface="Arial" panose="020B0604020202020204" pitchFamily="34" charset="0"/>
                        </a:rPr>
                        <a:t>INRIA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Marie-Perre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DIQUELOU</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900" b="0" i="0" u="sng" strike="noStrike">
                          <a:solidFill>
                            <a:srgbClr val="0000FF"/>
                          </a:solidFill>
                          <a:effectLst/>
                          <a:latin typeface="Arial" panose="020B0604020202020204" pitchFamily="34" charset="0"/>
                          <a:hlinkClick r:id="rId12"/>
                        </a:rPr>
                        <a:t>marie-pierre.diquelou@inria.fr</a:t>
                      </a:r>
                      <a:endParaRPr lang="fr-FR" sz="900" b="0" i="0" u="sng" strike="noStrike">
                        <a:solidFill>
                          <a:srgbClr val="0000FF"/>
                        </a:solidFill>
                        <a:effectLst/>
                        <a:latin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Archiviste</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630565150"/>
                  </a:ext>
                </a:extLst>
              </a:tr>
              <a:tr h="276225">
                <a:tc>
                  <a:txBody>
                    <a:bodyPr/>
                    <a:lstStyle/>
                    <a:p>
                      <a:pPr algn="l" fontAlgn="ctr"/>
                      <a:r>
                        <a:rPr lang="fr-FR" sz="1000" b="1" i="0" u="none" strike="noStrike">
                          <a:solidFill>
                            <a:srgbClr val="000000"/>
                          </a:solidFill>
                          <a:effectLst/>
                          <a:latin typeface="Arial" panose="020B0604020202020204" pitchFamily="34" charset="0"/>
                        </a:rPr>
                        <a:t>Banque de France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Fabrice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REUZE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900" b="0" i="0" u="sng" strike="noStrike">
                          <a:solidFill>
                            <a:srgbClr val="0000FF"/>
                          </a:solidFill>
                          <a:effectLst/>
                          <a:latin typeface="Arial" panose="020B0604020202020204" pitchFamily="34" charset="0"/>
                          <a:hlinkClick r:id="rId13"/>
                        </a:rPr>
                        <a:t>fabrice.reuze2@banque-france.fr</a:t>
                      </a:r>
                      <a:endParaRPr lang="fr-FR" sz="900" b="0" i="0" u="sng" strike="noStrike">
                        <a:solidFill>
                          <a:srgbClr val="0000FF"/>
                        </a:solidFill>
                        <a:effectLst/>
                        <a:latin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Responsable du Pôle Gestion et Archivage des Documents</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55487938"/>
                  </a:ext>
                </a:extLst>
              </a:tr>
              <a:tr h="276225">
                <a:tc>
                  <a:txBody>
                    <a:bodyPr/>
                    <a:lstStyle/>
                    <a:p>
                      <a:pPr algn="l" fontAlgn="ctr"/>
                      <a:r>
                        <a:rPr lang="fr-FR" sz="1000" b="1" i="0" u="none" strike="noStrike">
                          <a:solidFill>
                            <a:srgbClr val="000000"/>
                          </a:solidFill>
                          <a:effectLst/>
                          <a:latin typeface="Arial" panose="020B0604020202020204" pitchFamily="34" charset="0"/>
                        </a:rPr>
                        <a:t>CG78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Soizic</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MENAGER</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900" b="0" i="0" u="sng" strike="noStrike">
                          <a:solidFill>
                            <a:srgbClr val="0000FF"/>
                          </a:solidFill>
                          <a:effectLst/>
                          <a:latin typeface="Arial" panose="020B0604020202020204" pitchFamily="34" charset="0"/>
                          <a:hlinkClick r:id="rId14"/>
                        </a:rPr>
                        <a:t>smenager@yvelines.fr</a:t>
                      </a:r>
                      <a:endParaRPr lang="fr-FR" sz="900" b="0" i="0" u="sng" strike="noStrike">
                        <a:solidFill>
                          <a:srgbClr val="0000FF"/>
                        </a:solidFill>
                        <a:effectLst/>
                        <a:latin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a:solidFill>
                            <a:srgbClr val="000000"/>
                          </a:solidFill>
                          <a:effectLst/>
                          <a:latin typeface="Arial" panose="020B0604020202020204" pitchFamily="34" charset="0"/>
                        </a:rPr>
                        <a:t>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212662023"/>
                  </a:ext>
                </a:extLst>
              </a:tr>
              <a:tr h="276225">
                <a:tc>
                  <a:txBody>
                    <a:bodyPr/>
                    <a:lstStyle/>
                    <a:p>
                      <a:pPr algn="l" fontAlgn="ctr"/>
                      <a:r>
                        <a:rPr lang="fr-FR" sz="1000" b="1" i="0" u="none" strike="noStrike">
                          <a:solidFill>
                            <a:srgbClr val="000000"/>
                          </a:solidFill>
                          <a:effectLst/>
                          <a:latin typeface="Arial" panose="020B0604020202020204" pitchFamily="34" charset="0"/>
                        </a:rPr>
                        <a:t>STIF - IDF mobilités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Catherine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1100" b="0" i="0" u="none" strike="noStrike">
                          <a:solidFill>
                            <a:srgbClr val="000000"/>
                          </a:solidFill>
                          <a:effectLst/>
                          <a:latin typeface="Calibri" panose="020F0502020204030204" pitchFamily="34" charset="0"/>
                        </a:rPr>
                        <a:t>PELLETIER</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b"/>
                      <a:r>
                        <a:rPr lang="fr-FR" sz="900" b="0" i="0" u="sng" strike="noStrike" dirty="0">
                          <a:solidFill>
                            <a:srgbClr val="0000FF"/>
                          </a:solidFill>
                          <a:effectLst/>
                          <a:latin typeface="Arial" panose="020B0604020202020204" pitchFamily="34" charset="0"/>
                          <a:hlinkClick r:id="rId15"/>
                        </a:rPr>
                        <a:t>catherine.pelletier@iledefrance-mobilites.fr</a:t>
                      </a:r>
                      <a:endParaRPr lang="fr-FR" sz="900" b="0" i="0" u="sng" strike="noStrike" dirty="0">
                        <a:solidFill>
                          <a:srgbClr val="0000FF"/>
                        </a:solidFill>
                        <a:effectLst/>
                        <a:latin typeface="Arial" panose="020B0604020202020204" pitchFamily="34" charset="0"/>
                      </a:endParaRP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fr-FR" sz="900" b="0" i="0" u="none" strike="noStrike" dirty="0">
                          <a:solidFill>
                            <a:srgbClr val="000000"/>
                          </a:solidFill>
                          <a:effectLst/>
                          <a:latin typeface="Arial" panose="020B0604020202020204" pitchFamily="34" charset="0"/>
                        </a:rPr>
                        <a:t>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715091266"/>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083913292"/>
              </p:ext>
            </p:extLst>
          </p:nvPr>
        </p:nvGraphicFramePr>
        <p:xfrm>
          <a:off x="6203950" y="5573934"/>
          <a:ext cx="2006600" cy="552450"/>
        </p:xfrm>
        <a:graphic>
          <a:graphicData uri="http://schemas.openxmlformats.org/drawingml/2006/table">
            <a:tbl>
              <a:tblPr/>
              <a:tblGrid>
                <a:gridCol w="760796">
                  <a:extLst>
                    <a:ext uri="{9D8B030D-6E8A-4147-A177-3AD203B41FA5}">
                      <a16:colId xmlns:a16="http://schemas.microsoft.com/office/drawing/2014/main" xmlns="" val="2879857793"/>
                    </a:ext>
                  </a:extLst>
                </a:gridCol>
                <a:gridCol w="1245804">
                  <a:extLst>
                    <a:ext uri="{9D8B030D-6E8A-4147-A177-3AD203B41FA5}">
                      <a16:colId xmlns:a16="http://schemas.microsoft.com/office/drawing/2014/main" xmlns="" val="4133938255"/>
                    </a:ext>
                  </a:extLst>
                </a:gridCol>
              </a:tblGrid>
              <a:tr h="276225">
                <a:tc>
                  <a:txBody>
                    <a:bodyPr/>
                    <a:lstStyle/>
                    <a:p>
                      <a:pPr algn="l" rtl="0" fontAlgn="b"/>
                      <a:r>
                        <a:rPr lang="fr-FR" sz="16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100" b="0" i="0" u="none" strike="noStrike" dirty="0">
                          <a:solidFill>
                            <a:srgbClr val="000000"/>
                          </a:solidFill>
                          <a:effectLst/>
                          <a:latin typeface="Calibri" panose="020F0502020204030204" pitchFamily="34" charset="0"/>
                        </a:rPr>
                        <a:t>Présents</a:t>
                      </a: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170519466"/>
                  </a:ext>
                </a:extLst>
              </a:tr>
              <a:tr h="276225">
                <a:tc>
                  <a:txBody>
                    <a:bodyPr/>
                    <a:lstStyle/>
                    <a:p>
                      <a:pPr algn="l" rtl="0" fontAlgn="b"/>
                      <a:r>
                        <a:rPr lang="fr-FR" sz="16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100" b="0" i="0" u="none" strike="noStrike" dirty="0">
                          <a:solidFill>
                            <a:srgbClr val="000000"/>
                          </a:solidFill>
                          <a:effectLst/>
                          <a:latin typeface="Calibri" panose="020F0502020204030204" pitchFamily="34" charset="0"/>
                        </a:rPr>
                        <a:t>Absents excusés</a:t>
                      </a: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521982711"/>
                  </a:ext>
                </a:extLst>
              </a:tr>
            </a:tbl>
          </a:graphicData>
        </a:graphic>
      </p:graphicFrame>
      <p:sp>
        <p:nvSpPr>
          <p:cNvPr id="3" name="Rectangle 2"/>
          <p:cNvSpPr/>
          <p:nvPr/>
        </p:nvSpPr>
        <p:spPr>
          <a:xfrm>
            <a:off x="186784" y="228599"/>
            <a:ext cx="1417504" cy="400110"/>
          </a:xfrm>
          <a:prstGeom prst="rect">
            <a:avLst/>
          </a:prstGeom>
          <a:solidFill>
            <a:schemeClr val="accent5">
              <a:lumMod val="75000"/>
            </a:schemeClr>
          </a:solidFill>
        </p:spPr>
        <p:txBody>
          <a:bodyPr wrap="none">
            <a:spAutoFit/>
          </a:bodyPr>
          <a:lstStyle/>
          <a:p>
            <a:r>
              <a:rPr lang="fr-FR" sz="2000" dirty="0">
                <a:solidFill>
                  <a:schemeClr val="bg1"/>
                </a:solidFill>
              </a:rPr>
              <a:t>Participants</a:t>
            </a:r>
          </a:p>
        </p:txBody>
      </p:sp>
    </p:spTree>
    <p:extLst>
      <p:ext uri="{BB962C8B-B14F-4D97-AF65-F5344CB8AC3E}">
        <p14:creationId xmlns:p14="http://schemas.microsoft.com/office/powerpoint/2010/main" val="8684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76672"/>
            <a:ext cx="8229600" cy="5328592"/>
          </a:xfrm>
        </p:spPr>
        <p:txBody>
          <a:bodyPr>
            <a:noAutofit/>
          </a:bodyPr>
          <a:lstStyle/>
          <a:p>
            <a:pPr marL="400050" lvl="1" indent="0">
              <a:spcBef>
                <a:spcPts val="0"/>
              </a:spcBef>
              <a:buNone/>
            </a:pPr>
            <a:r>
              <a:rPr lang="fr-FR" sz="1200" dirty="0"/>
              <a:t> </a:t>
            </a:r>
            <a:br>
              <a:rPr lang="fr-FR" sz="1200" dirty="0"/>
            </a:br>
            <a:endParaRPr lang="fr-FR" sz="1200" dirty="0" smtClean="0"/>
          </a:p>
          <a:p>
            <a:pPr marL="400050" lvl="1" indent="0">
              <a:spcBef>
                <a:spcPts val="0"/>
              </a:spcBef>
              <a:buNone/>
            </a:pPr>
            <a:endParaRPr lang="fr-FR" sz="1200" u="sng" dirty="0"/>
          </a:p>
          <a:p>
            <a:pPr marL="400050" lvl="1" indent="0">
              <a:spcBef>
                <a:spcPts val="0"/>
              </a:spcBef>
              <a:buNone/>
            </a:pPr>
            <a:endParaRPr lang="fr-FR" sz="1200" u="sng" dirty="0" smtClean="0"/>
          </a:p>
          <a:p>
            <a:pPr marL="400050" lvl="1" indent="0">
              <a:spcBef>
                <a:spcPts val="0"/>
              </a:spcBef>
              <a:buNone/>
            </a:pPr>
            <a:r>
              <a:rPr lang="fr-FR" sz="1400" b="1" u="sng" dirty="0" smtClean="0">
                <a:solidFill>
                  <a:srgbClr val="FF0000"/>
                </a:solidFill>
              </a:rPr>
              <a:t>Atelier </a:t>
            </a:r>
            <a:r>
              <a:rPr lang="fr-FR" sz="1400" b="1" u="sng" dirty="0">
                <a:solidFill>
                  <a:srgbClr val="FF0000"/>
                </a:solidFill>
              </a:rPr>
              <a:t>n° </a:t>
            </a:r>
            <a:r>
              <a:rPr lang="fr-FR" sz="1400" b="1" u="sng" dirty="0" smtClean="0">
                <a:solidFill>
                  <a:srgbClr val="FF0000"/>
                </a:solidFill>
              </a:rPr>
              <a:t>25</a:t>
            </a:r>
            <a:r>
              <a:rPr lang="fr-FR" sz="1400" b="1" dirty="0" smtClean="0">
                <a:solidFill>
                  <a:srgbClr val="FF0000"/>
                </a:solidFill>
              </a:rPr>
              <a:t> </a:t>
            </a:r>
            <a:r>
              <a:rPr lang="fr-FR" sz="1400" b="1" dirty="0">
                <a:solidFill>
                  <a:srgbClr val="FF0000"/>
                </a:solidFill>
              </a:rPr>
              <a:t>: </a:t>
            </a:r>
            <a:r>
              <a:rPr lang="fr-FR" sz="1400" b="1" dirty="0" smtClean="0">
                <a:solidFill>
                  <a:srgbClr val="FF0000"/>
                </a:solidFill>
              </a:rPr>
              <a:t>« </a:t>
            </a:r>
            <a:r>
              <a:rPr lang="fr-FR" sz="1400" b="1" dirty="0">
                <a:solidFill>
                  <a:srgbClr val="FF0000"/>
                </a:solidFill>
              </a:rPr>
              <a:t> Installation d'un SAE et flux associés" (mise en place des flux en mode projet-gestion des flux au quotidien et dans le temps</a:t>
            </a:r>
            <a:r>
              <a:rPr lang="fr-FR" sz="1400" b="1" dirty="0" smtClean="0">
                <a:solidFill>
                  <a:srgbClr val="FF0000"/>
                </a:solidFill>
              </a:rPr>
              <a:t>) »</a:t>
            </a:r>
            <a:r>
              <a:rPr lang="fr-FR" sz="1400" dirty="0"/>
              <a:t/>
            </a:r>
            <a:br>
              <a:rPr lang="fr-FR" sz="1400" dirty="0"/>
            </a:br>
            <a:endParaRPr lang="fr-FR" sz="1400" dirty="0" smtClean="0"/>
          </a:p>
          <a:p>
            <a:pPr marL="400050" lvl="1" indent="0">
              <a:spcBef>
                <a:spcPts val="0"/>
              </a:spcBef>
              <a:buNone/>
            </a:pPr>
            <a:r>
              <a:rPr lang="fr-FR" sz="1400" dirty="0" smtClean="0"/>
              <a:t>1</a:t>
            </a:r>
            <a:r>
              <a:rPr lang="fr-FR" sz="1400" baseline="30000" dirty="0" smtClean="0"/>
              <a:t>er</a:t>
            </a:r>
            <a:r>
              <a:rPr lang="fr-FR" sz="1400" dirty="0" smtClean="0"/>
              <a:t> quinzaine d’octobre 2018, 14h-17h</a:t>
            </a:r>
          </a:p>
          <a:p>
            <a:pPr marL="400050" lvl="1" indent="0">
              <a:spcBef>
                <a:spcPts val="0"/>
              </a:spcBef>
              <a:buNone/>
            </a:pPr>
            <a:endParaRPr lang="fr-FR" sz="1400" dirty="0"/>
          </a:p>
          <a:p>
            <a:pPr marL="400050" lvl="1" indent="0">
              <a:spcBef>
                <a:spcPts val="0"/>
              </a:spcBef>
              <a:buNone/>
            </a:pPr>
            <a:r>
              <a:rPr lang="fr-FR" sz="1400" dirty="0" smtClean="0"/>
              <a:t>Pascale </a:t>
            </a:r>
            <a:r>
              <a:rPr lang="fr-FR" sz="1400" dirty="0" err="1" smtClean="0"/>
              <a:t>Loret</a:t>
            </a:r>
            <a:r>
              <a:rPr lang="fr-FR" sz="1400" dirty="0" smtClean="0"/>
              <a:t> (</a:t>
            </a:r>
            <a:r>
              <a:rPr lang="fr-FR" sz="1400" dirty="0" err="1" smtClean="0"/>
              <a:t>Servier</a:t>
            </a:r>
            <a:r>
              <a:rPr lang="fr-FR" sz="1400" dirty="0" smtClean="0"/>
              <a:t>) et Florent Vincent (Thalès) </a:t>
            </a:r>
            <a:endParaRPr lang="fr-FR" sz="1400" dirty="0"/>
          </a:p>
          <a:p>
            <a:pPr marL="400050" lvl="1" indent="0">
              <a:spcBef>
                <a:spcPts val="0"/>
              </a:spcBef>
              <a:buNone/>
            </a:pPr>
            <a:endParaRPr lang="fr-FR" sz="1400" dirty="0" smtClean="0"/>
          </a:p>
          <a:p>
            <a:pPr marL="400050" lvl="1" indent="0">
              <a:spcBef>
                <a:spcPts val="0"/>
              </a:spcBef>
              <a:buNone/>
            </a:pPr>
            <a:r>
              <a:rPr lang="fr-FR" sz="1400" dirty="0" smtClean="0"/>
              <a:t>Lieu </a:t>
            </a:r>
            <a:r>
              <a:rPr lang="fr-FR" sz="1400" dirty="0"/>
              <a:t>: </a:t>
            </a:r>
            <a:r>
              <a:rPr lang="fr-FR" sz="1400" dirty="0" err="1" smtClean="0"/>
              <a:t>Servier</a:t>
            </a:r>
            <a:endParaRPr lang="fr-FR" sz="1400" dirty="0" smtClean="0"/>
          </a:p>
          <a:p>
            <a:pPr marL="400050" lvl="1" indent="0">
              <a:spcBef>
                <a:spcPts val="0"/>
              </a:spcBef>
              <a:buNone/>
            </a:pPr>
            <a:endParaRPr lang="fr-FR" sz="1400" dirty="0" smtClean="0"/>
          </a:p>
          <a:p>
            <a:pPr marL="400050" lvl="1" indent="0">
              <a:spcBef>
                <a:spcPts val="0"/>
              </a:spcBef>
              <a:buNone/>
            </a:pPr>
            <a:endParaRPr lang="fr-FR" sz="1400" dirty="0"/>
          </a:p>
          <a:p>
            <a:pPr marL="400050" lvl="1" indent="0">
              <a:spcBef>
                <a:spcPts val="0"/>
              </a:spcBef>
              <a:buNone/>
            </a:pPr>
            <a:r>
              <a:rPr lang="fr-FR" sz="1400" b="1" u="sng" dirty="0">
                <a:solidFill>
                  <a:srgbClr val="FF0000"/>
                </a:solidFill>
              </a:rPr>
              <a:t>Atelier n° </a:t>
            </a:r>
            <a:r>
              <a:rPr lang="fr-FR" sz="1400" b="1" u="sng" dirty="0" smtClean="0">
                <a:solidFill>
                  <a:srgbClr val="FF0000"/>
                </a:solidFill>
              </a:rPr>
              <a:t>26</a:t>
            </a:r>
            <a:r>
              <a:rPr lang="fr-FR" sz="1400" b="1" dirty="0" smtClean="0">
                <a:solidFill>
                  <a:srgbClr val="FF0000"/>
                </a:solidFill>
              </a:rPr>
              <a:t> </a:t>
            </a:r>
            <a:r>
              <a:rPr lang="fr-FR" sz="1400" b="1" dirty="0">
                <a:solidFill>
                  <a:srgbClr val="FF0000"/>
                </a:solidFill>
              </a:rPr>
              <a:t>: « Building Information </a:t>
            </a:r>
            <a:r>
              <a:rPr lang="fr-FR" sz="1400" b="1" dirty="0" err="1">
                <a:solidFill>
                  <a:srgbClr val="FF0000"/>
                </a:solidFill>
              </a:rPr>
              <a:t>Modeling</a:t>
            </a:r>
            <a:r>
              <a:rPr lang="fr-FR" sz="1400" b="1" dirty="0">
                <a:solidFill>
                  <a:srgbClr val="FF0000"/>
                </a:solidFill>
              </a:rPr>
              <a:t> (</a:t>
            </a:r>
            <a:r>
              <a:rPr lang="fr-FR" sz="1400" b="1" dirty="0" smtClean="0">
                <a:solidFill>
                  <a:srgbClr val="FF0000"/>
                </a:solidFill>
              </a:rPr>
              <a:t>BIM) - Maquette numérique (</a:t>
            </a:r>
            <a:r>
              <a:rPr lang="fr-FR" sz="1400" b="1" dirty="0">
                <a:solidFill>
                  <a:srgbClr val="FF0000"/>
                </a:solidFill>
              </a:rPr>
              <a:t>Modélisation des Données Bâtiments (MIB</a:t>
            </a:r>
            <a:r>
              <a:rPr lang="fr-FR" sz="1400" b="1" dirty="0" smtClean="0">
                <a:solidFill>
                  <a:srgbClr val="FF0000"/>
                </a:solidFill>
              </a:rPr>
              <a:t>) »</a:t>
            </a:r>
            <a:r>
              <a:rPr lang="fr-FR" sz="1400" dirty="0"/>
              <a:t/>
            </a:r>
            <a:br>
              <a:rPr lang="fr-FR" sz="1400" dirty="0"/>
            </a:br>
            <a:endParaRPr lang="fr-FR" sz="1400" dirty="0"/>
          </a:p>
          <a:p>
            <a:pPr marL="400050" lvl="1" indent="0">
              <a:spcBef>
                <a:spcPts val="0"/>
              </a:spcBef>
              <a:buNone/>
            </a:pPr>
            <a:r>
              <a:rPr lang="fr-FR" sz="1400" dirty="0"/>
              <a:t>1</a:t>
            </a:r>
            <a:r>
              <a:rPr lang="fr-FR" sz="1400" baseline="30000" dirty="0"/>
              <a:t>er</a:t>
            </a:r>
            <a:r>
              <a:rPr lang="fr-FR" sz="1400" dirty="0"/>
              <a:t> quinzaine </a:t>
            </a:r>
            <a:r>
              <a:rPr lang="fr-FR" sz="1400" dirty="0" smtClean="0"/>
              <a:t>décembre 2018</a:t>
            </a:r>
            <a:r>
              <a:rPr lang="fr-FR" sz="1400" dirty="0"/>
              <a:t>, 14h-17h</a:t>
            </a:r>
          </a:p>
          <a:p>
            <a:pPr marL="400050" lvl="1" indent="0">
              <a:spcBef>
                <a:spcPts val="0"/>
              </a:spcBef>
              <a:buNone/>
            </a:pPr>
            <a:endParaRPr lang="fr-FR" sz="1400" dirty="0" smtClean="0"/>
          </a:p>
          <a:p>
            <a:pPr marL="400050" lvl="1" indent="0">
              <a:spcBef>
                <a:spcPts val="0"/>
              </a:spcBef>
              <a:buNone/>
            </a:pPr>
            <a:r>
              <a:rPr lang="fr-FR" sz="1400" dirty="0" smtClean="0"/>
              <a:t>Estelle </a:t>
            </a:r>
            <a:r>
              <a:rPr lang="fr-FR" sz="1400" dirty="0" err="1" smtClean="0"/>
              <a:t>Pichat</a:t>
            </a:r>
            <a:r>
              <a:rPr lang="fr-FR" sz="1400" dirty="0" smtClean="0"/>
              <a:t> (</a:t>
            </a:r>
            <a:r>
              <a:rPr lang="fr-FR" sz="1400" dirty="0" err="1"/>
              <a:t>S</a:t>
            </a:r>
            <a:r>
              <a:rPr lang="fr-FR" sz="1400" dirty="0" err="1" smtClean="0"/>
              <a:t>ystra</a:t>
            </a:r>
            <a:r>
              <a:rPr lang="fr-FR" sz="1400" dirty="0" smtClean="0"/>
              <a:t>) </a:t>
            </a:r>
            <a:r>
              <a:rPr lang="fr-FR" sz="1400" smtClean="0"/>
              <a:t>et </a:t>
            </a:r>
            <a:r>
              <a:rPr lang="fr-FR" sz="1400" dirty="0" err="1" smtClean="0"/>
              <a:t>C</a:t>
            </a:r>
            <a:r>
              <a:rPr lang="fr-FR" sz="1400" smtClean="0"/>
              <a:t>hantal </a:t>
            </a:r>
            <a:r>
              <a:rPr lang="fr-FR" sz="1400" dirty="0" smtClean="0"/>
              <a:t>Pasquier (EGIS) </a:t>
            </a:r>
            <a:endParaRPr lang="fr-FR" sz="1400" dirty="0"/>
          </a:p>
          <a:p>
            <a:pPr marL="400050" lvl="1" indent="0">
              <a:spcBef>
                <a:spcPts val="0"/>
              </a:spcBef>
              <a:buNone/>
            </a:pPr>
            <a:endParaRPr lang="fr-FR" sz="1400" dirty="0" smtClean="0"/>
          </a:p>
          <a:p>
            <a:pPr marL="400050" lvl="1" indent="0">
              <a:spcBef>
                <a:spcPts val="0"/>
              </a:spcBef>
              <a:buNone/>
            </a:pPr>
            <a:r>
              <a:rPr lang="fr-FR" sz="1400" dirty="0" smtClean="0"/>
              <a:t>Lieu </a:t>
            </a:r>
            <a:r>
              <a:rPr lang="fr-FR" sz="1400" dirty="0"/>
              <a:t>: </a:t>
            </a:r>
            <a:r>
              <a:rPr lang="fr-FR" sz="1400" dirty="0" err="1" smtClean="0"/>
              <a:t>Systra</a:t>
            </a:r>
            <a:endParaRPr lang="fr-FR" sz="1400" dirty="0"/>
          </a:p>
          <a:p>
            <a:pPr marL="400050" lvl="1" indent="0">
              <a:spcBef>
                <a:spcPts val="0"/>
              </a:spcBef>
              <a:buNone/>
            </a:pPr>
            <a:endParaRPr lang="fr-FR" sz="1400" dirty="0"/>
          </a:p>
          <a:p>
            <a:pPr marL="400050" lvl="1" indent="0">
              <a:spcBef>
                <a:spcPts val="0"/>
              </a:spcBef>
              <a:buNone/>
            </a:pPr>
            <a:endParaRPr lang="fr-FR" sz="1200" dirty="0"/>
          </a:p>
          <a:p>
            <a:pPr marL="400050" lvl="1" indent="0">
              <a:spcBef>
                <a:spcPts val="0"/>
              </a:spcBef>
              <a:buNone/>
            </a:pPr>
            <a:r>
              <a:rPr lang="fr-FR" sz="1200" dirty="0"/>
              <a:t/>
            </a:r>
            <a:br>
              <a:rPr lang="fr-FR" sz="1200" dirty="0"/>
            </a:br>
            <a:r>
              <a:rPr lang="fr-FR" sz="1200" dirty="0"/>
              <a:t>N.B. : Mode opératoire précis à aborder par les nouveaux animateurs avec Bernard Ouillon (Présentation PPT, réunion de cadrage en amont sur la conduite des ateliers et la préparation de la thématique, présence d’un référent Ateliers lors des ateliers).</a:t>
            </a:r>
            <a:br>
              <a:rPr lang="fr-FR" sz="1200" dirty="0"/>
            </a:br>
            <a:endParaRPr lang="fr-FR" sz="1200" dirty="0"/>
          </a:p>
        </p:txBody>
      </p:sp>
      <p:sp>
        <p:nvSpPr>
          <p:cNvPr id="4" name="Rectangle 3"/>
          <p:cNvSpPr/>
          <p:nvPr/>
        </p:nvSpPr>
        <p:spPr>
          <a:xfrm>
            <a:off x="186784" y="228599"/>
            <a:ext cx="5273816" cy="400110"/>
          </a:xfrm>
          <a:prstGeom prst="rect">
            <a:avLst/>
          </a:prstGeom>
          <a:solidFill>
            <a:schemeClr val="accent5">
              <a:lumMod val="75000"/>
            </a:schemeClr>
          </a:solidFill>
        </p:spPr>
        <p:txBody>
          <a:bodyPr wrap="none">
            <a:spAutoFit/>
          </a:bodyPr>
          <a:lstStyle/>
          <a:p>
            <a:r>
              <a:rPr lang="fr-FR" sz="2000" dirty="0" smtClean="0">
                <a:solidFill>
                  <a:schemeClr val="bg1"/>
                </a:solidFill>
              </a:rPr>
              <a:t>Programme prévisionnel des prochains ateliers </a:t>
            </a:r>
            <a:endParaRPr lang="fr-FR" sz="2000" dirty="0">
              <a:solidFill>
                <a:schemeClr val="bg1"/>
              </a:solidFill>
            </a:endParaRPr>
          </a:p>
        </p:txBody>
      </p:sp>
    </p:spTree>
    <p:extLst>
      <p:ext uri="{BB962C8B-B14F-4D97-AF65-F5344CB8AC3E}">
        <p14:creationId xmlns:p14="http://schemas.microsoft.com/office/powerpoint/2010/main" val="4098447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p:cNvSpPr txBox="1">
            <a:spLocks/>
          </p:cNvSpPr>
          <p:nvPr/>
        </p:nvSpPr>
        <p:spPr>
          <a:xfrm>
            <a:off x="395536" y="639388"/>
            <a:ext cx="9036496" cy="4560355"/>
          </a:xfrm>
          <a:prstGeom prst="rect">
            <a:avLst/>
          </a:prstGeom>
        </p:spPr>
        <p:txBody>
          <a:bodyPr vert="horz" lIns="91440" tIns="45720" rIns="91440" bIns="45720" rtlCol="0">
            <a:noAutofit/>
          </a:bodyPr>
          <a:lstStyle/>
          <a:p>
            <a:r>
              <a:rPr lang="it-IT" sz="1200" b="1" u="sng" dirty="0">
                <a:solidFill>
                  <a:prstClr val="black">
                    <a:lumMod val="50000"/>
                    <a:lumOff val="50000"/>
                  </a:prstClr>
                </a:solidFill>
              </a:rPr>
              <a:t>A LIRE et A VOIR</a:t>
            </a:r>
          </a:p>
          <a:p>
            <a:endParaRPr lang="fr-FR" sz="1200" b="1" dirty="0"/>
          </a:p>
          <a:p>
            <a:r>
              <a:rPr lang="fr-FR" sz="1200" b="1" dirty="0" smtClean="0"/>
              <a:t>1</a:t>
            </a:r>
            <a:r>
              <a:rPr lang="fr-FR" sz="1200" b="1" dirty="0"/>
              <a:t>/ Table ronde "Les données dans le Cloud : menace ou opportunité pour l'archivage managérial" du 13 avril 2018</a:t>
            </a:r>
            <a:br>
              <a:rPr lang="fr-FR" sz="1200" b="1" dirty="0"/>
            </a:br>
            <a:endParaRPr lang="fr-FR" sz="1200" b="1" dirty="0" smtClean="0"/>
          </a:p>
          <a:p>
            <a:r>
              <a:rPr lang="fr-FR" sz="1200" dirty="0" smtClean="0"/>
              <a:t>Retrouvez </a:t>
            </a:r>
            <a:r>
              <a:rPr lang="fr-FR" sz="1200" dirty="0"/>
              <a:t>tout les informations sur la table ronde ainsi qu'un </a:t>
            </a:r>
            <a:r>
              <a:rPr lang="fr-FR" sz="1200" dirty="0">
                <a:hlinkClick r:id="rId2" tooltip="compte-rendu détaillé réservé aux adhérents"/>
              </a:rPr>
              <a:t>compte-rendu détaillé</a:t>
            </a:r>
            <a:r>
              <a:rPr lang="fr-FR" sz="1200" dirty="0"/>
              <a:t> et la </a:t>
            </a:r>
            <a:r>
              <a:rPr lang="fr-FR" sz="1200" dirty="0">
                <a:hlinkClick r:id="rId3" tooltip="vidéo intégrale"/>
              </a:rPr>
              <a:t>vidéo intégrale</a:t>
            </a:r>
            <a:r>
              <a:rPr lang="fr-FR" sz="1200" dirty="0"/>
              <a:t> (1h40) accessible uniquement aux adhérents (demande du mot de passe à </a:t>
            </a:r>
            <a:r>
              <a:rPr lang="fr-FR" sz="1200" dirty="0">
                <a:hlinkClick r:id="rId4" tooltip="contact@cr2pa.fr"/>
              </a:rPr>
              <a:t>contact@cr2pa.fr</a:t>
            </a:r>
            <a:r>
              <a:rPr lang="fr-FR" sz="1200" dirty="0"/>
              <a:t>) sur votre espace adhérent "compte rendu Tables rondes : </a:t>
            </a:r>
            <a:endParaRPr lang="fr-FR" sz="2800" dirty="0"/>
          </a:p>
          <a:p>
            <a:r>
              <a:rPr lang="fr-FR" sz="1200" dirty="0">
                <a:hlinkClick r:id="rId5" tooltip="page adhérents"/>
              </a:rPr>
              <a:t>http://blog.cr2pa.fr/accueil-des-adherents/comptes-rendus-des-tables-rondes/</a:t>
            </a:r>
            <a:endParaRPr lang="fr-FR" sz="1200" dirty="0"/>
          </a:p>
          <a:p>
            <a:r>
              <a:rPr lang="fr-FR" sz="1200" dirty="0"/>
              <a:t> </a:t>
            </a:r>
            <a:endParaRPr lang="fr-FR" sz="2800" dirty="0"/>
          </a:p>
          <a:p>
            <a:r>
              <a:rPr lang="fr-FR" sz="1200" dirty="0"/>
              <a:t>Pour diffusion publique dans vos réseaux, un </a:t>
            </a:r>
            <a:r>
              <a:rPr lang="fr-FR" sz="1200" dirty="0">
                <a:hlinkClick r:id="rId6" tooltip="compte-rendu sommaire"/>
              </a:rPr>
              <a:t>compte-rendu sommaire</a:t>
            </a:r>
            <a:r>
              <a:rPr lang="fr-FR" sz="1200" dirty="0"/>
              <a:t> est en ligne ainsi que 4 extraits vidéo sur </a:t>
            </a:r>
            <a:r>
              <a:rPr lang="fr-FR" sz="1200" dirty="0" err="1"/>
              <a:t>Vimeo</a:t>
            </a:r>
            <a:r>
              <a:rPr lang="fr-FR" sz="1200" dirty="0"/>
              <a:t> : </a:t>
            </a:r>
            <a:endParaRPr lang="fr-FR" sz="2800" dirty="0"/>
          </a:p>
          <a:p>
            <a:r>
              <a:rPr lang="fr-FR" sz="1200" dirty="0">
                <a:hlinkClick r:id="rId7" tooltip="vidéo L'archivage managérial, c'est quoi ?"/>
              </a:rPr>
              <a:t>L'archivage managérial, c'est quoi ?</a:t>
            </a:r>
            <a:r>
              <a:rPr lang="fr-FR" sz="1200" dirty="0"/>
              <a:t/>
            </a:r>
            <a:br>
              <a:rPr lang="fr-FR" sz="1200" dirty="0"/>
            </a:br>
            <a:r>
              <a:rPr lang="fr-FR" sz="1200" dirty="0">
                <a:hlinkClick r:id="rId8" tooltip="vidéo Le cloud quels outils, quels usages ?"/>
              </a:rPr>
              <a:t>Le cloud quels outils, quels usages ?</a:t>
            </a:r>
            <a:r>
              <a:rPr lang="fr-FR" sz="1200" dirty="0"/>
              <a:t/>
            </a:r>
            <a:br>
              <a:rPr lang="fr-FR" sz="1200" dirty="0"/>
            </a:br>
            <a:r>
              <a:rPr lang="fr-FR" sz="1200" dirty="0">
                <a:hlinkClick r:id="rId9" tooltip="vidéo Office 365 et la gouvernance des données"/>
              </a:rPr>
              <a:t>Office 365 et la gouvernance des données</a:t>
            </a:r>
            <a:r>
              <a:rPr lang="fr-FR" sz="1200" dirty="0"/>
              <a:t/>
            </a:r>
            <a:br>
              <a:rPr lang="fr-FR" sz="1200" dirty="0"/>
            </a:br>
            <a:r>
              <a:rPr lang="fr-FR" sz="1200" dirty="0">
                <a:hlinkClick r:id="rId10" tooltip="vidéo Infobésité et hygiène de l'information"/>
              </a:rPr>
              <a:t>Infobésité et hygiène de l'information</a:t>
            </a:r>
            <a:endParaRPr lang="fr-FR" sz="1200" dirty="0"/>
          </a:p>
          <a:p>
            <a:endParaRPr lang="fr-FR" b="1" dirty="0" smtClean="0"/>
          </a:p>
          <a:p>
            <a:r>
              <a:rPr lang="fr-FR" sz="1200" b="1" dirty="0" smtClean="0"/>
              <a:t>2/Assemblée </a:t>
            </a:r>
            <a:r>
              <a:rPr lang="fr-FR" sz="1200" b="1" dirty="0"/>
              <a:t>Générale 2018 </a:t>
            </a:r>
            <a:br>
              <a:rPr lang="fr-FR" sz="1200" b="1" dirty="0"/>
            </a:br>
            <a:endParaRPr lang="fr-FR" sz="1200" b="1" dirty="0" smtClean="0"/>
          </a:p>
          <a:p>
            <a:r>
              <a:rPr lang="fr-FR" sz="1200" dirty="0" smtClean="0"/>
              <a:t>Le</a:t>
            </a:r>
            <a:r>
              <a:rPr lang="fr-FR" sz="1200" dirty="0"/>
              <a:t> </a:t>
            </a:r>
            <a:r>
              <a:rPr lang="fr-FR" sz="1200" dirty="0">
                <a:hlinkClick r:id="rId11"/>
              </a:rPr>
              <a:t>compte-rendu</a:t>
            </a:r>
            <a:r>
              <a:rPr lang="fr-FR" sz="1200" dirty="0"/>
              <a:t> est en ligne ainsi que le </a:t>
            </a:r>
            <a:r>
              <a:rPr lang="fr-FR" sz="1200" dirty="0">
                <a:hlinkClick r:id="rId11"/>
              </a:rPr>
              <a:t>rapport d'activité</a:t>
            </a:r>
            <a:r>
              <a:rPr lang="fr-FR" sz="1200" dirty="0"/>
              <a:t> (espace adhérent - vie du club)</a:t>
            </a:r>
            <a:endParaRPr lang="fr-FR" sz="2800" dirty="0"/>
          </a:p>
          <a:p>
            <a:r>
              <a:rPr lang="fr-FR" sz="1200" dirty="0"/>
              <a:t>N'oubliez pas de consulter les </a:t>
            </a:r>
            <a:r>
              <a:rPr lang="fr-FR" sz="1200" dirty="0">
                <a:hlinkClick r:id="rId12"/>
              </a:rPr>
              <a:t>nouveaux statuts</a:t>
            </a:r>
            <a:r>
              <a:rPr lang="fr-FR" sz="1200" dirty="0"/>
              <a:t> et </a:t>
            </a:r>
            <a:r>
              <a:rPr lang="fr-FR" sz="1200" dirty="0">
                <a:hlinkClick r:id="rId13"/>
              </a:rPr>
              <a:t>règlement intérieur</a:t>
            </a:r>
            <a:r>
              <a:rPr lang="fr-FR" sz="1200" dirty="0"/>
              <a:t> qui ont été adoptés lors de cette AG</a:t>
            </a:r>
            <a:r>
              <a:rPr lang="fr-FR" sz="1200" dirty="0" smtClean="0"/>
              <a:t>.</a:t>
            </a:r>
          </a:p>
          <a:p>
            <a:r>
              <a:rPr lang="fr-FR" sz="1200" b="1" dirty="0" smtClean="0"/>
              <a:t>3/Publications </a:t>
            </a:r>
            <a:r>
              <a:rPr lang="fr-FR" sz="1200" b="1" dirty="0"/>
              <a:t>CR2PA</a:t>
            </a:r>
            <a:r>
              <a:rPr lang="fr-FR" sz="2800" b="1" dirty="0"/>
              <a:t> </a:t>
            </a:r>
            <a:endParaRPr lang="fr-FR" sz="2800" dirty="0"/>
          </a:p>
          <a:p>
            <a:r>
              <a:rPr lang="fr-FR" sz="1200" dirty="0"/>
              <a:t>Voici les derniers </a:t>
            </a:r>
            <a:r>
              <a:rPr lang="fr-FR" sz="1200" dirty="0" err="1"/>
              <a:t>posts</a:t>
            </a:r>
            <a:r>
              <a:rPr lang="fr-FR" sz="1200" dirty="0"/>
              <a:t> et billets publiés par le CR2PA. Merci de les diffuser et de les relayer largement dans vos réseaux !</a:t>
            </a:r>
          </a:p>
          <a:p>
            <a:r>
              <a:rPr lang="fr-FR" sz="1200" dirty="0">
                <a:hlinkClick r:id="rId14" tooltip="Lien permanent : Les quatre compétences du DPO"/>
              </a:rPr>
              <a:t>Les quatre compétences du DPO</a:t>
            </a:r>
            <a:br>
              <a:rPr lang="fr-FR" sz="1200" dirty="0">
                <a:hlinkClick r:id="rId14" tooltip="Lien permanent : Les quatre compétences du DPO"/>
              </a:rPr>
            </a:br>
            <a:endParaRPr lang="fr-FR" sz="1200" dirty="0"/>
          </a:p>
          <a:p>
            <a:r>
              <a:rPr lang="fr-FR" sz="1200" dirty="0">
                <a:hlinkClick r:id="rId15"/>
              </a:rPr>
              <a:t>EN QUOI L’ARCHIVAGE MANAGERIAL EST-IL ESSENTIEL POUR LE RGPD ?, le CR2PA Club vous donne 10 conseils de bonne hygiène numérique</a:t>
            </a:r>
            <a:br>
              <a:rPr lang="fr-FR" sz="1200" dirty="0">
                <a:hlinkClick r:id="rId15"/>
              </a:rPr>
            </a:br>
            <a:r>
              <a:rPr lang="fr-FR" sz="1200" dirty="0" smtClean="0">
                <a:hlinkClick r:id="rId16" tooltip="10 posts sur RGPD"/>
              </a:rPr>
              <a:t>https</a:t>
            </a:r>
            <a:r>
              <a:rPr lang="fr-FR" sz="1200" dirty="0">
                <a:hlinkClick r:id="rId16" tooltip="10 posts sur RGPD"/>
              </a:rPr>
              <a:t>://twitter.com/CR2PA</a:t>
            </a:r>
            <a:endParaRPr lang="fr-FR" sz="1200" dirty="0"/>
          </a:p>
          <a:p>
            <a:endParaRPr lang="fr-FR" sz="2800" dirty="0"/>
          </a:p>
          <a:p>
            <a:pPr marL="342900" lvl="3" indent="-342900">
              <a:spcBef>
                <a:spcPct val="20000"/>
              </a:spcBef>
              <a:defRPr/>
            </a:pPr>
            <a:endParaRPr lang="fr-FR" sz="1200" b="1" u="sng" dirty="0">
              <a:solidFill>
                <a:srgbClr val="FF0000"/>
              </a:solidFill>
            </a:endParaRPr>
          </a:p>
          <a:p>
            <a:pPr marL="342900" lvl="3" indent="-342900">
              <a:spcBef>
                <a:spcPct val="20000"/>
              </a:spcBef>
              <a:defRPr/>
            </a:pPr>
            <a:endParaRPr lang="fr-FR" sz="1200" b="1" u="sng" dirty="0" smtClean="0">
              <a:solidFill>
                <a:srgbClr val="FF0000"/>
              </a:solidFill>
            </a:endParaRPr>
          </a:p>
          <a:p>
            <a:pPr marL="342900" lvl="3" indent="-342900">
              <a:spcBef>
                <a:spcPct val="20000"/>
              </a:spcBef>
              <a:defRPr/>
            </a:pPr>
            <a:endParaRPr lang="fr-FR" sz="1200" b="1" u="sng" dirty="0">
              <a:solidFill>
                <a:srgbClr val="FF0000"/>
              </a:solidFill>
            </a:endParaRPr>
          </a:p>
          <a:p>
            <a:pPr marL="342900" lvl="3" indent="-342900">
              <a:spcBef>
                <a:spcPct val="20000"/>
              </a:spcBef>
              <a:defRPr/>
            </a:pPr>
            <a:endParaRPr lang="fr-FR" sz="1200" b="1" u="sng" dirty="0" smtClean="0">
              <a:solidFill>
                <a:srgbClr val="FF0000"/>
              </a:solidFill>
            </a:endParaRPr>
          </a:p>
          <a:p>
            <a:pPr marL="342900" lvl="3" indent="-342900">
              <a:spcBef>
                <a:spcPct val="20000"/>
              </a:spcBef>
              <a:defRPr/>
            </a:pPr>
            <a:endParaRPr lang="fr-FR" sz="1200" b="1" u="sng" dirty="0">
              <a:solidFill>
                <a:srgbClr val="FF0000"/>
              </a:solidFill>
            </a:endParaRPr>
          </a:p>
          <a:p>
            <a:pPr marL="342900" lvl="3" indent="-342900">
              <a:spcBef>
                <a:spcPct val="20000"/>
              </a:spcBef>
              <a:defRPr/>
            </a:pPr>
            <a:r>
              <a:rPr lang="fr-FR" sz="1200" b="1" u="sng" dirty="0">
                <a:solidFill>
                  <a:srgbClr val="FF0000"/>
                </a:solidFill>
              </a:rPr>
              <a:t>En bref</a:t>
            </a:r>
            <a:r>
              <a:rPr lang="fr-FR" sz="1200" dirty="0">
                <a:solidFill>
                  <a:srgbClr val="FF0000"/>
                </a:solidFill>
              </a:rPr>
              <a:t>	</a:t>
            </a:r>
          </a:p>
        </p:txBody>
      </p:sp>
      <p:sp>
        <p:nvSpPr>
          <p:cNvPr id="8" name="Sous-titre 2"/>
          <p:cNvSpPr txBox="1">
            <a:spLocks/>
          </p:cNvSpPr>
          <p:nvPr/>
        </p:nvSpPr>
        <p:spPr>
          <a:xfrm>
            <a:off x="251520" y="5157192"/>
            <a:ext cx="8568952" cy="871503"/>
          </a:xfrm>
          <a:prstGeom prst="rect">
            <a:avLst/>
          </a:prstGeom>
        </p:spPr>
        <p:txBody>
          <a:bodyPr vert="horz" lIns="91440" tIns="45720" rIns="91440" bIns="45720" rtlCol="0">
            <a:noAutofit/>
          </a:bodyPr>
          <a:lstStyle/>
          <a:p>
            <a:pPr marL="176212" lvl="3">
              <a:spcBef>
                <a:spcPct val="20000"/>
              </a:spcBef>
              <a:defRPr/>
            </a:pPr>
            <a:endParaRPr lang="it-IT" sz="1200" dirty="0"/>
          </a:p>
        </p:txBody>
      </p:sp>
      <p:sp>
        <p:nvSpPr>
          <p:cNvPr id="2" name="Espace réservé du numéro de diapositive 1"/>
          <p:cNvSpPr>
            <a:spLocks noGrp="1"/>
          </p:cNvSpPr>
          <p:nvPr>
            <p:ph type="sldNum" sz="quarter" idx="4"/>
          </p:nvPr>
        </p:nvSpPr>
        <p:spPr/>
        <p:txBody>
          <a:bodyPr/>
          <a:lstStyle/>
          <a:p>
            <a:fld id="{64E75725-8734-406C-86EE-E8D776B82646}" type="slidenum">
              <a:rPr lang="fr-FR" smtClean="0"/>
              <a:t>6</a:t>
            </a:fld>
            <a:endParaRPr lang="fr-FR" dirty="0"/>
          </a:p>
        </p:txBody>
      </p:sp>
      <p:sp>
        <p:nvSpPr>
          <p:cNvPr id="9" name="Rectangle 8"/>
          <p:cNvSpPr/>
          <p:nvPr/>
        </p:nvSpPr>
        <p:spPr>
          <a:xfrm>
            <a:off x="251520" y="175688"/>
            <a:ext cx="972830" cy="400110"/>
          </a:xfrm>
          <a:prstGeom prst="rect">
            <a:avLst/>
          </a:prstGeom>
          <a:solidFill>
            <a:schemeClr val="accent5">
              <a:lumMod val="75000"/>
            </a:schemeClr>
          </a:solidFill>
        </p:spPr>
        <p:txBody>
          <a:bodyPr wrap="none">
            <a:spAutoFit/>
          </a:bodyPr>
          <a:lstStyle/>
          <a:p>
            <a:r>
              <a:rPr lang="fr-FR" sz="2000" dirty="0" smtClean="0">
                <a:solidFill>
                  <a:schemeClr val="bg1"/>
                </a:solidFill>
              </a:rPr>
              <a:t>Agenda</a:t>
            </a:r>
            <a:endParaRPr lang="fr-FR" sz="2000" dirty="0">
              <a:solidFill>
                <a:schemeClr val="bg1"/>
              </a:solidFill>
            </a:endParaRPr>
          </a:p>
        </p:txBody>
      </p:sp>
      <p:pic>
        <p:nvPicPr>
          <p:cNvPr id="6" name="Imag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8384" y="6092285"/>
            <a:ext cx="561774" cy="722604"/>
          </a:xfrm>
          <a:prstGeom prst="rect">
            <a:avLst/>
          </a:prstGeom>
        </p:spPr>
      </p:pic>
    </p:spTree>
    <p:extLst>
      <p:ext uri="{BB962C8B-B14F-4D97-AF65-F5344CB8AC3E}">
        <p14:creationId xmlns:p14="http://schemas.microsoft.com/office/powerpoint/2010/main" val="1810933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700808"/>
            <a:ext cx="7776864" cy="1728192"/>
          </a:xfrm>
        </p:spPr>
        <p:txBody>
          <a:bodyPr>
            <a:noAutofit/>
          </a:bodyPr>
          <a:lstStyle/>
          <a:p>
            <a:r>
              <a:rPr lang="fr-FR" sz="3200" dirty="0" smtClean="0"/>
              <a:t>Présentation du Service des archives économiques et financières</a:t>
            </a:r>
            <a:endParaRPr lang="fr-FR" sz="3200"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normAutofit/>
          </a:bodyPr>
          <a:lstStyle/>
          <a:p>
            <a:r>
              <a:rPr lang="fr-FR" dirty="0" smtClean="0"/>
              <a:t>Madame Romagné, cheffe du Bureau Documentation et Archives </a:t>
            </a:r>
          </a:p>
          <a:p>
            <a:r>
              <a:rPr lang="fr-FR" dirty="0" smtClean="0"/>
              <a:t>–</a:t>
            </a:r>
          </a:p>
          <a:p>
            <a:r>
              <a:rPr lang="fr-FR" dirty="0" smtClean="0"/>
              <a:t>Secrétariat général</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545" y="6046595"/>
            <a:ext cx="561774" cy="722604"/>
          </a:xfrm>
          <a:prstGeom prst="rect">
            <a:avLst/>
          </a:prstGeom>
        </p:spPr>
      </p:pic>
    </p:spTree>
    <p:extLst>
      <p:ext uri="{BB962C8B-B14F-4D97-AF65-F5344CB8AC3E}">
        <p14:creationId xmlns:p14="http://schemas.microsoft.com/office/powerpoint/2010/main" val="1536582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25178"/>
            <a:ext cx="5549596" cy="5700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051720" y="169476"/>
            <a:ext cx="5040560" cy="523220"/>
          </a:xfrm>
          <a:prstGeom prst="rect">
            <a:avLst/>
          </a:prstGeom>
          <a:noFill/>
        </p:spPr>
        <p:txBody>
          <a:bodyPr wrap="square" rtlCol="0">
            <a:spAutoFit/>
          </a:bodyPr>
          <a:lstStyle/>
          <a:p>
            <a:r>
              <a:rPr lang="fr-FR" sz="2800" dirty="0">
                <a:latin typeface="Arial" panose="020B0604020202020204" pitchFamily="34" charset="0"/>
                <a:ea typeface="+mj-ea"/>
                <a:cs typeface="Arial" panose="020B0604020202020204" pitchFamily="34" charset="0"/>
              </a:rPr>
              <a:t>Organigramme des ministères</a:t>
            </a:r>
          </a:p>
        </p:txBody>
      </p:sp>
    </p:spTree>
    <p:extLst>
      <p:ext uri="{BB962C8B-B14F-4D97-AF65-F5344CB8AC3E}">
        <p14:creationId xmlns:p14="http://schemas.microsoft.com/office/powerpoint/2010/main" val="406436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28" y="52686"/>
            <a:ext cx="8745060" cy="611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7884368" y="5085184"/>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239621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 DET 20161004.potx" id="{64CC28F4-20FD-4CA4-A452-2507EC06FFC2}" vid="{C1B984D9-F631-48C3-BE8C-389738D1AAC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6158</TotalTime>
  <Words>1335</Words>
  <Application>Microsoft Office PowerPoint</Application>
  <PresentationFormat>Affichage à l'écran (4:3)</PresentationFormat>
  <Paragraphs>345</Paragraphs>
  <Slides>26</Slides>
  <Notes>13</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26</vt:i4>
      </vt:variant>
    </vt:vector>
  </HeadingPairs>
  <TitlesOfParts>
    <vt:vector size="35" baseType="lpstr">
      <vt:lpstr>Microsoft YaHei</vt:lpstr>
      <vt:lpstr>Arial</vt:lpstr>
      <vt:lpstr>Bodoni MT</vt:lpstr>
      <vt:lpstr>Calibri</vt:lpstr>
      <vt:lpstr>Symbol</vt:lpstr>
      <vt:lpstr>Times New Roman</vt:lpstr>
      <vt:lpstr>Wingdings</vt:lpstr>
      <vt:lpstr>Thème Office</vt:lpstr>
      <vt:lpstr>1_Thème Office</vt:lpstr>
      <vt:lpstr> Les Ateliers du CR2PA  </vt:lpstr>
      <vt:lpstr>Présentation PowerPoint</vt:lpstr>
      <vt:lpstr>Présentation PowerPoint</vt:lpstr>
      <vt:lpstr>Présentation PowerPoint</vt:lpstr>
      <vt:lpstr>Présentation PowerPoint</vt:lpstr>
      <vt:lpstr>Présentation PowerPoint</vt:lpstr>
      <vt:lpstr>Présentation du Service des archives économiques et financières</vt:lpstr>
      <vt:lpstr>Présentation PowerPoint</vt:lpstr>
      <vt:lpstr>Présentation PowerPoint</vt:lpstr>
      <vt:lpstr>Eléments d’introduction au retour d’expérience</vt:lpstr>
      <vt:lpstr>Audit et validation  de la chaîne de numérisation  de substitution des archives papier</vt:lpstr>
      <vt:lpstr>1 - Pourquoi le besoin de numérisation ?</vt:lpstr>
      <vt:lpstr>1 - Pourquoi le besoin de numérisation ? </vt:lpstr>
      <vt:lpstr>2 - Les Pré-requis : la sécurisation juridique </vt:lpstr>
      <vt:lpstr>3 - L'accompagnement du SAEF :  l'audit de la chaine de numérisation du SDNC  </vt:lpstr>
      <vt:lpstr>3 - L'accompagnement du SAEF :  l'audit de la chaine de numérisation du SDNC  </vt:lpstr>
      <vt:lpstr>3 - L'accompagnement du SAEF :  l'audit de la chaine de numérisation du SDNC  </vt:lpstr>
      <vt:lpstr>3 - L'accompagnement du SAEF :  l'audit de la chaine de numérisation du SDNC  </vt:lpstr>
      <vt:lpstr>3 - L'accompagnement du SAEF :  l'audit de la chaine de numérisation du SDNC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Ateliers du CR2PA</dc:title>
  <dc:creator>OUILLON Bernard</dc:creator>
  <cp:lastModifiedBy>OUILLON Bernard</cp:lastModifiedBy>
  <cp:revision>297</cp:revision>
  <cp:lastPrinted>2015-04-01T17:36:14Z</cp:lastPrinted>
  <dcterms:created xsi:type="dcterms:W3CDTF">2015-04-01T17:36:14Z</dcterms:created>
  <dcterms:modified xsi:type="dcterms:W3CDTF">2018-06-20T10:37:50Z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gnivaPresentationIdentifier">
    <vt:lpwstr>c2102f74-07e9-4eff-a9ba-1e324742397a</vt:lpwstr>
  </property>
  <property fmtid="{D5CDD505-2E9C-101B-9397-08002B2CF9AE}" pid="3" name="psa_titre">
    <vt:lpwstr>CR2PA - Atelier n°15 - 2016 12 08</vt:lpwstr>
  </property>
  <property fmtid="{D5CDD505-2E9C-101B-9397-08002B2CF9AE}" pid="4" name="psa_date_creation">
    <vt:lpwstr>07/12/2016 13:54</vt:lpwstr>
  </property>
  <property fmtid="{D5CDD505-2E9C-101B-9397-08002B2CF9AE}" pid="5" name="psa_date_modification">
    <vt:lpwstr>07/12/2016 18:47</vt:lpwstr>
  </property>
  <property fmtid="{D5CDD505-2E9C-101B-9397-08002B2CF9AE}" pid="6" name="psa_auteur">
    <vt:lpwstr>MAHE HERVE - P052167  </vt:lpwstr>
  </property>
  <property fmtid="{D5CDD505-2E9C-101B-9397-08002B2CF9AE}" pid="7" name="psa_emetteur">
    <vt:lpwstr>MAHE HERVE - P052167  </vt:lpwstr>
  </property>
  <property fmtid="{D5CDD505-2E9C-101B-9397-08002B2CF9AE}" pid="8" name="psa_version">
    <vt:lpwstr>0.3</vt:lpwstr>
  </property>
  <property fmtid="{D5CDD505-2E9C-101B-9397-08002B2CF9AE}" pid="9" name="psa_commentaire">
    <vt:lpwstr>La dimension internationale dans la mise en place et la conduite des projets d'archivage managérial</vt:lpwstr>
  </property>
  <property fmtid="{D5CDD505-2E9C-101B-9397-08002B2CF9AE}" pid="10" name="psa_langue_principale">
    <vt:lpwstr>Français</vt:lpwstr>
  </property>
  <property fmtid="{D5CDD505-2E9C-101B-9397-08002B2CF9AE}" pid="11" name="psa_status">
    <vt:lpwstr>brouillon</vt:lpwstr>
  </property>
  <property fmtid="{D5CDD505-2E9C-101B-9397-08002B2CF9AE}" pid="12" name="psa_type_doc">
    <vt:lpwstr>Présentation</vt:lpwstr>
  </property>
  <property fmtid="{D5CDD505-2E9C-101B-9397-08002B2CF9AE}" pid="13" name="psa_communaute">
    <vt:lpwstr>Projet Archivage Groupe SAE</vt:lpwstr>
  </property>
  <property fmtid="{D5CDD505-2E9C-101B-9397-08002B2CF9AE}" pid="14" name="psa_niveau_confidentialite">
    <vt:lpwstr>A usage interne (C=1)</vt:lpwstr>
  </property>
  <property fmtid="{D5CDD505-2E9C-101B-9397-08002B2CF9AE}" pid="15" name="psa_url_fiche">
    <vt:lpwstr>http://docinfogroupe.inetpsa.com/ead/doc/ref.01375_16_00178/v.0.3</vt:lpwstr>
  </property>
  <property fmtid="{D5CDD505-2E9C-101B-9397-08002B2CF9AE}" pid="16" name="psa_url_modification">
    <vt:lpwstr>http://docinfogroupe.inetpsa.com/ead/doc/modif/ref.01375_16_00178/fiche</vt:lpwstr>
  </property>
  <property fmtid="{D5CDD505-2E9C-101B-9397-08002B2CF9AE}" pid="17" name="psa_date_publication">
    <vt:lpwstr/>
  </property>
  <property fmtid="{D5CDD505-2E9C-101B-9397-08002B2CF9AE}" pid="18" name="psa_reference">
    <vt:lpwstr>01375_16_00178</vt:lpwstr>
  </property>
  <property fmtid="{D5CDD505-2E9C-101B-9397-08002B2CF9AE}" pid="19" name="_NewReviewCycle">
    <vt:lpwstr/>
  </property>
</Properties>
</file>