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0" r:id="rId2"/>
    <p:sldId id="261" r:id="rId3"/>
    <p:sldId id="257" r:id="rId4"/>
    <p:sldId id="464" r:id="rId5"/>
    <p:sldId id="409" r:id="rId6"/>
    <p:sldId id="465" r:id="rId7"/>
    <p:sldId id="417" r:id="rId8"/>
    <p:sldId id="437" r:id="rId9"/>
    <p:sldId id="459" r:id="rId10"/>
    <p:sldId id="460" r:id="rId11"/>
    <p:sldId id="461" r:id="rId12"/>
    <p:sldId id="463" r:id="rId13"/>
    <p:sldId id="462" r:id="rId14"/>
    <p:sldId id="442" r:id="rId15"/>
    <p:sldId id="443" r:id="rId16"/>
    <p:sldId id="444" r:id="rId17"/>
    <p:sldId id="445" r:id="rId18"/>
    <p:sldId id="446" r:id="rId19"/>
    <p:sldId id="447" r:id="rId20"/>
    <p:sldId id="440" r:id="rId21"/>
    <p:sldId id="438" r:id="rId22"/>
    <p:sldId id="457" r:id="rId23"/>
    <p:sldId id="449" r:id="rId24"/>
    <p:sldId id="451" r:id="rId25"/>
    <p:sldId id="456" r:id="rId26"/>
    <p:sldId id="452" r:id="rId27"/>
    <p:sldId id="458" r:id="rId28"/>
    <p:sldId id="453" r:id="rId29"/>
    <p:sldId id="454" r:id="rId30"/>
    <p:sldId id="422" r:id="rId31"/>
    <p:sldId id="410" r:id="rId32"/>
    <p:sldId id="411" r:id="rId33"/>
    <p:sldId id="432" r:id="rId3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99FF"/>
    <a:srgbClr val="3399FF"/>
    <a:srgbClr val="C00000"/>
    <a:srgbClr val="000000"/>
    <a:srgbClr val="FFC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32" autoAdjust="0"/>
    <p:restoredTop sz="96529" autoAdjust="0"/>
  </p:normalViewPr>
  <p:slideViewPr>
    <p:cSldViewPr>
      <p:cViewPr varScale="1">
        <p:scale>
          <a:sx n="70" d="100"/>
          <a:sy n="70" d="100"/>
        </p:scale>
        <p:origin x="1544" y="60"/>
      </p:cViewPr>
      <p:guideLst>
        <p:guide orient="horz" pos="3067"/>
        <p:guide pos="2880"/>
      </p:guideLst>
    </p:cSldViewPr>
  </p:slideViewPr>
  <p:outlineViewPr>
    <p:cViewPr>
      <p:scale>
        <a:sx n="33" d="100"/>
        <a:sy n="33" d="100"/>
      </p:scale>
      <p:origin x="0" y="106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4983F-4EC6-4B8E-8ED4-DAFAE46032ED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D30AD-5E41-4690-B519-ED7CE996B42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917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812E0-94EC-4F6C-90CD-B7F3BECF1844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EB80D-65FE-4B61-8255-E0BAB71FCFA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8764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EB80D-65FE-4B61-8255-E0BAB71FCFAF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026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B0D7F2-8582-4FB5-9AF1-89D15B9550E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922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EEA7B-05BE-47DA-B747-3F3602BA0C6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971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B0D7F2-8582-4FB5-9AF1-89D15B9550E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79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2" y="6236412"/>
            <a:ext cx="648388" cy="57847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2" y="6236412"/>
            <a:ext cx="648388" cy="5784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1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75725-8734-406C-86EE-E8D776B826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edit Master text styles</a:t>
            </a:r>
            <a:endParaRPr lang="en-GB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Bef>
                <a:spcPts val="450"/>
              </a:spcBef>
              <a:spcAft>
                <a:spcPts val="525"/>
              </a:spcAft>
              <a:defRPr/>
            </a:lvl1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1052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.1_Slide Title - Aerospace (IF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47"/>
          <p:cNvSpPr>
            <a:spLocks/>
          </p:cNvSpPr>
          <p:nvPr userDrawn="1"/>
        </p:nvSpPr>
        <p:spPr bwMode="auto">
          <a:xfrm>
            <a:off x="5210047" y="-23563"/>
            <a:ext cx="3946694" cy="6905125"/>
          </a:xfrm>
          <a:custGeom>
            <a:avLst/>
            <a:gdLst>
              <a:gd name="T0" fmla="*/ 0 w 1237"/>
              <a:gd name="T1" fmla="*/ 1390 h 1746"/>
              <a:gd name="T2" fmla="*/ 33 w 1237"/>
              <a:gd name="T3" fmla="*/ 1746 h 1746"/>
              <a:gd name="T4" fmla="*/ 1237 w 1237"/>
              <a:gd name="T5" fmla="*/ 1746 h 1746"/>
              <a:gd name="T6" fmla="*/ 1237 w 1237"/>
              <a:gd name="T7" fmla="*/ 0 h 1746"/>
              <a:gd name="T8" fmla="*/ 584 w 1237"/>
              <a:gd name="T9" fmla="*/ 0 h 1746"/>
              <a:gd name="T10" fmla="*/ 0 w 1237"/>
              <a:gd name="T11" fmla="*/ 1390 h 1746"/>
              <a:gd name="connsiteX0" fmla="*/ 34 w 10770"/>
              <a:gd name="connsiteY0" fmla="*/ 7961 h 10400"/>
              <a:gd name="connsiteX1" fmla="*/ 100 w 10770"/>
              <a:gd name="connsiteY1" fmla="*/ 8577 h 10400"/>
              <a:gd name="connsiteX2" fmla="*/ 10034 w 10770"/>
              <a:gd name="connsiteY2" fmla="*/ 10000 h 10400"/>
              <a:gd name="connsiteX3" fmla="*/ 10034 w 10770"/>
              <a:gd name="connsiteY3" fmla="*/ 0 h 10400"/>
              <a:gd name="connsiteX4" fmla="*/ 4755 w 10770"/>
              <a:gd name="connsiteY4" fmla="*/ 0 h 10400"/>
              <a:gd name="connsiteX5" fmla="*/ 34 w 10770"/>
              <a:gd name="connsiteY5" fmla="*/ 7961 h 10400"/>
              <a:gd name="connsiteX0" fmla="*/ 34 w 10277"/>
              <a:gd name="connsiteY0" fmla="*/ 7961 h 9176"/>
              <a:gd name="connsiteX1" fmla="*/ 100 w 10277"/>
              <a:gd name="connsiteY1" fmla="*/ 8577 h 9176"/>
              <a:gd name="connsiteX2" fmla="*/ 9276 w 10277"/>
              <a:gd name="connsiteY2" fmla="*/ 8529 h 9176"/>
              <a:gd name="connsiteX3" fmla="*/ 10034 w 10277"/>
              <a:gd name="connsiteY3" fmla="*/ 0 h 9176"/>
              <a:gd name="connsiteX4" fmla="*/ 4755 w 10277"/>
              <a:gd name="connsiteY4" fmla="*/ 0 h 9176"/>
              <a:gd name="connsiteX5" fmla="*/ 34 w 10277"/>
              <a:gd name="connsiteY5" fmla="*/ 7961 h 9176"/>
              <a:gd name="connsiteX0" fmla="*/ 33 w 9764"/>
              <a:gd name="connsiteY0" fmla="*/ 8676 h 10304"/>
              <a:gd name="connsiteX1" fmla="*/ 97 w 9764"/>
              <a:gd name="connsiteY1" fmla="*/ 9347 h 10304"/>
              <a:gd name="connsiteX2" fmla="*/ 9026 w 9764"/>
              <a:gd name="connsiteY2" fmla="*/ 9295 h 10304"/>
              <a:gd name="connsiteX3" fmla="*/ 9764 w 9764"/>
              <a:gd name="connsiteY3" fmla="*/ 0 h 10304"/>
              <a:gd name="connsiteX4" fmla="*/ 4627 w 9764"/>
              <a:gd name="connsiteY4" fmla="*/ 0 h 10304"/>
              <a:gd name="connsiteX5" fmla="*/ 33 w 9764"/>
              <a:gd name="connsiteY5" fmla="*/ 8676 h 10304"/>
              <a:gd name="connsiteX0" fmla="*/ 34 w 10016"/>
              <a:gd name="connsiteY0" fmla="*/ 8420 h 9071"/>
              <a:gd name="connsiteX1" fmla="*/ 99 w 10016"/>
              <a:gd name="connsiteY1" fmla="*/ 9071 h 9071"/>
              <a:gd name="connsiteX2" fmla="*/ 9244 w 10016"/>
              <a:gd name="connsiteY2" fmla="*/ 9021 h 9071"/>
              <a:gd name="connsiteX3" fmla="*/ 10000 w 10016"/>
              <a:gd name="connsiteY3" fmla="*/ 0 h 9071"/>
              <a:gd name="connsiteX4" fmla="*/ 4739 w 10016"/>
              <a:gd name="connsiteY4" fmla="*/ 0 h 9071"/>
              <a:gd name="connsiteX5" fmla="*/ 34 w 10016"/>
              <a:gd name="connsiteY5" fmla="*/ 8420 h 9071"/>
              <a:gd name="connsiteX0" fmla="*/ 34 w 9984"/>
              <a:gd name="connsiteY0" fmla="*/ 9282 h 10000"/>
              <a:gd name="connsiteX1" fmla="*/ 99 w 9984"/>
              <a:gd name="connsiteY1" fmla="*/ 10000 h 10000"/>
              <a:gd name="connsiteX2" fmla="*/ 9229 w 9984"/>
              <a:gd name="connsiteY2" fmla="*/ 9945 h 10000"/>
              <a:gd name="connsiteX3" fmla="*/ 9984 w 9984"/>
              <a:gd name="connsiteY3" fmla="*/ 0 h 10000"/>
              <a:gd name="connsiteX4" fmla="*/ 4731 w 9984"/>
              <a:gd name="connsiteY4" fmla="*/ 0 h 10000"/>
              <a:gd name="connsiteX5" fmla="*/ 34 w 9984"/>
              <a:gd name="connsiteY5" fmla="*/ 9282 h 10000"/>
              <a:gd name="connsiteX0" fmla="*/ 34 w 10052"/>
              <a:gd name="connsiteY0" fmla="*/ 9282 h 10443"/>
              <a:gd name="connsiteX1" fmla="*/ 99 w 10052"/>
              <a:gd name="connsiteY1" fmla="*/ 10000 h 10443"/>
              <a:gd name="connsiteX2" fmla="*/ 9822 w 10052"/>
              <a:gd name="connsiteY2" fmla="*/ 10443 h 10443"/>
              <a:gd name="connsiteX3" fmla="*/ 10000 w 10052"/>
              <a:gd name="connsiteY3" fmla="*/ 0 h 10443"/>
              <a:gd name="connsiteX4" fmla="*/ 4739 w 10052"/>
              <a:gd name="connsiteY4" fmla="*/ 0 h 10443"/>
              <a:gd name="connsiteX5" fmla="*/ 34 w 10052"/>
              <a:gd name="connsiteY5" fmla="*/ 9282 h 10443"/>
              <a:gd name="connsiteX0" fmla="*/ 34 w 10000"/>
              <a:gd name="connsiteY0" fmla="*/ 9282 h 10037"/>
              <a:gd name="connsiteX1" fmla="*/ 99 w 10000"/>
              <a:gd name="connsiteY1" fmla="*/ 10000 h 10037"/>
              <a:gd name="connsiteX2" fmla="*/ 9244 w 10000"/>
              <a:gd name="connsiteY2" fmla="*/ 10037 h 10037"/>
              <a:gd name="connsiteX3" fmla="*/ 10000 w 10000"/>
              <a:gd name="connsiteY3" fmla="*/ 0 h 10037"/>
              <a:gd name="connsiteX4" fmla="*/ 4739 w 10000"/>
              <a:gd name="connsiteY4" fmla="*/ 0 h 10037"/>
              <a:gd name="connsiteX5" fmla="*/ 34 w 10000"/>
              <a:gd name="connsiteY5" fmla="*/ 9282 h 10037"/>
              <a:gd name="connsiteX0" fmla="*/ 34 w 10000"/>
              <a:gd name="connsiteY0" fmla="*/ 9282 h 10037"/>
              <a:gd name="connsiteX1" fmla="*/ 99 w 10000"/>
              <a:gd name="connsiteY1" fmla="*/ 10000 h 10037"/>
              <a:gd name="connsiteX2" fmla="*/ 9244 w 10000"/>
              <a:gd name="connsiteY2" fmla="*/ 10037 h 10037"/>
              <a:gd name="connsiteX3" fmla="*/ 10000 w 10000"/>
              <a:gd name="connsiteY3" fmla="*/ 0 h 10037"/>
              <a:gd name="connsiteX4" fmla="*/ 4739 w 10000"/>
              <a:gd name="connsiteY4" fmla="*/ 0 h 10037"/>
              <a:gd name="connsiteX5" fmla="*/ 34 w 10000"/>
              <a:gd name="connsiteY5" fmla="*/ 9282 h 10037"/>
              <a:gd name="connsiteX0" fmla="*/ 34 w 9355"/>
              <a:gd name="connsiteY0" fmla="*/ 9282 h 10037"/>
              <a:gd name="connsiteX1" fmla="*/ 99 w 9355"/>
              <a:gd name="connsiteY1" fmla="*/ 10000 h 10037"/>
              <a:gd name="connsiteX2" fmla="*/ 9244 w 9355"/>
              <a:gd name="connsiteY2" fmla="*/ 10037 h 10037"/>
              <a:gd name="connsiteX3" fmla="*/ 9266 w 9355"/>
              <a:gd name="connsiteY3" fmla="*/ 37 h 10037"/>
              <a:gd name="connsiteX4" fmla="*/ 4739 w 9355"/>
              <a:gd name="connsiteY4" fmla="*/ 0 h 10037"/>
              <a:gd name="connsiteX5" fmla="*/ 34 w 9355"/>
              <a:gd name="connsiteY5" fmla="*/ 9282 h 10037"/>
              <a:gd name="connsiteX0" fmla="*/ 36 w 10063"/>
              <a:gd name="connsiteY0" fmla="*/ 9248 h 10000"/>
              <a:gd name="connsiteX1" fmla="*/ 106 w 10063"/>
              <a:gd name="connsiteY1" fmla="*/ 9963 h 10000"/>
              <a:gd name="connsiteX2" fmla="*/ 9881 w 10063"/>
              <a:gd name="connsiteY2" fmla="*/ 10000 h 10000"/>
              <a:gd name="connsiteX3" fmla="*/ 9905 w 10063"/>
              <a:gd name="connsiteY3" fmla="*/ 37 h 10000"/>
              <a:gd name="connsiteX4" fmla="*/ 5066 w 10063"/>
              <a:gd name="connsiteY4" fmla="*/ 0 h 10000"/>
              <a:gd name="connsiteX5" fmla="*/ 36 w 10063"/>
              <a:gd name="connsiteY5" fmla="*/ 9248 h 10000"/>
              <a:gd name="connsiteX0" fmla="*/ 36 w 11201"/>
              <a:gd name="connsiteY0" fmla="*/ 9248 h 10000"/>
              <a:gd name="connsiteX1" fmla="*/ 106 w 11201"/>
              <a:gd name="connsiteY1" fmla="*/ 9963 h 10000"/>
              <a:gd name="connsiteX2" fmla="*/ 9881 w 11201"/>
              <a:gd name="connsiteY2" fmla="*/ 10000 h 10000"/>
              <a:gd name="connsiteX3" fmla="*/ 9905 w 11201"/>
              <a:gd name="connsiteY3" fmla="*/ 37 h 10000"/>
              <a:gd name="connsiteX4" fmla="*/ 5066 w 11201"/>
              <a:gd name="connsiteY4" fmla="*/ 0 h 10000"/>
              <a:gd name="connsiteX5" fmla="*/ 36 w 11201"/>
              <a:gd name="connsiteY5" fmla="*/ 9248 h 10000"/>
              <a:gd name="connsiteX0" fmla="*/ 36 w 9905"/>
              <a:gd name="connsiteY0" fmla="*/ 9248 h 10000"/>
              <a:gd name="connsiteX1" fmla="*/ 106 w 9905"/>
              <a:gd name="connsiteY1" fmla="*/ 9963 h 10000"/>
              <a:gd name="connsiteX2" fmla="*/ 9881 w 9905"/>
              <a:gd name="connsiteY2" fmla="*/ 10000 h 10000"/>
              <a:gd name="connsiteX3" fmla="*/ 9905 w 9905"/>
              <a:gd name="connsiteY3" fmla="*/ 37 h 10000"/>
              <a:gd name="connsiteX4" fmla="*/ 5066 w 9905"/>
              <a:gd name="connsiteY4" fmla="*/ 0 h 10000"/>
              <a:gd name="connsiteX5" fmla="*/ 36 w 9905"/>
              <a:gd name="connsiteY5" fmla="*/ 9248 h 10000"/>
              <a:gd name="connsiteX0" fmla="*/ 37 w 10001"/>
              <a:gd name="connsiteY0" fmla="*/ 9248 h 10000"/>
              <a:gd name="connsiteX1" fmla="*/ 108 w 10001"/>
              <a:gd name="connsiteY1" fmla="*/ 9963 h 10000"/>
              <a:gd name="connsiteX2" fmla="*/ 9977 w 10001"/>
              <a:gd name="connsiteY2" fmla="*/ 10000 h 10000"/>
              <a:gd name="connsiteX3" fmla="*/ 10001 w 10001"/>
              <a:gd name="connsiteY3" fmla="*/ 37 h 10000"/>
              <a:gd name="connsiteX4" fmla="*/ 5116 w 10001"/>
              <a:gd name="connsiteY4" fmla="*/ 0 h 10000"/>
              <a:gd name="connsiteX5" fmla="*/ 37 w 10001"/>
              <a:gd name="connsiteY5" fmla="*/ 9248 h 10000"/>
              <a:gd name="connsiteX0" fmla="*/ 37 w 10001"/>
              <a:gd name="connsiteY0" fmla="*/ 8311 h 10000"/>
              <a:gd name="connsiteX1" fmla="*/ 108 w 10001"/>
              <a:gd name="connsiteY1" fmla="*/ 9963 h 10000"/>
              <a:gd name="connsiteX2" fmla="*/ 9977 w 10001"/>
              <a:gd name="connsiteY2" fmla="*/ 10000 h 10000"/>
              <a:gd name="connsiteX3" fmla="*/ 10001 w 10001"/>
              <a:gd name="connsiteY3" fmla="*/ 37 h 10000"/>
              <a:gd name="connsiteX4" fmla="*/ 5116 w 10001"/>
              <a:gd name="connsiteY4" fmla="*/ 0 h 10000"/>
              <a:gd name="connsiteX5" fmla="*/ 37 w 10001"/>
              <a:gd name="connsiteY5" fmla="*/ 8311 h 10000"/>
              <a:gd name="connsiteX0" fmla="*/ 0 w 9964"/>
              <a:gd name="connsiteY0" fmla="*/ 8311 h 10000"/>
              <a:gd name="connsiteX1" fmla="*/ 71 w 9964"/>
              <a:gd name="connsiteY1" fmla="*/ 9963 h 10000"/>
              <a:gd name="connsiteX2" fmla="*/ 9940 w 9964"/>
              <a:gd name="connsiteY2" fmla="*/ 10000 h 10000"/>
              <a:gd name="connsiteX3" fmla="*/ 9964 w 9964"/>
              <a:gd name="connsiteY3" fmla="*/ 37 h 10000"/>
              <a:gd name="connsiteX4" fmla="*/ 5079 w 9964"/>
              <a:gd name="connsiteY4" fmla="*/ 0 h 10000"/>
              <a:gd name="connsiteX5" fmla="*/ 0 w 9964"/>
              <a:gd name="connsiteY5" fmla="*/ 8311 h 10000"/>
              <a:gd name="connsiteX0" fmla="*/ 5129 w 10032"/>
              <a:gd name="connsiteY0" fmla="*/ 0 h 10000"/>
              <a:gd name="connsiteX1" fmla="*/ 103 w 10032"/>
              <a:gd name="connsiteY1" fmla="*/ 9963 h 10000"/>
              <a:gd name="connsiteX2" fmla="*/ 10008 w 10032"/>
              <a:gd name="connsiteY2" fmla="*/ 10000 h 10000"/>
              <a:gd name="connsiteX3" fmla="*/ 10032 w 10032"/>
              <a:gd name="connsiteY3" fmla="*/ 37 h 10000"/>
              <a:gd name="connsiteX4" fmla="*/ 5129 w 10032"/>
              <a:gd name="connsiteY4" fmla="*/ 0 h 10000"/>
              <a:gd name="connsiteX0" fmla="*/ 5162 w 10065"/>
              <a:gd name="connsiteY0" fmla="*/ 0 h 10000"/>
              <a:gd name="connsiteX1" fmla="*/ 136 w 10065"/>
              <a:gd name="connsiteY1" fmla="*/ 9963 h 10000"/>
              <a:gd name="connsiteX2" fmla="*/ 10041 w 10065"/>
              <a:gd name="connsiteY2" fmla="*/ 10000 h 10000"/>
              <a:gd name="connsiteX3" fmla="*/ 10065 w 10065"/>
              <a:gd name="connsiteY3" fmla="*/ 37 h 10000"/>
              <a:gd name="connsiteX4" fmla="*/ 5162 w 10065"/>
              <a:gd name="connsiteY4" fmla="*/ 0 h 10000"/>
              <a:gd name="connsiteX0" fmla="*/ 5174 w 10077"/>
              <a:gd name="connsiteY0" fmla="*/ 0 h 10000"/>
              <a:gd name="connsiteX1" fmla="*/ 148 w 10077"/>
              <a:gd name="connsiteY1" fmla="*/ 9963 h 10000"/>
              <a:gd name="connsiteX2" fmla="*/ 10053 w 10077"/>
              <a:gd name="connsiteY2" fmla="*/ 10000 h 10000"/>
              <a:gd name="connsiteX3" fmla="*/ 10077 w 10077"/>
              <a:gd name="connsiteY3" fmla="*/ 37 h 10000"/>
              <a:gd name="connsiteX4" fmla="*/ 5174 w 10077"/>
              <a:gd name="connsiteY4" fmla="*/ 0 h 10000"/>
              <a:gd name="connsiteX0" fmla="*/ 4965 w 9868"/>
              <a:gd name="connsiteY0" fmla="*/ 0 h 10000"/>
              <a:gd name="connsiteX1" fmla="*/ 156 w 9868"/>
              <a:gd name="connsiteY1" fmla="*/ 9963 h 10000"/>
              <a:gd name="connsiteX2" fmla="*/ 9844 w 9868"/>
              <a:gd name="connsiteY2" fmla="*/ 10000 h 10000"/>
              <a:gd name="connsiteX3" fmla="*/ 9868 w 9868"/>
              <a:gd name="connsiteY3" fmla="*/ 37 h 10000"/>
              <a:gd name="connsiteX4" fmla="*/ 4965 w 9868"/>
              <a:gd name="connsiteY4" fmla="*/ 0 h 10000"/>
              <a:gd name="connsiteX0" fmla="*/ 4977 w 9946"/>
              <a:gd name="connsiteY0" fmla="*/ 0 h 10000"/>
              <a:gd name="connsiteX1" fmla="*/ 104 w 9946"/>
              <a:gd name="connsiteY1" fmla="*/ 9963 h 10000"/>
              <a:gd name="connsiteX2" fmla="*/ 9922 w 9946"/>
              <a:gd name="connsiteY2" fmla="*/ 10000 h 10000"/>
              <a:gd name="connsiteX3" fmla="*/ 9946 w 9946"/>
              <a:gd name="connsiteY3" fmla="*/ 37 h 10000"/>
              <a:gd name="connsiteX4" fmla="*/ 4977 w 9946"/>
              <a:gd name="connsiteY4" fmla="*/ 0 h 10000"/>
              <a:gd name="connsiteX0" fmla="*/ 5026 w 10022"/>
              <a:gd name="connsiteY0" fmla="*/ 0 h 10000"/>
              <a:gd name="connsiteX1" fmla="*/ 127 w 10022"/>
              <a:gd name="connsiteY1" fmla="*/ 9963 h 10000"/>
              <a:gd name="connsiteX2" fmla="*/ 9998 w 10022"/>
              <a:gd name="connsiteY2" fmla="*/ 10000 h 10000"/>
              <a:gd name="connsiteX3" fmla="*/ 10022 w 10022"/>
              <a:gd name="connsiteY3" fmla="*/ 37 h 10000"/>
              <a:gd name="connsiteX4" fmla="*/ 5026 w 10022"/>
              <a:gd name="connsiteY4" fmla="*/ 0 h 10000"/>
              <a:gd name="connsiteX0" fmla="*/ 5168 w 10164"/>
              <a:gd name="connsiteY0" fmla="*/ 0 h 10000"/>
              <a:gd name="connsiteX1" fmla="*/ 122 w 10164"/>
              <a:gd name="connsiteY1" fmla="*/ 9963 h 10000"/>
              <a:gd name="connsiteX2" fmla="*/ 10140 w 10164"/>
              <a:gd name="connsiteY2" fmla="*/ 10000 h 10000"/>
              <a:gd name="connsiteX3" fmla="*/ 10164 w 10164"/>
              <a:gd name="connsiteY3" fmla="*/ 37 h 10000"/>
              <a:gd name="connsiteX4" fmla="*/ 5168 w 10164"/>
              <a:gd name="connsiteY4" fmla="*/ 0 h 10000"/>
              <a:gd name="connsiteX0" fmla="*/ 5168 w 10164"/>
              <a:gd name="connsiteY0" fmla="*/ 0 h 9987"/>
              <a:gd name="connsiteX1" fmla="*/ 122 w 10164"/>
              <a:gd name="connsiteY1" fmla="*/ 9963 h 9987"/>
              <a:gd name="connsiteX2" fmla="*/ 10140 w 10164"/>
              <a:gd name="connsiteY2" fmla="*/ 9987 h 9987"/>
              <a:gd name="connsiteX3" fmla="*/ 10164 w 10164"/>
              <a:gd name="connsiteY3" fmla="*/ 37 h 9987"/>
              <a:gd name="connsiteX4" fmla="*/ 5168 w 10164"/>
              <a:gd name="connsiteY4" fmla="*/ 0 h 9987"/>
              <a:gd name="connsiteX0" fmla="*/ 5085 w 10000"/>
              <a:gd name="connsiteY0" fmla="*/ 1 h 10001"/>
              <a:gd name="connsiteX1" fmla="*/ 120 w 10000"/>
              <a:gd name="connsiteY1" fmla="*/ 9977 h 10001"/>
              <a:gd name="connsiteX2" fmla="*/ 9976 w 10000"/>
              <a:gd name="connsiteY2" fmla="*/ 10001 h 10001"/>
              <a:gd name="connsiteX3" fmla="*/ 10000 w 10000"/>
              <a:gd name="connsiteY3" fmla="*/ 0 h 10001"/>
              <a:gd name="connsiteX4" fmla="*/ 5085 w 10000"/>
              <a:gd name="connsiteY4" fmla="*/ 1 h 10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1">
                <a:moveTo>
                  <a:pt x="5085" y="1"/>
                </a:moveTo>
                <a:cubicBezTo>
                  <a:pt x="2196" y="2118"/>
                  <a:pt x="-623" y="5218"/>
                  <a:pt x="120" y="9977"/>
                </a:cubicBezTo>
                <a:lnTo>
                  <a:pt x="9976" y="10001"/>
                </a:lnTo>
                <a:cubicBezTo>
                  <a:pt x="9988" y="5013"/>
                  <a:pt x="9992" y="3325"/>
                  <a:pt x="10000" y="0"/>
                </a:cubicBezTo>
                <a:lnTo>
                  <a:pt x="5085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 noProof="0" dirty="0"/>
          </a:p>
        </p:txBody>
      </p:sp>
      <p:sp>
        <p:nvSpPr>
          <p:cNvPr id="11" name="Rectangle 1"/>
          <p:cNvSpPr/>
          <p:nvPr userDrawn="1"/>
        </p:nvSpPr>
        <p:spPr bwMode="auto">
          <a:xfrm>
            <a:off x="5501412" y="-12540"/>
            <a:ext cx="3643416" cy="6879007"/>
          </a:xfrm>
          <a:custGeom>
            <a:avLst/>
            <a:gdLst>
              <a:gd name="connsiteX0" fmla="*/ 0 w 3657600"/>
              <a:gd name="connsiteY0" fmla="*/ 0 h 5143500"/>
              <a:gd name="connsiteX1" fmla="*/ 3657600 w 3657600"/>
              <a:gd name="connsiteY1" fmla="*/ 0 h 5143500"/>
              <a:gd name="connsiteX2" fmla="*/ 3657600 w 3657600"/>
              <a:gd name="connsiteY2" fmla="*/ 5143500 h 5143500"/>
              <a:gd name="connsiteX3" fmla="*/ 0 w 3657600"/>
              <a:gd name="connsiteY3" fmla="*/ 5143500 h 5143500"/>
              <a:gd name="connsiteX4" fmla="*/ 0 w 3657600"/>
              <a:gd name="connsiteY4" fmla="*/ 0 h 5143500"/>
              <a:gd name="connsiteX0" fmla="*/ 2114550 w 3657600"/>
              <a:gd name="connsiteY0" fmla="*/ 9525 h 5143500"/>
              <a:gd name="connsiteX1" fmla="*/ 3657600 w 3657600"/>
              <a:gd name="connsiteY1" fmla="*/ 0 h 5143500"/>
              <a:gd name="connsiteX2" fmla="*/ 3657600 w 3657600"/>
              <a:gd name="connsiteY2" fmla="*/ 5143500 h 5143500"/>
              <a:gd name="connsiteX3" fmla="*/ 0 w 3657600"/>
              <a:gd name="connsiteY3" fmla="*/ 5143500 h 5143500"/>
              <a:gd name="connsiteX4" fmla="*/ 2114550 w 3657600"/>
              <a:gd name="connsiteY4" fmla="*/ 9525 h 5143500"/>
              <a:gd name="connsiteX0" fmla="*/ 1733550 w 3657600"/>
              <a:gd name="connsiteY0" fmla="*/ 9525 h 5143500"/>
              <a:gd name="connsiteX1" fmla="*/ 3657600 w 3657600"/>
              <a:gd name="connsiteY1" fmla="*/ 0 h 5143500"/>
              <a:gd name="connsiteX2" fmla="*/ 3657600 w 3657600"/>
              <a:gd name="connsiteY2" fmla="*/ 5143500 h 5143500"/>
              <a:gd name="connsiteX3" fmla="*/ 0 w 3657600"/>
              <a:gd name="connsiteY3" fmla="*/ 5143500 h 5143500"/>
              <a:gd name="connsiteX4" fmla="*/ 1733550 w 3657600"/>
              <a:gd name="connsiteY4" fmla="*/ 9525 h 5143500"/>
              <a:gd name="connsiteX0" fmla="*/ 1600200 w 3524250"/>
              <a:gd name="connsiteY0" fmla="*/ 9525 h 5143500"/>
              <a:gd name="connsiteX1" fmla="*/ 3524250 w 3524250"/>
              <a:gd name="connsiteY1" fmla="*/ 0 h 5143500"/>
              <a:gd name="connsiteX2" fmla="*/ 3524250 w 3524250"/>
              <a:gd name="connsiteY2" fmla="*/ 5143500 h 5143500"/>
              <a:gd name="connsiteX3" fmla="*/ 0 w 3524250"/>
              <a:gd name="connsiteY3" fmla="*/ 5143500 h 5143500"/>
              <a:gd name="connsiteX4" fmla="*/ 1600200 w 3524250"/>
              <a:gd name="connsiteY4" fmla="*/ 9525 h 5143500"/>
              <a:gd name="connsiteX0" fmla="*/ 1687405 w 3611455"/>
              <a:gd name="connsiteY0" fmla="*/ 9525 h 5143500"/>
              <a:gd name="connsiteX1" fmla="*/ 3611455 w 3611455"/>
              <a:gd name="connsiteY1" fmla="*/ 0 h 5143500"/>
              <a:gd name="connsiteX2" fmla="*/ 3611455 w 3611455"/>
              <a:gd name="connsiteY2" fmla="*/ 5143500 h 5143500"/>
              <a:gd name="connsiteX3" fmla="*/ 87205 w 3611455"/>
              <a:gd name="connsiteY3" fmla="*/ 5143500 h 5143500"/>
              <a:gd name="connsiteX4" fmla="*/ 1687405 w 3611455"/>
              <a:gd name="connsiteY4" fmla="*/ 9525 h 5143500"/>
              <a:gd name="connsiteX0" fmla="*/ 1685374 w 3609424"/>
              <a:gd name="connsiteY0" fmla="*/ 9525 h 5143500"/>
              <a:gd name="connsiteX1" fmla="*/ 3609424 w 3609424"/>
              <a:gd name="connsiteY1" fmla="*/ 0 h 5143500"/>
              <a:gd name="connsiteX2" fmla="*/ 3609424 w 3609424"/>
              <a:gd name="connsiteY2" fmla="*/ 5143500 h 5143500"/>
              <a:gd name="connsiteX3" fmla="*/ 85174 w 3609424"/>
              <a:gd name="connsiteY3" fmla="*/ 5143500 h 5143500"/>
              <a:gd name="connsiteX4" fmla="*/ 1685374 w 3609424"/>
              <a:gd name="connsiteY4" fmla="*/ 9525 h 5143500"/>
              <a:gd name="connsiteX0" fmla="*/ 1671927 w 3595977"/>
              <a:gd name="connsiteY0" fmla="*/ 9525 h 5143500"/>
              <a:gd name="connsiteX1" fmla="*/ 3595977 w 3595977"/>
              <a:gd name="connsiteY1" fmla="*/ 0 h 5143500"/>
              <a:gd name="connsiteX2" fmla="*/ 3595977 w 3595977"/>
              <a:gd name="connsiteY2" fmla="*/ 5143500 h 5143500"/>
              <a:gd name="connsiteX3" fmla="*/ 71727 w 3595977"/>
              <a:gd name="connsiteY3" fmla="*/ 5143500 h 5143500"/>
              <a:gd name="connsiteX4" fmla="*/ 1671927 w 3595977"/>
              <a:gd name="connsiteY4" fmla="*/ 9525 h 5143500"/>
              <a:gd name="connsiteX0" fmla="*/ 1696573 w 3620623"/>
              <a:gd name="connsiteY0" fmla="*/ 9525 h 5143500"/>
              <a:gd name="connsiteX1" fmla="*/ 3620623 w 3620623"/>
              <a:gd name="connsiteY1" fmla="*/ 0 h 5143500"/>
              <a:gd name="connsiteX2" fmla="*/ 3620623 w 3620623"/>
              <a:gd name="connsiteY2" fmla="*/ 5143500 h 5143500"/>
              <a:gd name="connsiteX3" fmla="*/ 96373 w 3620623"/>
              <a:gd name="connsiteY3" fmla="*/ 5143500 h 5143500"/>
              <a:gd name="connsiteX4" fmla="*/ 1696573 w 3620623"/>
              <a:gd name="connsiteY4" fmla="*/ 9525 h 5143500"/>
              <a:gd name="connsiteX0" fmla="*/ 1714885 w 3638935"/>
              <a:gd name="connsiteY0" fmla="*/ 9525 h 5143500"/>
              <a:gd name="connsiteX1" fmla="*/ 3638935 w 3638935"/>
              <a:gd name="connsiteY1" fmla="*/ 0 h 5143500"/>
              <a:gd name="connsiteX2" fmla="*/ 3638935 w 3638935"/>
              <a:gd name="connsiteY2" fmla="*/ 5143500 h 5143500"/>
              <a:gd name="connsiteX3" fmla="*/ 114685 w 3638935"/>
              <a:gd name="connsiteY3" fmla="*/ 5143500 h 5143500"/>
              <a:gd name="connsiteX4" fmla="*/ 1714885 w 3638935"/>
              <a:gd name="connsiteY4" fmla="*/ 9525 h 5143500"/>
              <a:gd name="connsiteX0" fmla="*/ 1718138 w 3642188"/>
              <a:gd name="connsiteY0" fmla="*/ 9525 h 5143500"/>
              <a:gd name="connsiteX1" fmla="*/ 3642188 w 3642188"/>
              <a:gd name="connsiteY1" fmla="*/ 0 h 5143500"/>
              <a:gd name="connsiteX2" fmla="*/ 3642188 w 3642188"/>
              <a:gd name="connsiteY2" fmla="*/ 5143500 h 5143500"/>
              <a:gd name="connsiteX3" fmla="*/ 117938 w 3642188"/>
              <a:gd name="connsiteY3" fmla="*/ 5143500 h 5143500"/>
              <a:gd name="connsiteX4" fmla="*/ 1718138 w 3642188"/>
              <a:gd name="connsiteY4" fmla="*/ 9525 h 5143500"/>
              <a:gd name="connsiteX0" fmla="*/ 1729957 w 3654007"/>
              <a:gd name="connsiteY0" fmla="*/ 9525 h 5149850"/>
              <a:gd name="connsiteX1" fmla="*/ 3654007 w 3654007"/>
              <a:gd name="connsiteY1" fmla="*/ 0 h 5149850"/>
              <a:gd name="connsiteX2" fmla="*/ 3654007 w 3654007"/>
              <a:gd name="connsiteY2" fmla="*/ 5143500 h 5149850"/>
              <a:gd name="connsiteX3" fmla="*/ 117057 w 3654007"/>
              <a:gd name="connsiteY3" fmla="*/ 5149850 h 5149850"/>
              <a:gd name="connsiteX4" fmla="*/ 1729957 w 3654007"/>
              <a:gd name="connsiteY4" fmla="*/ 9525 h 5149850"/>
              <a:gd name="connsiteX0" fmla="*/ 1652638 w 3576688"/>
              <a:gd name="connsiteY0" fmla="*/ 9525 h 5149850"/>
              <a:gd name="connsiteX1" fmla="*/ 3576688 w 3576688"/>
              <a:gd name="connsiteY1" fmla="*/ 0 h 5149850"/>
              <a:gd name="connsiteX2" fmla="*/ 3576688 w 3576688"/>
              <a:gd name="connsiteY2" fmla="*/ 5143500 h 5149850"/>
              <a:gd name="connsiteX3" fmla="*/ 39738 w 3576688"/>
              <a:gd name="connsiteY3" fmla="*/ 5149850 h 5149850"/>
              <a:gd name="connsiteX4" fmla="*/ 1652638 w 3576688"/>
              <a:gd name="connsiteY4" fmla="*/ 9525 h 5149850"/>
              <a:gd name="connsiteX0" fmla="*/ 1715094 w 3639144"/>
              <a:gd name="connsiteY0" fmla="*/ 9525 h 5149850"/>
              <a:gd name="connsiteX1" fmla="*/ 3639144 w 3639144"/>
              <a:gd name="connsiteY1" fmla="*/ 0 h 5149850"/>
              <a:gd name="connsiteX2" fmla="*/ 3639144 w 3639144"/>
              <a:gd name="connsiteY2" fmla="*/ 5143500 h 5149850"/>
              <a:gd name="connsiteX3" fmla="*/ 102194 w 3639144"/>
              <a:gd name="connsiteY3" fmla="*/ 5149850 h 5149850"/>
              <a:gd name="connsiteX4" fmla="*/ 1715094 w 3639144"/>
              <a:gd name="connsiteY4" fmla="*/ 9525 h 5149850"/>
              <a:gd name="connsiteX0" fmla="*/ 1709147 w 3639547"/>
              <a:gd name="connsiteY0" fmla="*/ 0 h 5165725"/>
              <a:gd name="connsiteX1" fmla="*/ 3639547 w 3639547"/>
              <a:gd name="connsiteY1" fmla="*/ 15875 h 5165725"/>
              <a:gd name="connsiteX2" fmla="*/ 3639547 w 3639547"/>
              <a:gd name="connsiteY2" fmla="*/ 5159375 h 5165725"/>
              <a:gd name="connsiteX3" fmla="*/ 102597 w 3639547"/>
              <a:gd name="connsiteY3" fmla="*/ 5165725 h 5165725"/>
              <a:gd name="connsiteX4" fmla="*/ 1709147 w 3639547"/>
              <a:gd name="connsiteY4" fmla="*/ 0 h 5165725"/>
              <a:gd name="connsiteX0" fmla="*/ 1701671 w 3632071"/>
              <a:gd name="connsiteY0" fmla="*/ 0 h 5165725"/>
              <a:gd name="connsiteX1" fmla="*/ 3632071 w 3632071"/>
              <a:gd name="connsiteY1" fmla="*/ 15875 h 5165725"/>
              <a:gd name="connsiteX2" fmla="*/ 3632071 w 3632071"/>
              <a:gd name="connsiteY2" fmla="*/ 5159375 h 5165725"/>
              <a:gd name="connsiteX3" fmla="*/ 95121 w 3632071"/>
              <a:gd name="connsiteY3" fmla="*/ 5165725 h 5165725"/>
              <a:gd name="connsiteX4" fmla="*/ 1701671 w 3632071"/>
              <a:gd name="connsiteY4" fmla="*/ 0 h 5165725"/>
              <a:gd name="connsiteX0" fmla="*/ 1705460 w 3635860"/>
              <a:gd name="connsiteY0" fmla="*/ 0 h 5165725"/>
              <a:gd name="connsiteX1" fmla="*/ 3635860 w 3635860"/>
              <a:gd name="connsiteY1" fmla="*/ 15875 h 5165725"/>
              <a:gd name="connsiteX2" fmla="*/ 3635860 w 3635860"/>
              <a:gd name="connsiteY2" fmla="*/ 5159375 h 5165725"/>
              <a:gd name="connsiteX3" fmla="*/ 98910 w 3635860"/>
              <a:gd name="connsiteY3" fmla="*/ 5165725 h 5165725"/>
              <a:gd name="connsiteX4" fmla="*/ 1705460 w 3635860"/>
              <a:gd name="connsiteY4" fmla="*/ 0 h 5165725"/>
              <a:gd name="connsiteX0" fmla="*/ 1711650 w 3642050"/>
              <a:gd name="connsiteY0" fmla="*/ 0 h 5165725"/>
              <a:gd name="connsiteX1" fmla="*/ 3642050 w 3642050"/>
              <a:gd name="connsiteY1" fmla="*/ 15875 h 5165725"/>
              <a:gd name="connsiteX2" fmla="*/ 3642050 w 3642050"/>
              <a:gd name="connsiteY2" fmla="*/ 5159375 h 5165725"/>
              <a:gd name="connsiteX3" fmla="*/ 105100 w 3642050"/>
              <a:gd name="connsiteY3" fmla="*/ 5165725 h 5165725"/>
              <a:gd name="connsiteX4" fmla="*/ 1711650 w 3642050"/>
              <a:gd name="connsiteY4" fmla="*/ 0 h 5165725"/>
              <a:gd name="connsiteX0" fmla="*/ 1703561 w 3642587"/>
              <a:gd name="connsiteY0" fmla="*/ 0 h 5159255"/>
              <a:gd name="connsiteX1" fmla="*/ 3642587 w 3642587"/>
              <a:gd name="connsiteY1" fmla="*/ 9405 h 5159255"/>
              <a:gd name="connsiteX2" fmla="*/ 3642587 w 3642587"/>
              <a:gd name="connsiteY2" fmla="*/ 5152905 h 5159255"/>
              <a:gd name="connsiteX3" fmla="*/ 105637 w 3642587"/>
              <a:gd name="connsiteY3" fmla="*/ 5159255 h 5159255"/>
              <a:gd name="connsiteX4" fmla="*/ 1703561 w 3642587"/>
              <a:gd name="connsiteY4" fmla="*/ 0 h 5159255"/>
              <a:gd name="connsiteX0" fmla="*/ 1703561 w 3642587"/>
              <a:gd name="connsiteY0" fmla="*/ 0 h 5159255"/>
              <a:gd name="connsiteX1" fmla="*/ 3633961 w 3642587"/>
              <a:gd name="connsiteY1" fmla="*/ 2936 h 5159255"/>
              <a:gd name="connsiteX2" fmla="*/ 3642587 w 3642587"/>
              <a:gd name="connsiteY2" fmla="*/ 5152905 h 5159255"/>
              <a:gd name="connsiteX3" fmla="*/ 105637 w 3642587"/>
              <a:gd name="connsiteY3" fmla="*/ 5159255 h 5159255"/>
              <a:gd name="connsiteX4" fmla="*/ 1703561 w 3642587"/>
              <a:gd name="connsiteY4" fmla="*/ 0 h 5159255"/>
              <a:gd name="connsiteX0" fmla="*/ 1703561 w 3643416"/>
              <a:gd name="connsiteY0" fmla="*/ 0 h 5159255"/>
              <a:gd name="connsiteX1" fmla="*/ 3642587 w 3643416"/>
              <a:gd name="connsiteY1" fmla="*/ 2936 h 5159255"/>
              <a:gd name="connsiteX2" fmla="*/ 3642587 w 3643416"/>
              <a:gd name="connsiteY2" fmla="*/ 5152905 h 5159255"/>
              <a:gd name="connsiteX3" fmla="*/ 105637 w 3643416"/>
              <a:gd name="connsiteY3" fmla="*/ 5159255 h 5159255"/>
              <a:gd name="connsiteX4" fmla="*/ 1703561 w 3643416"/>
              <a:gd name="connsiteY4" fmla="*/ 0 h 5159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3416" h="5159255">
                <a:moveTo>
                  <a:pt x="1703561" y="0"/>
                </a:moveTo>
                <a:lnTo>
                  <a:pt x="3642587" y="2936"/>
                </a:lnTo>
                <a:cubicBezTo>
                  <a:pt x="3645462" y="1719592"/>
                  <a:pt x="3639712" y="3436249"/>
                  <a:pt x="3642587" y="5152905"/>
                </a:cubicBezTo>
                <a:lnTo>
                  <a:pt x="105637" y="5159255"/>
                </a:lnTo>
                <a:cubicBezTo>
                  <a:pt x="-373788" y="2698630"/>
                  <a:pt x="887586" y="796925"/>
                  <a:pt x="1703561" y="0"/>
                </a:cubicBez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350" noProof="0" dirty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302050" y="1342954"/>
            <a:ext cx="4918023" cy="4254383"/>
          </a:xfrm>
        </p:spPr>
        <p:txBody>
          <a:bodyPr/>
          <a:lstStyle>
            <a:lvl1pPr algn="l">
              <a:defRPr sz="260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to edit Master</a:t>
            </a:r>
            <a:br>
              <a:rPr lang="en-GB" noProof="0" dirty="0" smtClean="0"/>
            </a:br>
            <a:r>
              <a:rPr lang="en-GB" noProof="0" dirty="0" smtClean="0"/>
              <a:t>title style</a:t>
            </a:r>
            <a:endParaRPr lang="en-GB" noProof="0" dirty="0"/>
          </a:p>
        </p:txBody>
      </p:sp>
      <p:sp>
        <p:nvSpPr>
          <p:cNvPr id="32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02050" y="4179769"/>
            <a:ext cx="4918023" cy="307777"/>
          </a:xfrm>
        </p:spPr>
        <p:txBody>
          <a:bodyPr anchor="t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cap="none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subtitle style</a:t>
            </a:r>
            <a:endParaRPr lang="en-GB" noProof="0" dirty="0"/>
          </a:p>
        </p:txBody>
      </p:sp>
      <p:sp>
        <p:nvSpPr>
          <p:cNvPr id="10" name="Rectangle 1030"/>
          <p:cNvSpPr>
            <a:spLocks noChangeArrowheads="1"/>
          </p:cNvSpPr>
          <p:nvPr userDrawn="1"/>
        </p:nvSpPr>
        <p:spPr bwMode="auto">
          <a:xfrm>
            <a:off x="219120" y="6425906"/>
            <a:ext cx="4403725" cy="1820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tIns="0" bIns="0">
            <a:noAutofit/>
          </a:bodyPr>
          <a:lstStyle/>
          <a:p>
            <a:pPr algn="l"/>
            <a:r>
              <a:rPr lang="en-GB" sz="900" noProof="0" dirty="0" smtClean="0">
                <a:solidFill>
                  <a:schemeClr val="tx1"/>
                </a:solidFill>
                <a:latin typeface="Century Gothic" pitchFamily="34" charset="0"/>
              </a:rPr>
              <a:t>www.thalesgroup.com</a:t>
            </a:r>
            <a:endParaRPr lang="en-GB" sz="900" noProof="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3" name="Demi-cadre 12"/>
          <p:cNvSpPr/>
          <p:nvPr userDrawn="1"/>
        </p:nvSpPr>
        <p:spPr bwMode="auto">
          <a:xfrm>
            <a:off x="302049" y="1931315"/>
            <a:ext cx="386164" cy="525284"/>
          </a:xfrm>
          <a:prstGeom prst="halfFrame">
            <a:avLst>
              <a:gd name="adj1" fmla="val 12269"/>
              <a:gd name="adj2" fmla="val 13535"/>
            </a:avLst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noProof="0" dirty="0"/>
          </a:p>
        </p:txBody>
      </p:sp>
      <p:sp>
        <p:nvSpPr>
          <p:cNvPr id="15" name="ZoneTexte 11"/>
          <p:cNvSpPr txBox="1">
            <a:spLocks noChangeArrowheads="1"/>
          </p:cNvSpPr>
          <p:nvPr userDrawn="1"/>
        </p:nvSpPr>
        <p:spPr bwMode="auto">
          <a:xfrm>
            <a:off x="3968750" y="6380520"/>
            <a:ext cx="1206500" cy="170368"/>
          </a:xfrm>
          <a:prstGeom prst="rect">
            <a:avLst/>
          </a:prstGeom>
          <a:solidFill>
            <a:schemeClr val="bg1">
              <a:alpha val="50000"/>
            </a:schemeClr>
          </a:solidFill>
          <a:ln w="63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/>
        </p:spPr>
        <p:txBody>
          <a:bodyPr wrap="square" tIns="46800" anchor="ctr" anchorCtr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00" b="0" noProof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THALES</a:t>
            </a:r>
            <a:r>
              <a:rPr lang="en-GB" sz="500" b="0" baseline="0" noProof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 GROUP INTERNAL</a:t>
            </a:r>
          </a:p>
        </p:txBody>
      </p:sp>
      <p:pic>
        <p:nvPicPr>
          <p:cNvPr id="14" name="Image 13" descr="logo_thales.png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051" t="36000" r="9051" b="36000"/>
          <a:stretch/>
        </p:blipFill>
        <p:spPr>
          <a:xfrm>
            <a:off x="235941" y="220906"/>
            <a:ext cx="2337181" cy="59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30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774584" y="260648"/>
            <a:ext cx="369416" cy="1426656"/>
          </a:xfrm>
          <a:prstGeom prst="rect">
            <a:avLst/>
          </a:prstGeom>
          <a:solidFill>
            <a:srgbClr val="6DC7DD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37335"/>
            <a:ext cx="8229600" cy="780304"/>
          </a:xfrm>
        </p:spPr>
        <p:txBody>
          <a:bodyPr>
            <a:normAutofit/>
          </a:bodyPr>
          <a:lstStyle>
            <a:lvl1pPr algn="l">
              <a:defRPr sz="2000" cap="all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60648"/>
            <a:ext cx="369416" cy="1426656"/>
          </a:xfrm>
          <a:prstGeom prst="rect">
            <a:avLst/>
          </a:prstGeom>
          <a:solidFill>
            <a:srgbClr val="6DC7DD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8689153" y="452673"/>
            <a:ext cx="5402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4125227-88BC-A944-8C46-050305ADF61E}" type="slidenum">
              <a:rPr lang="fr-FR" sz="1000" b="0" smtClean="0">
                <a:solidFill>
                  <a:srgbClr val="FFFFFF"/>
                </a:solidFill>
                <a:latin typeface="Arial" pitchFamily="34" charset="0"/>
                <a:ea typeface="Roboto" pitchFamily="2" charset="0"/>
                <a:cs typeface="Arial" pitchFamily="34" charset="0"/>
              </a:rPr>
              <a:pPr algn="ctr"/>
              <a:t>‹N°›</a:t>
            </a:fld>
            <a:endParaRPr lang="fr-FR" sz="1000" b="0" dirty="0">
              <a:solidFill>
                <a:srgbClr val="FFFFFF"/>
              </a:solidFill>
              <a:latin typeface="Arial" pitchFamily="34" charset="0"/>
              <a:ea typeface="Roboto" pitchFamily="2" charset="0"/>
              <a:cs typeface="Arial" pitchFamily="34" charset="0"/>
            </a:endParaRPr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582719" y="217875"/>
            <a:ext cx="3859269" cy="349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fr-FR" sz="1200" b="0" kern="1200" cap="all" baseline="0" dirty="0">
                <a:solidFill>
                  <a:schemeClr val="tx2"/>
                </a:solidFill>
                <a:latin typeface="Arial" pitchFamily="34" charset="0"/>
                <a:ea typeface="Roboto" pitchFamily="2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fr-FR" dirty="0"/>
              <a:t>Modifier les styles du texte du masque</a:t>
            </a:r>
          </a:p>
        </p:txBody>
      </p:sp>
      <p:sp>
        <p:nvSpPr>
          <p:cNvPr id="1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81364"/>
            <a:ext cx="1185492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/>
              <a:t>September 2018</a:t>
            </a:r>
            <a:endParaRPr lang="fr-FR" dirty="0"/>
          </a:p>
        </p:txBody>
      </p:sp>
      <p:sp>
        <p:nvSpPr>
          <p:cNvPr id="1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31840" y="6492876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fr-FR" dirty="0"/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871" y="6318813"/>
            <a:ext cx="725733" cy="31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0FCC5FF-D722-4A6B-BC30-6AEFC97D8CAF}"/>
              </a:ext>
            </a:extLst>
          </p:cNvPr>
          <p:cNvSpPr/>
          <p:nvPr userDrawn="1"/>
        </p:nvSpPr>
        <p:spPr>
          <a:xfrm flipH="1">
            <a:off x="8810584" y="1737475"/>
            <a:ext cx="72000" cy="96000"/>
          </a:xfrm>
          <a:prstGeom prst="rect">
            <a:avLst/>
          </a:prstGeom>
          <a:solidFill>
            <a:srgbClr val="7030A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F8FE96A-BACB-414E-B223-794C05F88166}"/>
              </a:ext>
            </a:extLst>
          </p:cNvPr>
          <p:cNvSpPr/>
          <p:nvPr userDrawn="1"/>
        </p:nvSpPr>
        <p:spPr>
          <a:xfrm flipH="1">
            <a:off x="188028" y="0"/>
            <a:ext cx="108000" cy="144000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BC73909D-55DE-468B-8B19-E9F6160453D6}"/>
              </a:ext>
            </a:extLst>
          </p:cNvPr>
          <p:cNvSpPr/>
          <p:nvPr userDrawn="1"/>
        </p:nvSpPr>
        <p:spPr>
          <a:xfrm>
            <a:off x="234843" y="56039"/>
            <a:ext cx="269155" cy="373591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BCB6185-C12F-4C50-8074-ADBD9F52A40E}"/>
              </a:ext>
            </a:extLst>
          </p:cNvPr>
          <p:cNvSpPr/>
          <p:nvPr userDrawn="1"/>
        </p:nvSpPr>
        <p:spPr>
          <a:xfrm flipH="1">
            <a:off x="8702584" y="1591304"/>
            <a:ext cx="144000" cy="192000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26A246F5-DF84-4B5C-BD84-2EDF8E997FCC}"/>
              </a:ext>
            </a:extLst>
          </p:cNvPr>
          <p:cNvSpPr/>
          <p:nvPr userDrawn="1"/>
        </p:nvSpPr>
        <p:spPr>
          <a:xfrm flipH="1" flipV="1">
            <a:off x="152950" y="104349"/>
            <a:ext cx="57320" cy="76800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23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789939" y="469403"/>
            <a:ext cx="369416" cy="1069992"/>
          </a:xfrm>
          <a:prstGeom prst="rect">
            <a:avLst/>
          </a:prstGeom>
          <a:solidFill>
            <a:srgbClr val="6DC7DD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6" name="ZoneTexte 5"/>
          <p:cNvSpPr txBox="1"/>
          <p:nvPr userDrawn="1"/>
        </p:nvSpPr>
        <p:spPr>
          <a:xfrm>
            <a:off x="8696804" y="803783"/>
            <a:ext cx="540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4125227-88BC-A944-8C46-050305ADF61E}" type="slidenum">
              <a:rPr lang="fr-FR" sz="1800" b="0" smtClean="0">
                <a:solidFill>
                  <a:srgbClr val="FFFFFF"/>
                </a:solidFill>
                <a:latin typeface="Helvetica "/>
                <a:cs typeface="Helvetica "/>
              </a:rPr>
              <a:pPr algn="ctr"/>
              <a:t>‹N°›</a:t>
            </a:fld>
            <a:endParaRPr lang="fr-FR" sz="1800" b="0" dirty="0">
              <a:solidFill>
                <a:srgbClr val="FFFFFF"/>
              </a:solidFill>
              <a:latin typeface="Helvetica "/>
              <a:cs typeface="Helvetica "/>
            </a:endParaRPr>
          </a:p>
        </p:txBody>
      </p:sp>
      <p:cxnSp>
        <p:nvCxnSpPr>
          <p:cNvPr id="7" name="Connecteur droit 6"/>
          <p:cNvCxnSpPr/>
          <p:nvPr userDrawn="1"/>
        </p:nvCxnSpPr>
        <p:spPr>
          <a:xfrm flipV="1">
            <a:off x="595355" y="483557"/>
            <a:ext cx="0" cy="326488"/>
          </a:xfrm>
          <a:prstGeom prst="line">
            <a:avLst/>
          </a:prstGeom>
          <a:ln w="19050" cmpd="sng">
            <a:solidFill>
              <a:srgbClr val="253A7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0" y="469403"/>
            <a:ext cx="369416" cy="1069992"/>
          </a:xfrm>
          <a:prstGeom prst="rect">
            <a:avLst/>
          </a:prstGeom>
          <a:solidFill>
            <a:srgbClr val="6DC7DD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369417" y="1930401"/>
            <a:ext cx="2790825" cy="1837268"/>
          </a:xfrm>
          <a:prstGeom prst="rect">
            <a:avLst/>
          </a:prstGeom>
        </p:spPr>
        <p:txBody>
          <a:bodyPr vert="horz"/>
          <a:lstStyle>
            <a:lvl1pPr marL="0">
              <a:defRPr sz="1200">
                <a:solidFill>
                  <a:srgbClr val="6DC7DD"/>
                </a:solidFill>
              </a:defRPr>
            </a:lvl1pPr>
            <a:lvl2pPr marL="0">
              <a:defRPr sz="1200">
                <a:solidFill>
                  <a:srgbClr val="033878"/>
                </a:solidFill>
                <a:latin typeface="Helvetica"/>
                <a:cs typeface="Helvetica"/>
              </a:defRPr>
            </a:lvl2pPr>
          </a:lstStyle>
          <a:p>
            <a:pPr lvl="0"/>
            <a:r>
              <a:rPr lang="fr-FR" dirty="0"/>
              <a:t>Cliquez pour modifier les textes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1" name="Espace réservé du contenu 9"/>
          <p:cNvSpPr>
            <a:spLocks noGrp="1"/>
          </p:cNvSpPr>
          <p:nvPr>
            <p:ph sz="quarter" idx="11" hasCustomPrompt="1"/>
          </p:nvPr>
        </p:nvSpPr>
        <p:spPr>
          <a:xfrm>
            <a:off x="369417" y="4377267"/>
            <a:ext cx="2790825" cy="1837268"/>
          </a:xfrm>
          <a:prstGeom prst="rect">
            <a:avLst/>
          </a:prstGeom>
        </p:spPr>
        <p:txBody>
          <a:bodyPr vert="horz"/>
          <a:lstStyle>
            <a:lvl1pPr marL="0">
              <a:defRPr sz="1200">
                <a:solidFill>
                  <a:srgbClr val="6DC7DD"/>
                </a:solidFill>
              </a:defRPr>
            </a:lvl1pPr>
            <a:lvl2pPr marL="0">
              <a:defRPr sz="1200">
                <a:solidFill>
                  <a:srgbClr val="033878"/>
                </a:solidFill>
                <a:latin typeface="Helvetica"/>
                <a:cs typeface="Helvetica"/>
              </a:defRPr>
            </a:lvl2pPr>
          </a:lstStyle>
          <a:p>
            <a:pPr lvl="0"/>
            <a:r>
              <a:rPr lang="fr-FR" dirty="0"/>
              <a:t>Cliquez pour modifier les textes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2" name="Espace réservé du contenu 9"/>
          <p:cNvSpPr>
            <a:spLocks noGrp="1"/>
          </p:cNvSpPr>
          <p:nvPr>
            <p:ph sz="quarter" idx="12" hasCustomPrompt="1"/>
          </p:nvPr>
        </p:nvSpPr>
        <p:spPr>
          <a:xfrm>
            <a:off x="5999116" y="1930401"/>
            <a:ext cx="2790825" cy="1837268"/>
          </a:xfrm>
          <a:prstGeom prst="rect">
            <a:avLst/>
          </a:prstGeom>
        </p:spPr>
        <p:txBody>
          <a:bodyPr vert="horz"/>
          <a:lstStyle>
            <a:lvl1pPr marL="0">
              <a:defRPr sz="1200">
                <a:solidFill>
                  <a:srgbClr val="6DC7DD"/>
                </a:solidFill>
              </a:defRPr>
            </a:lvl1pPr>
            <a:lvl2pPr marL="0">
              <a:defRPr sz="1200">
                <a:solidFill>
                  <a:srgbClr val="033878"/>
                </a:solidFill>
                <a:latin typeface="Helvetica"/>
                <a:cs typeface="Helvetica"/>
              </a:defRPr>
            </a:lvl2pPr>
          </a:lstStyle>
          <a:p>
            <a:pPr lvl="0"/>
            <a:r>
              <a:rPr lang="fr-FR" dirty="0"/>
              <a:t>Cliquez pour modifier les textes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3" name="Espace réservé du contenu 9"/>
          <p:cNvSpPr>
            <a:spLocks noGrp="1"/>
          </p:cNvSpPr>
          <p:nvPr>
            <p:ph sz="quarter" idx="13" hasCustomPrompt="1"/>
          </p:nvPr>
        </p:nvSpPr>
        <p:spPr>
          <a:xfrm>
            <a:off x="5999116" y="4377267"/>
            <a:ext cx="2790825" cy="1837268"/>
          </a:xfrm>
          <a:prstGeom prst="rect">
            <a:avLst/>
          </a:prstGeom>
        </p:spPr>
        <p:txBody>
          <a:bodyPr vert="horz"/>
          <a:lstStyle>
            <a:lvl1pPr marL="0">
              <a:defRPr sz="1200">
                <a:solidFill>
                  <a:srgbClr val="6DC7DD"/>
                </a:solidFill>
              </a:defRPr>
            </a:lvl1pPr>
            <a:lvl2pPr marL="0">
              <a:defRPr sz="1200">
                <a:solidFill>
                  <a:srgbClr val="033878"/>
                </a:solidFill>
                <a:latin typeface="Helvetica"/>
                <a:cs typeface="Helvetica"/>
              </a:defRPr>
            </a:lvl2pPr>
          </a:lstStyle>
          <a:p>
            <a:pPr lvl="0"/>
            <a:r>
              <a:rPr lang="fr-FR" dirty="0"/>
              <a:t>Cliquez pour modifier les textes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7" name="Espace réservé du contenu 16"/>
          <p:cNvSpPr>
            <a:spLocks noGrp="1"/>
          </p:cNvSpPr>
          <p:nvPr>
            <p:ph sz="quarter" idx="14" hasCustomPrompt="1"/>
          </p:nvPr>
        </p:nvSpPr>
        <p:spPr>
          <a:xfrm>
            <a:off x="3429001" y="2844800"/>
            <a:ext cx="2345267" cy="2438400"/>
          </a:xfrm>
          <a:prstGeom prst="rect">
            <a:avLst/>
          </a:prstGeom>
        </p:spPr>
        <p:txBody>
          <a:bodyPr vert="horz"/>
          <a:lstStyle>
            <a:lvl1pPr marL="0">
              <a:defRPr sz="1200">
                <a:solidFill>
                  <a:srgbClr val="6DC7DD"/>
                </a:solidFill>
                <a:latin typeface="Helvetica"/>
                <a:cs typeface="Helvetica"/>
              </a:defRPr>
            </a:lvl1pPr>
            <a:lvl2pPr marL="0">
              <a:defRPr sz="1200">
                <a:solidFill>
                  <a:srgbClr val="033878"/>
                </a:solidFill>
              </a:defRPr>
            </a:lvl2pPr>
          </a:lstStyle>
          <a:p>
            <a:pPr lvl="0"/>
            <a:r>
              <a:rPr lang="fr-FR" dirty="0"/>
              <a:t>Cliquez pour modifier les textes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5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485775" y="810046"/>
            <a:ext cx="8210550" cy="495300"/>
          </a:xfrm>
          <a:prstGeom prst="rect">
            <a:avLst/>
          </a:prstGeom>
        </p:spPr>
        <p:txBody>
          <a:bodyPr vert="horz"/>
          <a:lstStyle>
            <a:lvl1pPr marL="0">
              <a:defRPr>
                <a:solidFill>
                  <a:srgbClr val="6DC7DD"/>
                </a:solidFill>
              </a:defRPr>
            </a:lvl1pPr>
          </a:lstStyle>
          <a:p>
            <a:pPr lvl="0"/>
            <a:r>
              <a:rPr lang="fr-FR" dirty="0"/>
              <a:t>CLIQUEZ POUR MODIFIER LE TITRE</a:t>
            </a:r>
          </a:p>
        </p:txBody>
      </p:sp>
      <p:sp>
        <p:nvSpPr>
          <p:cNvPr id="16" name="Espace réservé du texte 14"/>
          <p:cNvSpPr>
            <a:spLocks noGrp="1"/>
          </p:cNvSpPr>
          <p:nvPr>
            <p:ph type="body" sz="quarter" idx="16"/>
          </p:nvPr>
        </p:nvSpPr>
        <p:spPr>
          <a:xfrm>
            <a:off x="595355" y="541339"/>
            <a:ext cx="3594100" cy="262445"/>
          </a:xfrm>
          <a:prstGeom prst="rect">
            <a:avLst/>
          </a:prstGeom>
        </p:spPr>
        <p:txBody>
          <a:bodyPr vert="horz"/>
          <a:lstStyle>
            <a:lvl1pPr marL="0">
              <a:defRPr sz="1200" b="0">
                <a:solidFill>
                  <a:srgbClr val="033878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4" name="Picture 2" descr="H:\.POLE EDITORIAL et IDENTITE VISUELLE\.Identité visuelle\.Charte Graphique Corporate\Logos\SERVIER_Logotype\LOGO_SERVIER_PANTONE_300C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632" y="6388101"/>
            <a:ext cx="646143" cy="284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96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2" y="6234899"/>
            <a:ext cx="648388" cy="578477"/>
          </a:xfrm>
          <a:prstGeom prst="rect">
            <a:avLst/>
          </a:prstGeom>
        </p:spPr>
      </p:pic>
      <p:sp>
        <p:nvSpPr>
          <p:cNvPr id="10" name="Espace réservé du pied de page 10"/>
          <p:cNvSpPr txBox="1">
            <a:spLocks/>
          </p:cNvSpPr>
          <p:nvPr userDrawn="1"/>
        </p:nvSpPr>
        <p:spPr>
          <a:xfrm>
            <a:off x="672785" y="6326234"/>
            <a:ext cx="7067128" cy="224091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800" dirty="0">
                <a:solidFill>
                  <a:prstClr val="black"/>
                </a:solidFill>
              </a:rPr>
              <a:t>CR2PA – </a:t>
            </a:r>
            <a:r>
              <a:rPr lang="fr-FR" sz="800" dirty="0">
                <a:solidFill>
                  <a:schemeClr val="tx1"/>
                </a:solidFill>
              </a:rPr>
              <a:t>Atelier </a:t>
            </a:r>
            <a:r>
              <a:rPr lang="fr-FR" sz="800" dirty="0" smtClean="0">
                <a:solidFill>
                  <a:schemeClr val="tx1"/>
                </a:solidFill>
              </a:rPr>
              <a:t>N°25 – jeudi 11 octobre 2018</a:t>
            </a:r>
            <a:r>
              <a:rPr lang="fr-FR" sz="800" baseline="0" dirty="0" smtClean="0">
                <a:solidFill>
                  <a:schemeClr val="tx1"/>
                </a:solidFill>
              </a:rPr>
              <a:t> </a:t>
            </a:r>
            <a:r>
              <a:rPr lang="fr-FR" sz="800" dirty="0" smtClean="0">
                <a:solidFill>
                  <a:schemeClr val="tx1"/>
                </a:solidFill>
              </a:rPr>
              <a:t>Servier / Thales Pascale Loret / Florent</a:t>
            </a:r>
            <a:r>
              <a:rPr lang="fr-FR" sz="800" baseline="0" dirty="0" smtClean="0">
                <a:solidFill>
                  <a:schemeClr val="tx1"/>
                </a:solidFill>
              </a:rPr>
              <a:t> Vincent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4353599" y="6525650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13D1B817-A4A4-4CE2-9A34-993D93106629}" type="slidenum">
              <a:rPr lang="fr-FR" sz="1400" smtClean="0">
                <a:solidFill>
                  <a:schemeClr val="bg1">
                    <a:lumMod val="65000"/>
                  </a:schemeClr>
                </a:solidFill>
              </a:rPr>
              <a:pPr algn="ctr"/>
              <a:t>‹N°›</a:t>
            </a:fld>
            <a:endParaRPr lang="fr-FR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8" name="Groupe 7"/>
          <p:cNvGrpSpPr/>
          <p:nvPr userDrawn="1"/>
        </p:nvGrpSpPr>
        <p:grpSpPr>
          <a:xfrm>
            <a:off x="7452320" y="6309320"/>
            <a:ext cx="1487706" cy="390654"/>
            <a:chOff x="0" y="0"/>
            <a:chExt cx="3504067" cy="534670"/>
          </a:xfrm>
        </p:grpSpPr>
        <p:pic>
          <p:nvPicPr>
            <p:cNvPr id="11" name="Image 10"/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1585732" y="23149"/>
              <a:ext cx="1918335" cy="400050"/>
            </a:xfrm>
            <a:prstGeom prst="rect">
              <a:avLst/>
            </a:prstGeom>
          </p:spPr>
        </p:pic>
        <p:pic>
          <p:nvPicPr>
            <p:cNvPr id="12" name="Image 11"/>
            <p:cNvPicPr>
              <a:picLocks noChangeAspect="1"/>
            </p:cNvPicPr>
            <p:nvPr userDrawn="1"/>
          </p:nvPicPr>
          <p:blipFill>
            <a:blip r:embed="rId11"/>
            <a:stretch>
              <a:fillRect/>
            </a:stretch>
          </p:blipFill>
          <p:spPr>
            <a:xfrm>
              <a:off x="0" y="0"/>
              <a:ext cx="1567815" cy="53467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herve.vernon@finances.gouv.fr" TargetMode="External"/><Relationship Id="rId13" Type="http://schemas.openxmlformats.org/officeDocument/2006/relationships/hyperlink" Target="mailto:pascale.olivier@servier.com" TargetMode="External"/><Relationship Id="rId3" Type="http://schemas.openxmlformats.org/officeDocument/2006/relationships/hyperlink" Target="mailto:jpblas@airfrance.fr" TargetMode="External"/><Relationship Id="rId7" Type="http://schemas.openxmlformats.org/officeDocument/2006/relationships/hyperlink" Target="mailto:marion.chemery@iledefrance-mobilites.fr" TargetMode="External"/><Relationship Id="rId12" Type="http://schemas.openxmlformats.org/officeDocument/2006/relationships/hyperlink" Target="mailto:david.bigot@reseau.sncf;fr" TargetMode="External"/><Relationship Id="rId2" Type="http://schemas.openxmlformats.org/officeDocument/2006/relationships/hyperlink" Target="mailto:cavincensdetapol@airfrance.f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atherine.pelletier@iledefrance-mobilites.fr" TargetMode="External"/><Relationship Id="rId11" Type="http://schemas.openxmlformats.org/officeDocument/2006/relationships/hyperlink" Target="mailto:therese.precigout@reseau.sncf.fr" TargetMode="External"/><Relationship Id="rId5" Type="http://schemas.openxmlformats.org/officeDocument/2006/relationships/hyperlink" Target="mailto:bruno.lalande@renault.com" TargetMode="External"/><Relationship Id="rId10" Type="http://schemas.openxmlformats.org/officeDocument/2006/relationships/hyperlink" Target="mailto:fdelion@bouyguestelecom.fr" TargetMode="External"/><Relationship Id="rId4" Type="http://schemas.openxmlformats.org/officeDocument/2006/relationships/hyperlink" Target="mailto:line.lumiere@iledefrance-mobilites.fr" TargetMode="External"/><Relationship Id="rId9" Type="http://schemas.openxmlformats.org/officeDocument/2006/relationships/hyperlink" Target="mailto:veronique.lecocq@servier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cr2pa.fr/wp-content/uploads/Statuts-CR2PA_-r%C3%A9vision-2018-version-du-13-avril-18.pdf" TargetMode="External"/><Relationship Id="rId7" Type="http://schemas.openxmlformats.org/officeDocument/2006/relationships/hyperlink" Target="http://blog.cr2pa.fr/accueil-des-adherents/comptes-rendus-des-tables-rondes/" TargetMode="External"/><Relationship Id="rId2" Type="http://schemas.openxmlformats.org/officeDocument/2006/relationships/hyperlink" Target="http://blog.cr2pa.fr/accueil-des-adherents/adherents-lectures-diverses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blog.cr2pa.fr/accueil-des-adherents/adherents-ateliers/" TargetMode="External"/><Relationship Id="rId5" Type="http://schemas.openxmlformats.org/officeDocument/2006/relationships/hyperlink" Target="http://blog.cr2pa.fr/2018/09/fiche-de-lecture-la-methode-arcateg/" TargetMode="External"/><Relationship Id="rId4" Type="http://schemas.openxmlformats.org/officeDocument/2006/relationships/hyperlink" Target="http://blog.cr2pa.fr/wp-content/uploads/R%C3%A8glement-int%C3%A9rieur-CR2PA-version-align%C3%A9e-sur-les-statuts-du-13-avril-2018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245" y="358681"/>
            <a:ext cx="7772400" cy="1470025"/>
          </a:xfrm>
        </p:spPr>
        <p:txBody>
          <a:bodyPr>
            <a:noAutofit/>
          </a:bodyPr>
          <a:lstStyle/>
          <a:p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>Les Ateliers du CR2PA</a:t>
            </a:r>
            <a:br>
              <a:rPr lang="fr-FR" b="1" dirty="0"/>
            </a:br>
            <a:r>
              <a:rPr lang="fr-F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fr-F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31558" y="2908435"/>
            <a:ext cx="5688632" cy="3351463"/>
          </a:xfrm>
        </p:spPr>
        <p:txBody>
          <a:bodyPr>
            <a:normAutofit/>
          </a:bodyPr>
          <a:lstStyle/>
          <a:p>
            <a:pPr marL="381000" indent="-381000" algn="l" defTabSz="957263" eaLnBrk="0" fontAlgn="base" hangingPunc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80000"/>
              <a:defRPr/>
            </a:pPr>
            <a:r>
              <a:rPr lang="fr-F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Atelier N°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25</a:t>
            </a:r>
            <a:endParaRPr lang="fr-FR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381000" indent="-381000" algn="l" defTabSz="957263" eaLnBrk="0" fontAlgn="base" hangingPunc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80000"/>
              <a:defRPr/>
            </a:pP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jeudi 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11 octobre 2018 </a:t>
            </a:r>
            <a:endParaRPr lang="fr-FR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381000" indent="-381000" algn="l" defTabSz="957263" eaLnBrk="0" fontAlgn="base" hangingPunc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80000"/>
              <a:defRPr/>
            </a:pP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(14h-17h)</a:t>
            </a:r>
          </a:p>
          <a:p>
            <a:pPr algn="l" defTabSz="957263" eaLnBrk="0" fontAlgn="base" hangingPunc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80000"/>
              <a:defRPr/>
            </a:pPr>
            <a:endParaRPr lang="fr-FR" sz="12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l" defTabSz="957263" eaLnBrk="0" fontAlgn="base" hangingPunc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80000"/>
              <a:defRPr/>
            </a:pP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Accueil  chez </a:t>
            </a:r>
            <a:endParaRPr lang="fr-FR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 defTabSz="957263" eaLnBrk="0" fontAlgn="base" hangingPunc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80000"/>
              <a:defRPr/>
            </a:pPr>
            <a:r>
              <a:rPr lang="fr-FR" sz="1100" b="1" dirty="0">
                <a:solidFill>
                  <a:schemeClr val="bg1"/>
                </a:solidFill>
                <a:latin typeface="Calibri" pitchFamily="34" charset="0"/>
              </a:rPr>
              <a:t>…</a:t>
            </a:r>
            <a:endParaRPr lang="fr-FR" sz="20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32661"/>
            <a:ext cx="1368152" cy="1375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4621322" y="582227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xx  </a:t>
            </a:r>
            <a:r>
              <a:rPr lang="fr-FR" dirty="0"/>
              <a:t>participants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7813" y="1229257"/>
            <a:ext cx="641442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/>
              <a:t> </a:t>
            </a:r>
            <a:r>
              <a:rPr lang="fr-FR" sz="2000" b="1" dirty="0"/>
              <a:t>Installation d'un SAE </a:t>
            </a:r>
            <a:endParaRPr lang="fr-FR" sz="2000" b="1" dirty="0" smtClean="0"/>
          </a:p>
          <a:p>
            <a:pPr lvl="0" algn="ctr"/>
            <a:r>
              <a:rPr lang="fr-FR" sz="2000" b="1" dirty="0" smtClean="0"/>
              <a:t>et </a:t>
            </a:r>
            <a:r>
              <a:rPr lang="fr-FR" sz="2000" b="1" dirty="0"/>
              <a:t>flux </a:t>
            </a:r>
            <a:r>
              <a:rPr lang="fr-FR" sz="2000" b="1" dirty="0" smtClean="0"/>
              <a:t>associés</a:t>
            </a:r>
          </a:p>
          <a:p>
            <a:pPr lvl="0" algn="ctr"/>
            <a:r>
              <a:rPr lang="fr-FR" sz="2000" b="1" dirty="0" smtClean="0"/>
              <a:t>(</a:t>
            </a:r>
            <a:r>
              <a:rPr lang="fr-FR" sz="2000" b="1" dirty="0"/>
              <a:t>mise en place des flux en mode projet-gestion des flux au quotidien et dans le </a:t>
            </a:r>
            <a:r>
              <a:rPr lang="fr-FR" sz="2000" b="1" dirty="0" smtClean="0"/>
              <a:t>temps)</a:t>
            </a:r>
            <a:endParaRPr lang="fr-FR" sz="20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201690"/>
            <a:ext cx="1918519" cy="40049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508369"/>
            <a:ext cx="2212650" cy="730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xmlns="" id="{34FCAFE4-B733-4B42-BFB2-B6BB5C449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/>
              <a:t>CINQ FAMILLES PRINCIPALES DE MÉDICAMENTS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A94B7C4C-32D8-4A10-B8BC-085DE30779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Le patient et l’innovation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xmlns="" id="{21BD3C90-1A54-4D5A-9B45-F156A829F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3996" y="1676401"/>
            <a:ext cx="1652928" cy="4440767"/>
          </a:xfrm>
          <a:prstGeom prst="rect">
            <a:avLst/>
          </a:prstGeom>
        </p:spPr>
      </p:pic>
      <p:grpSp>
        <p:nvGrpSpPr>
          <p:cNvPr id="21" name="Groupe 20">
            <a:extLst>
              <a:ext uri="{FF2B5EF4-FFF2-40B4-BE49-F238E27FC236}">
                <a16:creationId xmlns:a16="http://schemas.microsoft.com/office/drawing/2014/main" xmlns="" id="{2C7E36CC-024B-4B37-A24B-750E80D7AD74}"/>
              </a:ext>
            </a:extLst>
          </p:cNvPr>
          <p:cNvGrpSpPr/>
          <p:nvPr/>
        </p:nvGrpSpPr>
        <p:grpSpPr>
          <a:xfrm>
            <a:off x="4506517" y="1721604"/>
            <a:ext cx="197030" cy="262707"/>
            <a:chOff x="4639289" y="2999548"/>
            <a:chExt cx="197030" cy="197030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xmlns="" id="{0C484CA5-D0BA-4B60-9005-82E973D78B78}"/>
                </a:ext>
              </a:extLst>
            </p:cNvPr>
            <p:cNvSpPr/>
            <p:nvPr/>
          </p:nvSpPr>
          <p:spPr>
            <a:xfrm>
              <a:off x="4639289" y="2999548"/>
              <a:ext cx="197030" cy="197030"/>
            </a:xfrm>
            <a:prstGeom prst="ellipse">
              <a:avLst/>
            </a:prstGeom>
            <a:solidFill>
              <a:srgbClr val="C5E5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3" name="Graphique 22">
              <a:extLst>
                <a:ext uri="{FF2B5EF4-FFF2-40B4-BE49-F238E27FC236}">
                  <a16:creationId xmlns:a16="http://schemas.microsoft.com/office/drawing/2014/main" xmlns="" id="{FE328414-5E4D-4102-B18C-0D7A0C9E4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4667862" y="3028121"/>
              <a:ext cx="139884" cy="139884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xmlns="" id="{C9171F26-BE59-48F6-A920-A13F1450FE4B}"/>
              </a:ext>
            </a:extLst>
          </p:cNvPr>
          <p:cNvGrpSpPr/>
          <p:nvPr/>
        </p:nvGrpSpPr>
        <p:grpSpPr>
          <a:xfrm>
            <a:off x="4632111" y="2715792"/>
            <a:ext cx="197030" cy="262707"/>
            <a:chOff x="4639289" y="2999548"/>
            <a:chExt cx="197030" cy="197030"/>
          </a:xfrm>
        </p:grpSpPr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xmlns="" id="{3595E6AF-43F2-43C1-8E48-6993BB77A3C0}"/>
                </a:ext>
              </a:extLst>
            </p:cNvPr>
            <p:cNvSpPr/>
            <p:nvPr/>
          </p:nvSpPr>
          <p:spPr>
            <a:xfrm>
              <a:off x="4639289" y="2999548"/>
              <a:ext cx="197030" cy="197030"/>
            </a:xfrm>
            <a:prstGeom prst="ellipse">
              <a:avLst/>
            </a:prstGeom>
            <a:solidFill>
              <a:srgbClr val="C5E5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8" name="Graphique 27">
              <a:extLst>
                <a:ext uri="{FF2B5EF4-FFF2-40B4-BE49-F238E27FC236}">
                  <a16:creationId xmlns:a16="http://schemas.microsoft.com/office/drawing/2014/main" xmlns="" id="{A30AD58C-1981-493F-AE09-D0220B6E0B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4667862" y="3028121"/>
              <a:ext cx="139884" cy="139884"/>
            </a:xfrm>
            <a:prstGeom prst="rect">
              <a:avLst/>
            </a:prstGeom>
          </p:spPr>
        </p:pic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xmlns="" id="{590FF16D-5078-444C-9FE9-BE040B65CC32}"/>
              </a:ext>
            </a:extLst>
          </p:cNvPr>
          <p:cNvGrpSpPr/>
          <p:nvPr/>
        </p:nvGrpSpPr>
        <p:grpSpPr>
          <a:xfrm>
            <a:off x="4463654" y="3195932"/>
            <a:ext cx="197030" cy="262707"/>
            <a:chOff x="4639289" y="2999548"/>
            <a:chExt cx="197030" cy="197030"/>
          </a:xfrm>
        </p:grpSpPr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xmlns="" id="{60AB8EC7-F20B-4D64-9F80-F3AFB71BE4D0}"/>
                </a:ext>
              </a:extLst>
            </p:cNvPr>
            <p:cNvSpPr/>
            <p:nvPr/>
          </p:nvSpPr>
          <p:spPr>
            <a:xfrm>
              <a:off x="4639289" y="2999548"/>
              <a:ext cx="197030" cy="197030"/>
            </a:xfrm>
            <a:prstGeom prst="ellipse">
              <a:avLst/>
            </a:prstGeom>
            <a:solidFill>
              <a:srgbClr val="C5E5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1" name="Graphique 30">
              <a:extLst>
                <a:ext uri="{FF2B5EF4-FFF2-40B4-BE49-F238E27FC236}">
                  <a16:creationId xmlns:a16="http://schemas.microsoft.com/office/drawing/2014/main" xmlns="" id="{C92BEA5F-141A-4EEC-ADD4-1CF1267250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4667862" y="3028121"/>
              <a:ext cx="139884" cy="139884"/>
            </a:xfrm>
            <a:prstGeom prst="rect">
              <a:avLst/>
            </a:prstGeom>
          </p:spPr>
        </p:pic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xmlns="" id="{BB5C6847-196C-41FC-80F3-C4FDE5395207}"/>
              </a:ext>
            </a:extLst>
          </p:cNvPr>
          <p:cNvGrpSpPr/>
          <p:nvPr/>
        </p:nvGrpSpPr>
        <p:grpSpPr>
          <a:xfrm>
            <a:off x="4427630" y="3641043"/>
            <a:ext cx="197030" cy="262707"/>
            <a:chOff x="4639289" y="2999548"/>
            <a:chExt cx="197030" cy="197030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xmlns="" id="{9A8E1211-F10D-42F4-8245-30C34DC7ACD8}"/>
                </a:ext>
              </a:extLst>
            </p:cNvPr>
            <p:cNvSpPr/>
            <p:nvPr/>
          </p:nvSpPr>
          <p:spPr>
            <a:xfrm>
              <a:off x="4639289" y="2999548"/>
              <a:ext cx="197030" cy="197030"/>
            </a:xfrm>
            <a:prstGeom prst="ellipse">
              <a:avLst/>
            </a:prstGeom>
            <a:solidFill>
              <a:srgbClr val="C5E5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4" name="Graphique 33">
              <a:extLst>
                <a:ext uri="{FF2B5EF4-FFF2-40B4-BE49-F238E27FC236}">
                  <a16:creationId xmlns:a16="http://schemas.microsoft.com/office/drawing/2014/main" xmlns="" id="{F1EA77CC-8A8D-41BA-B763-957746EFF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4667862" y="3028121"/>
              <a:ext cx="139884" cy="139884"/>
            </a:xfrm>
            <a:prstGeom prst="rect">
              <a:avLst/>
            </a:prstGeom>
          </p:spPr>
        </p:pic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xmlns="" id="{B4CF632A-5DB6-4501-9BB1-46BA719CC52E}"/>
              </a:ext>
            </a:extLst>
          </p:cNvPr>
          <p:cNvGrpSpPr/>
          <p:nvPr/>
        </p:nvGrpSpPr>
        <p:grpSpPr>
          <a:xfrm>
            <a:off x="4625579" y="4197227"/>
            <a:ext cx="197030" cy="262707"/>
            <a:chOff x="4639289" y="2999548"/>
            <a:chExt cx="197030" cy="197030"/>
          </a:xfrm>
        </p:grpSpPr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xmlns="" id="{388FF44A-4587-4FA0-8FE0-69134D2B1697}"/>
                </a:ext>
              </a:extLst>
            </p:cNvPr>
            <p:cNvSpPr/>
            <p:nvPr/>
          </p:nvSpPr>
          <p:spPr>
            <a:xfrm>
              <a:off x="4639289" y="2999548"/>
              <a:ext cx="197030" cy="197030"/>
            </a:xfrm>
            <a:prstGeom prst="ellipse">
              <a:avLst/>
            </a:prstGeom>
            <a:solidFill>
              <a:srgbClr val="C5E5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7" name="Graphique 36">
              <a:extLst>
                <a:ext uri="{FF2B5EF4-FFF2-40B4-BE49-F238E27FC236}">
                  <a16:creationId xmlns:a16="http://schemas.microsoft.com/office/drawing/2014/main" xmlns="" id="{ACD64EB9-5EED-4BD7-80A9-1E183A6A64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4667862" y="3028121"/>
              <a:ext cx="139884" cy="139884"/>
            </a:xfrm>
            <a:prstGeom prst="rect">
              <a:avLst/>
            </a:prstGeom>
          </p:spPr>
        </p:pic>
      </p:grpSp>
      <p:sp>
        <p:nvSpPr>
          <p:cNvPr id="247" name="ZoneTexte 246">
            <a:extLst>
              <a:ext uri="{FF2B5EF4-FFF2-40B4-BE49-F238E27FC236}">
                <a16:creationId xmlns:a16="http://schemas.microsoft.com/office/drawing/2014/main" xmlns="" id="{22299E8C-3524-4AFA-94DF-E2B0A28F8CB2}"/>
              </a:ext>
            </a:extLst>
          </p:cNvPr>
          <p:cNvSpPr txBox="1"/>
          <p:nvPr/>
        </p:nvSpPr>
        <p:spPr>
          <a:xfrm>
            <a:off x="1735730" y="2289958"/>
            <a:ext cx="1813690" cy="1532319"/>
          </a:xfrm>
          <a:prstGeom prst="rect">
            <a:avLst/>
          </a:prstGeom>
          <a:noFill/>
        </p:spPr>
        <p:txBody>
          <a:bodyPr wrap="square" numCol="2" spcCol="36000" rtlCol="0">
            <a:noAutofit/>
          </a:bodyPr>
          <a:lstStyle/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Cosyrel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Coveram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Coversyl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Fludex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Hyperium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Implicor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Natrixam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Procoralan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Triplixam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  <a:r>
              <a:rPr lang="en-US" sz="1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 </a:t>
            </a:r>
          </a:p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Triveram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  <a:r>
              <a:rPr lang="en-US" sz="1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 </a:t>
            </a:r>
          </a:p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Vastarel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 </a:t>
            </a:r>
          </a:p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Viacoram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  <a:p>
            <a:pPr marL="87313" lvl="0" indent="-87313" defTabSz="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Carivalan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  <a:endParaRPr lang="en-US" sz="1050" baseline="30000" dirty="0">
              <a:latin typeface="Arial" panose="020B0604020202020204" pitchFamily="34" charset="0"/>
              <a:ea typeface="Roboto" pitchFamily="2" charset="0"/>
              <a:cs typeface="Arial" pitchFamily="34" charset="0"/>
            </a:endParaRPr>
          </a:p>
        </p:txBody>
      </p:sp>
      <p:sp>
        <p:nvSpPr>
          <p:cNvPr id="248" name="ZoneTexte 247">
            <a:extLst>
              <a:ext uri="{FF2B5EF4-FFF2-40B4-BE49-F238E27FC236}">
                <a16:creationId xmlns:a16="http://schemas.microsoft.com/office/drawing/2014/main" xmlns="" id="{4A3CD116-46C4-4D32-91B6-12B87E758A32}"/>
              </a:ext>
            </a:extLst>
          </p:cNvPr>
          <p:cNvSpPr txBox="1"/>
          <p:nvPr/>
        </p:nvSpPr>
        <p:spPr>
          <a:xfrm>
            <a:off x="1735731" y="4083155"/>
            <a:ext cx="105498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/>
            <a:r>
              <a:rPr lang="en-US" sz="1100" b="1" dirty="0">
                <a:solidFill>
                  <a:schemeClr val="accent3"/>
                </a:solidFill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ONCOLOGIE</a:t>
            </a:r>
          </a:p>
          <a:p>
            <a:pPr marL="87313" lvl="0" indent="-87313" defTabSz="4572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Lonsurf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  <a:r>
              <a:rPr lang="en-US" sz="1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 </a:t>
            </a:r>
          </a:p>
          <a:p>
            <a:pPr marL="87313" lvl="0" indent="-87313" defTabSz="4572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Muphoran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  <a:r>
              <a:rPr lang="en-US" sz="1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 </a:t>
            </a:r>
          </a:p>
          <a:p>
            <a:pPr marL="87313" lvl="0" indent="-87313" defTabSz="4572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Pixuvri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  <a:p>
            <a:pPr marL="87313" lvl="0" indent="-87313" defTabSz="4572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05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Oncaspar</a:t>
            </a:r>
            <a:r>
              <a:rPr lang="en-US" sz="105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 </a:t>
            </a:r>
            <a:r>
              <a:rPr lang="en-US" sz="105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 </a:t>
            </a:r>
          </a:p>
          <a:p>
            <a:pPr marL="87313" lvl="0" indent="-87313" defTabSz="4572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05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Onivyde</a:t>
            </a:r>
            <a:r>
              <a:rPr lang="en-US" sz="105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 </a:t>
            </a:r>
            <a:r>
              <a:rPr lang="en-US" sz="105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 </a:t>
            </a:r>
          </a:p>
          <a:p>
            <a:pPr lvl="0" defTabSz="457200"/>
            <a:endParaRPr lang="en-US" sz="1050" baseline="30000" dirty="0">
              <a:latin typeface="Arial" panose="020B0604020202020204" pitchFamily="34" charset="0"/>
              <a:ea typeface="Roboto" pitchFamily="2" charset="0"/>
              <a:cs typeface="Arial" pitchFamily="34" charset="0"/>
            </a:endParaRPr>
          </a:p>
        </p:txBody>
      </p:sp>
      <p:sp>
        <p:nvSpPr>
          <p:cNvPr id="249" name="ZoneTexte 248">
            <a:extLst>
              <a:ext uri="{FF2B5EF4-FFF2-40B4-BE49-F238E27FC236}">
                <a16:creationId xmlns:a16="http://schemas.microsoft.com/office/drawing/2014/main" xmlns="" id="{945230C9-81B6-4C12-8C20-480F2EA745D4}"/>
              </a:ext>
            </a:extLst>
          </p:cNvPr>
          <p:cNvSpPr txBox="1"/>
          <p:nvPr/>
        </p:nvSpPr>
        <p:spPr>
          <a:xfrm>
            <a:off x="6131942" y="3644565"/>
            <a:ext cx="136320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/>
            <a:r>
              <a:rPr lang="en-US" sz="1100" b="1" dirty="0">
                <a:solidFill>
                  <a:schemeClr val="accent6"/>
                </a:solidFill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MÉTABOLISME</a:t>
            </a:r>
          </a:p>
          <a:p>
            <a:pPr marL="87313" lvl="0" indent="-87313" defTabSz="45720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Diamicron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  <a:r>
              <a:rPr lang="en-US" sz="1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 </a:t>
            </a:r>
          </a:p>
          <a:p>
            <a:pPr marL="87313" lvl="0" indent="-87313" defTabSz="45720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Diamicron</a:t>
            </a:r>
            <a:r>
              <a:rPr lang="en-US" sz="1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 MR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  <a:r>
              <a:rPr lang="en-US" sz="1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 </a:t>
            </a:r>
          </a:p>
        </p:txBody>
      </p:sp>
      <p:sp>
        <p:nvSpPr>
          <p:cNvPr id="250" name="ZoneTexte 249">
            <a:extLst>
              <a:ext uri="{FF2B5EF4-FFF2-40B4-BE49-F238E27FC236}">
                <a16:creationId xmlns:a16="http://schemas.microsoft.com/office/drawing/2014/main" xmlns="" id="{C20A9C3A-3644-4A37-AFF4-47D26486A5B3}"/>
              </a:ext>
            </a:extLst>
          </p:cNvPr>
          <p:cNvSpPr txBox="1"/>
          <p:nvPr/>
        </p:nvSpPr>
        <p:spPr>
          <a:xfrm>
            <a:off x="6131942" y="4480670"/>
            <a:ext cx="27605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/>
            <a:r>
              <a:rPr lang="en-US" sz="1100" b="1" dirty="0">
                <a:solidFill>
                  <a:schemeClr val="accent4"/>
                </a:solidFill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MALADIES VEINEUSES </a:t>
            </a:r>
            <a:br>
              <a:rPr lang="en-US" sz="1100" b="1" dirty="0">
                <a:solidFill>
                  <a:schemeClr val="accent4"/>
                </a:solidFill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</a:br>
            <a:r>
              <a:rPr lang="en-US" sz="1100" b="1" dirty="0">
                <a:solidFill>
                  <a:schemeClr val="accent4"/>
                </a:solidFill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CHRONIQUES</a:t>
            </a:r>
          </a:p>
          <a:p>
            <a:pPr marL="87313" lvl="0" indent="-87313" defTabSz="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Cedraflon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  <a:p>
            <a:pPr marL="87313" lvl="0" indent="-87313" defTabSz="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Daflon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</p:txBody>
      </p:sp>
      <p:sp>
        <p:nvSpPr>
          <p:cNvPr id="251" name="ZoneTexte 250">
            <a:extLst>
              <a:ext uri="{FF2B5EF4-FFF2-40B4-BE49-F238E27FC236}">
                <a16:creationId xmlns:a16="http://schemas.microsoft.com/office/drawing/2014/main" xmlns="" id="{3781D949-B78E-4C98-A0DE-AB198922425F}"/>
              </a:ext>
            </a:extLst>
          </p:cNvPr>
          <p:cNvSpPr txBox="1"/>
          <p:nvPr/>
        </p:nvSpPr>
        <p:spPr>
          <a:xfrm>
            <a:off x="6131941" y="2100150"/>
            <a:ext cx="175242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/>
            <a:r>
              <a:rPr lang="en-US" sz="1100" b="1" dirty="0">
                <a:solidFill>
                  <a:schemeClr val="accent5"/>
                </a:solidFill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NEURO-PSYCHIATRIE</a:t>
            </a:r>
          </a:p>
          <a:p>
            <a:pPr marL="87313" lvl="0" indent="-87313" defTabSz="457200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Stablon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  <a:r>
              <a:rPr lang="en-US" sz="1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 </a:t>
            </a:r>
          </a:p>
          <a:p>
            <a:pPr marL="87313" lvl="0" indent="-87313" defTabSz="457200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Trivastal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  <a:r>
              <a:rPr lang="en-US" sz="1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 </a:t>
            </a:r>
          </a:p>
          <a:p>
            <a:pPr marL="87313" lvl="0" indent="-87313" defTabSz="457200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Valdoxan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</a:p>
          <a:p>
            <a:pPr marL="87313" lvl="0" indent="-87313" defTabSz="457200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Arcalion</a:t>
            </a:r>
            <a:r>
              <a:rPr lang="en-US" sz="1000" baseline="30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®</a:t>
            </a:r>
            <a:r>
              <a:rPr lang="en-US" sz="1000" dirty="0"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 </a:t>
            </a: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xmlns="" id="{195B9DCF-9CD3-44BD-925D-F9547778FFD8}"/>
              </a:ext>
            </a:extLst>
          </p:cNvPr>
          <p:cNvSpPr/>
          <p:nvPr/>
        </p:nvSpPr>
        <p:spPr>
          <a:xfrm>
            <a:off x="1735730" y="1834105"/>
            <a:ext cx="175881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/>
            <a:r>
              <a:rPr lang="en-US" sz="1100" b="1" dirty="0">
                <a:solidFill>
                  <a:srgbClr val="E73458"/>
                </a:solidFill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MALADIES</a:t>
            </a:r>
            <a:br>
              <a:rPr lang="en-US" sz="1100" b="1" dirty="0">
                <a:solidFill>
                  <a:srgbClr val="E73458"/>
                </a:solidFill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</a:br>
            <a:r>
              <a:rPr lang="en-US" sz="1100" b="1" dirty="0">
                <a:solidFill>
                  <a:srgbClr val="E73458"/>
                </a:solidFill>
                <a:latin typeface="Arial" panose="020B0604020202020204" pitchFamily="34" charset="0"/>
                <a:ea typeface="Roboto" pitchFamily="2" charset="0"/>
                <a:cs typeface="Arial" pitchFamily="34" charset="0"/>
              </a:rPr>
              <a:t>CARDIOVASCULAIRES</a:t>
            </a:r>
          </a:p>
        </p:txBody>
      </p:sp>
      <p:sp>
        <p:nvSpPr>
          <p:cNvPr id="256" name="Forme libre : forme 255">
            <a:extLst>
              <a:ext uri="{FF2B5EF4-FFF2-40B4-BE49-F238E27FC236}">
                <a16:creationId xmlns:a16="http://schemas.microsoft.com/office/drawing/2014/main" xmlns="" id="{19059A0E-B056-4C0E-BF30-279EB2494790}"/>
              </a:ext>
            </a:extLst>
          </p:cNvPr>
          <p:cNvSpPr/>
          <p:nvPr/>
        </p:nvSpPr>
        <p:spPr>
          <a:xfrm flipH="1" flipV="1">
            <a:off x="4610100" y="1851336"/>
            <a:ext cx="1527862" cy="442237"/>
          </a:xfrm>
          <a:custGeom>
            <a:avLst/>
            <a:gdLst>
              <a:gd name="connsiteX0" fmla="*/ 0 w 1220903"/>
              <a:gd name="connsiteY0" fmla="*/ 0 h 561922"/>
              <a:gd name="connsiteX1" fmla="*/ 515946 w 1220903"/>
              <a:gd name="connsiteY1" fmla="*/ 0 h 561922"/>
              <a:gd name="connsiteX2" fmla="*/ 1220903 w 1220903"/>
              <a:gd name="connsiteY2" fmla="*/ 561922 h 561922"/>
              <a:gd name="connsiteX0" fmla="*/ 0 w 1716459"/>
              <a:gd name="connsiteY0" fmla="*/ 0 h 561922"/>
              <a:gd name="connsiteX1" fmla="*/ 1011502 w 1716459"/>
              <a:gd name="connsiteY1" fmla="*/ 0 h 561922"/>
              <a:gd name="connsiteX2" fmla="*/ 1716459 w 1716459"/>
              <a:gd name="connsiteY2" fmla="*/ 561922 h 561922"/>
              <a:gd name="connsiteX0" fmla="*/ 0 w 1689882"/>
              <a:gd name="connsiteY0" fmla="*/ 0 h 561922"/>
              <a:gd name="connsiteX1" fmla="*/ 984925 w 1689882"/>
              <a:gd name="connsiteY1" fmla="*/ 0 h 561922"/>
              <a:gd name="connsiteX2" fmla="*/ 1689882 w 1689882"/>
              <a:gd name="connsiteY2" fmla="*/ 561922 h 561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9882" h="561922">
                <a:moveTo>
                  <a:pt x="0" y="0"/>
                </a:moveTo>
                <a:lnTo>
                  <a:pt x="984925" y="0"/>
                </a:lnTo>
                <a:lnTo>
                  <a:pt x="1689882" y="561922"/>
                </a:lnTo>
              </a:path>
            </a:pathLst>
          </a:custGeom>
          <a:noFill/>
          <a:ln w="9525">
            <a:solidFill>
              <a:schemeClr val="accent5"/>
            </a:solidFill>
            <a:tailEnd type="oval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Forme libre : forme 256">
            <a:extLst>
              <a:ext uri="{FF2B5EF4-FFF2-40B4-BE49-F238E27FC236}">
                <a16:creationId xmlns:a16="http://schemas.microsoft.com/office/drawing/2014/main" xmlns="" id="{1E3B14DB-1CB6-45EF-8FF0-14E35CD483B3}"/>
              </a:ext>
            </a:extLst>
          </p:cNvPr>
          <p:cNvSpPr/>
          <p:nvPr/>
        </p:nvSpPr>
        <p:spPr>
          <a:xfrm flipH="1" flipV="1">
            <a:off x="4567238" y="3327400"/>
            <a:ext cx="1593630" cy="506757"/>
          </a:xfrm>
          <a:custGeom>
            <a:avLst/>
            <a:gdLst>
              <a:gd name="connsiteX0" fmla="*/ 0 w 1220903"/>
              <a:gd name="connsiteY0" fmla="*/ 0 h 561922"/>
              <a:gd name="connsiteX1" fmla="*/ 515946 w 1220903"/>
              <a:gd name="connsiteY1" fmla="*/ 0 h 561922"/>
              <a:gd name="connsiteX2" fmla="*/ 1220903 w 1220903"/>
              <a:gd name="connsiteY2" fmla="*/ 561922 h 561922"/>
              <a:gd name="connsiteX0" fmla="*/ 0 w 1746706"/>
              <a:gd name="connsiteY0" fmla="*/ 0 h 561922"/>
              <a:gd name="connsiteX1" fmla="*/ 1041749 w 1746706"/>
              <a:gd name="connsiteY1" fmla="*/ 0 h 561922"/>
              <a:gd name="connsiteX2" fmla="*/ 1746706 w 1746706"/>
              <a:gd name="connsiteY2" fmla="*/ 561922 h 561922"/>
              <a:gd name="connsiteX0" fmla="*/ 0 w 1764838"/>
              <a:gd name="connsiteY0" fmla="*/ 0 h 561922"/>
              <a:gd name="connsiteX1" fmla="*/ 1059881 w 1764838"/>
              <a:gd name="connsiteY1" fmla="*/ 0 h 561922"/>
              <a:gd name="connsiteX2" fmla="*/ 1764838 w 1764838"/>
              <a:gd name="connsiteY2" fmla="*/ 561922 h 561922"/>
              <a:gd name="connsiteX0" fmla="*/ 0 w 1598413"/>
              <a:gd name="connsiteY0" fmla="*/ 0 h 561922"/>
              <a:gd name="connsiteX1" fmla="*/ 893456 w 1598413"/>
              <a:gd name="connsiteY1" fmla="*/ 0 h 561922"/>
              <a:gd name="connsiteX2" fmla="*/ 1598413 w 1598413"/>
              <a:gd name="connsiteY2" fmla="*/ 561922 h 561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8413" h="561922">
                <a:moveTo>
                  <a:pt x="0" y="0"/>
                </a:moveTo>
                <a:lnTo>
                  <a:pt x="893456" y="0"/>
                </a:lnTo>
                <a:lnTo>
                  <a:pt x="1598413" y="561922"/>
                </a:lnTo>
              </a:path>
            </a:pathLst>
          </a:custGeom>
          <a:noFill/>
          <a:ln w="9525">
            <a:solidFill>
              <a:schemeClr val="accent6"/>
            </a:solidFill>
            <a:tailEnd type="oval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Forme libre : forme 261">
            <a:extLst>
              <a:ext uri="{FF2B5EF4-FFF2-40B4-BE49-F238E27FC236}">
                <a16:creationId xmlns:a16="http://schemas.microsoft.com/office/drawing/2014/main" xmlns="" id="{33F93D3C-0478-46C0-85E6-844200A48E30}"/>
              </a:ext>
            </a:extLst>
          </p:cNvPr>
          <p:cNvSpPr/>
          <p:nvPr/>
        </p:nvSpPr>
        <p:spPr>
          <a:xfrm flipH="1" flipV="1">
            <a:off x="4730749" y="4336597"/>
            <a:ext cx="1409406" cy="332884"/>
          </a:xfrm>
          <a:custGeom>
            <a:avLst/>
            <a:gdLst>
              <a:gd name="connsiteX0" fmla="*/ 0 w 1220903"/>
              <a:gd name="connsiteY0" fmla="*/ 0 h 561922"/>
              <a:gd name="connsiteX1" fmla="*/ 515946 w 1220903"/>
              <a:gd name="connsiteY1" fmla="*/ 0 h 561922"/>
              <a:gd name="connsiteX2" fmla="*/ 1220903 w 1220903"/>
              <a:gd name="connsiteY2" fmla="*/ 561922 h 561922"/>
              <a:gd name="connsiteX0" fmla="*/ 0 w 1236451"/>
              <a:gd name="connsiteY0" fmla="*/ 0 h 561922"/>
              <a:gd name="connsiteX1" fmla="*/ 531494 w 1236451"/>
              <a:gd name="connsiteY1" fmla="*/ 0 h 561922"/>
              <a:gd name="connsiteX2" fmla="*/ 1236451 w 1236451"/>
              <a:gd name="connsiteY2" fmla="*/ 561922 h 561922"/>
              <a:gd name="connsiteX0" fmla="*/ 0 w 2019174"/>
              <a:gd name="connsiteY0" fmla="*/ 0 h 561922"/>
              <a:gd name="connsiteX1" fmla="*/ 1314217 w 2019174"/>
              <a:gd name="connsiteY1" fmla="*/ 0 h 561922"/>
              <a:gd name="connsiteX2" fmla="*/ 2019174 w 2019174"/>
              <a:gd name="connsiteY2" fmla="*/ 561922 h 561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19174" h="561922">
                <a:moveTo>
                  <a:pt x="0" y="0"/>
                </a:moveTo>
                <a:lnTo>
                  <a:pt x="1314217" y="0"/>
                </a:lnTo>
                <a:lnTo>
                  <a:pt x="2019174" y="561922"/>
                </a:lnTo>
              </a:path>
            </a:pathLst>
          </a:custGeom>
          <a:noFill/>
          <a:ln w="9525">
            <a:solidFill>
              <a:schemeClr val="accent4"/>
            </a:solidFill>
            <a:tailEnd type="oval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7" name="Forme libre : forme 266">
            <a:extLst>
              <a:ext uri="{FF2B5EF4-FFF2-40B4-BE49-F238E27FC236}">
                <a16:creationId xmlns:a16="http://schemas.microsoft.com/office/drawing/2014/main" xmlns="" id="{01DE3ACE-92E4-40EF-B294-1E296176457B}"/>
              </a:ext>
            </a:extLst>
          </p:cNvPr>
          <p:cNvSpPr/>
          <p:nvPr/>
        </p:nvSpPr>
        <p:spPr>
          <a:xfrm>
            <a:off x="3450336" y="2190214"/>
            <a:ext cx="1280289" cy="661437"/>
          </a:xfrm>
          <a:custGeom>
            <a:avLst/>
            <a:gdLst>
              <a:gd name="connsiteX0" fmla="*/ 0 w 1220903"/>
              <a:gd name="connsiteY0" fmla="*/ 0 h 561922"/>
              <a:gd name="connsiteX1" fmla="*/ 515946 w 1220903"/>
              <a:gd name="connsiteY1" fmla="*/ 0 h 561922"/>
              <a:gd name="connsiteX2" fmla="*/ 1220903 w 1220903"/>
              <a:gd name="connsiteY2" fmla="*/ 561922 h 561922"/>
              <a:gd name="connsiteX0" fmla="*/ 0 w 1716459"/>
              <a:gd name="connsiteY0" fmla="*/ 0 h 561922"/>
              <a:gd name="connsiteX1" fmla="*/ 1011502 w 1716459"/>
              <a:gd name="connsiteY1" fmla="*/ 0 h 561922"/>
              <a:gd name="connsiteX2" fmla="*/ 1716459 w 1716459"/>
              <a:gd name="connsiteY2" fmla="*/ 561922 h 561922"/>
              <a:gd name="connsiteX0" fmla="*/ 0 w 1689882"/>
              <a:gd name="connsiteY0" fmla="*/ 0 h 561922"/>
              <a:gd name="connsiteX1" fmla="*/ 984925 w 1689882"/>
              <a:gd name="connsiteY1" fmla="*/ 0 h 561922"/>
              <a:gd name="connsiteX2" fmla="*/ 1689882 w 1689882"/>
              <a:gd name="connsiteY2" fmla="*/ 561922 h 561922"/>
              <a:gd name="connsiteX0" fmla="*/ 0 w 1307017"/>
              <a:gd name="connsiteY0" fmla="*/ 0 h 561922"/>
              <a:gd name="connsiteX1" fmla="*/ 602060 w 1307017"/>
              <a:gd name="connsiteY1" fmla="*/ 0 h 561922"/>
              <a:gd name="connsiteX2" fmla="*/ 1307017 w 1307017"/>
              <a:gd name="connsiteY2" fmla="*/ 561922 h 561922"/>
              <a:gd name="connsiteX0" fmla="*/ 0 w 1011180"/>
              <a:gd name="connsiteY0" fmla="*/ 0 h 561922"/>
              <a:gd name="connsiteX1" fmla="*/ 306223 w 1011180"/>
              <a:gd name="connsiteY1" fmla="*/ 0 h 561922"/>
              <a:gd name="connsiteX2" fmla="*/ 1011180 w 1011180"/>
              <a:gd name="connsiteY2" fmla="*/ 561922 h 561922"/>
              <a:gd name="connsiteX0" fmla="*/ 0 w 970608"/>
              <a:gd name="connsiteY0" fmla="*/ 0 h 561922"/>
              <a:gd name="connsiteX1" fmla="*/ 265651 w 970608"/>
              <a:gd name="connsiteY1" fmla="*/ 0 h 561922"/>
              <a:gd name="connsiteX2" fmla="*/ 970608 w 970608"/>
              <a:gd name="connsiteY2" fmla="*/ 561922 h 561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0608" h="561922">
                <a:moveTo>
                  <a:pt x="0" y="0"/>
                </a:moveTo>
                <a:lnTo>
                  <a:pt x="265651" y="0"/>
                </a:lnTo>
                <a:lnTo>
                  <a:pt x="970608" y="561922"/>
                </a:lnTo>
              </a:path>
            </a:pathLst>
          </a:custGeom>
          <a:noFill/>
          <a:ln w="9525">
            <a:solidFill>
              <a:schemeClr val="accent2"/>
            </a:solidFill>
            <a:tailEnd type="oval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Forme libre : forme 267">
            <a:extLst>
              <a:ext uri="{FF2B5EF4-FFF2-40B4-BE49-F238E27FC236}">
                <a16:creationId xmlns:a16="http://schemas.microsoft.com/office/drawing/2014/main" xmlns="" id="{8CD0DACC-2B07-4C36-B516-5AC854456927}"/>
              </a:ext>
            </a:extLst>
          </p:cNvPr>
          <p:cNvSpPr/>
          <p:nvPr/>
        </p:nvSpPr>
        <p:spPr>
          <a:xfrm flipV="1">
            <a:off x="2752730" y="3778745"/>
            <a:ext cx="1774666" cy="503272"/>
          </a:xfrm>
          <a:custGeom>
            <a:avLst/>
            <a:gdLst>
              <a:gd name="connsiteX0" fmla="*/ 0 w 1220903"/>
              <a:gd name="connsiteY0" fmla="*/ 0 h 561922"/>
              <a:gd name="connsiteX1" fmla="*/ 515946 w 1220903"/>
              <a:gd name="connsiteY1" fmla="*/ 0 h 561922"/>
              <a:gd name="connsiteX2" fmla="*/ 1220903 w 1220903"/>
              <a:gd name="connsiteY2" fmla="*/ 561922 h 561922"/>
              <a:gd name="connsiteX0" fmla="*/ 0 w 1716459"/>
              <a:gd name="connsiteY0" fmla="*/ 0 h 561922"/>
              <a:gd name="connsiteX1" fmla="*/ 1011502 w 1716459"/>
              <a:gd name="connsiteY1" fmla="*/ 0 h 561922"/>
              <a:gd name="connsiteX2" fmla="*/ 1716459 w 1716459"/>
              <a:gd name="connsiteY2" fmla="*/ 561922 h 561922"/>
              <a:gd name="connsiteX0" fmla="*/ 0 w 1689882"/>
              <a:gd name="connsiteY0" fmla="*/ 0 h 561922"/>
              <a:gd name="connsiteX1" fmla="*/ 984925 w 1689882"/>
              <a:gd name="connsiteY1" fmla="*/ 0 h 561922"/>
              <a:gd name="connsiteX2" fmla="*/ 1689882 w 1689882"/>
              <a:gd name="connsiteY2" fmla="*/ 561922 h 561922"/>
              <a:gd name="connsiteX0" fmla="*/ 0 w 1634482"/>
              <a:gd name="connsiteY0" fmla="*/ 0 h 561922"/>
              <a:gd name="connsiteX1" fmla="*/ 929525 w 1634482"/>
              <a:gd name="connsiteY1" fmla="*/ 0 h 561922"/>
              <a:gd name="connsiteX2" fmla="*/ 1634482 w 1634482"/>
              <a:gd name="connsiteY2" fmla="*/ 561922 h 561922"/>
              <a:gd name="connsiteX0" fmla="*/ 0 w 1518276"/>
              <a:gd name="connsiteY0" fmla="*/ 0 h 561922"/>
              <a:gd name="connsiteX1" fmla="*/ 813319 w 1518276"/>
              <a:gd name="connsiteY1" fmla="*/ 0 h 561922"/>
              <a:gd name="connsiteX2" fmla="*/ 1518276 w 1518276"/>
              <a:gd name="connsiteY2" fmla="*/ 561922 h 561922"/>
              <a:gd name="connsiteX0" fmla="*/ 0 w 1890137"/>
              <a:gd name="connsiteY0" fmla="*/ 0 h 571415"/>
              <a:gd name="connsiteX1" fmla="*/ 1185180 w 1890137"/>
              <a:gd name="connsiteY1" fmla="*/ 9493 h 571415"/>
              <a:gd name="connsiteX2" fmla="*/ 1890137 w 1890137"/>
              <a:gd name="connsiteY2" fmla="*/ 571415 h 571415"/>
              <a:gd name="connsiteX0" fmla="*/ 0 w 1890137"/>
              <a:gd name="connsiteY0" fmla="*/ 0 h 564296"/>
              <a:gd name="connsiteX1" fmla="*/ 1185180 w 1890137"/>
              <a:gd name="connsiteY1" fmla="*/ 2374 h 564296"/>
              <a:gd name="connsiteX2" fmla="*/ 1890137 w 1890137"/>
              <a:gd name="connsiteY2" fmla="*/ 564296 h 564296"/>
              <a:gd name="connsiteX0" fmla="*/ 0 w 1732096"/>
              <a:gd name="connsiteY0" fmla="*/ 0 h 564296"/>
              <a:gd name="connsiteX1" fmla="*/ 1027139 w 1732096"/>
              <a:gd name="connsiteY1" fmla="*/ 2374 h 564296"/>
              <a:gd name="connsiteX2" fmla="*/ 1732096 w 1732096"/>
              <a:gd name="connsiteY2" fmla="*/ 564296 h 56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2096" h="564296">
                <a:moveTo>
                  <a:pt x="0" y="0"/>
                </a:moveTo>
                <a:lnTo>
                  <a:pt x="1027139" y="2374"/>
                </a:lnTo>
                <a:lnTo>
                  <a:pt x="1732096" y="564296"/>
                </a:lnTo>
              </a:path>
            </a:pathLst>
          </a:custGeom>
          <a:noFill/>
          <a:ln w="9525">
            <a:solidFill>
              <a:schemeClr val="accent3"/>
            </a:solidFill>
            <a:tailEnd type="oval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1C0118AE-87F1-4264-8909-A25E9AD3317B}"/>
              </a:ext>
            </a:extLst>
          </p:cNvPr>
          <p:cNvSpPr/>
          <p:nvPr/>
        </p:nvSpPr>
        <p:spPr>
          <a:xfrm>
            <a:off x="0" y="5789778"/>
            <a:ext cx="3923928" cy="461665"/>
          </a:xfrm>
          <a:prstGeom prst="rect">
            <a:avLst/>
          </a:prstGeom>
          <a:solidFill>
            <a:schemeClr val="accent1"/>
          </a:solidFill>
        </p:spPr>
        <p:txBody>
          <a:bodyPr wrap="square" lIns="396000" rIns="7200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Nos filiales peuvent aussi commercialiser d’autres médicaments pris en licence dans leur </a:t>
            </a:r>
            <a:r>
              <a:rPr lang="fr-FR" sz="1200" dirty="0" smtClean="0">
                <a:solidFill>
                  <a:schemeClr val="bg1"/>
                </a:solidFill>
              </a:rPr>
              <a:t>pays</a:t>
            </a:r>
            <a:endParaRPr lang="fr-F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690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="" xmlns:a16="http://schemas.microsoft.com/office/drawing/2014/main" id="{34FCAFE4-B733-4B42-BFB2-B6BB5C449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 AXES MAJEURS DE R&amp;D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A94B7C4C-32D8-4A10-B8BC-085DE30779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Le patient et l’innovation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A4C6FF2-6C73-4A14-96AF-1FD9390840F2}"/>
              </a:ext>
            </a:extLst>
          </p:cNvPr>
          <p:cNvSpPr/>
          <p:nvPr/>
        </p:nvSpPr>
        <p:spPr>
          <a:xfrm>
            <a:off x="7358610" y="2736213"/>
            <a:ext cx="1417091" cy="65035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0" bIns="0"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ea typeface="Roboto" pitchFamily="2" charset="0"/>
                <a:cs typeface="Arial" pitchFamily="34" charset="0"/>
              </a:rPr>
              <a:t>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CD21C91C-35E1-4399-84D1-F25F4F1731F2}"/>
              </a:ext>
            </a:extLst>
          </p:cNvPr>
          <p:cNvSpPr txBox="1"/>
          <p:nvPr/>
        </p:nvSpPr>
        <p:spPr>
          <a:xfrm>
            <a:off x="7422078" y="3978609"/>
            <a:ext cx="1290148" cy="466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900" b="1" dirty="0">
                <a:solidFill>
                  <a:schemeClr val="accent5"/>
                </a:solidFill>
                <a:latin typeface="+mj-lt"/>
                <a:ea typeface="Roboto" pitchFamily="2" charset="0"/>
                <a:cs typeface="Arial" pitchFamily="34" charset="0"/>
              </a:rPr>
              <a:t>MALADIES</a:t>
            </a:r>
          </a:p>
          <a:p>
            <a:pPr algn="ctr">
              <a:lnSpc>
                <a:spcPct val="90000"/>
              </a:lnSpc>
            </a:pPr>
            <a:r>
              <a:rPr lang="en-US" sz="900" b="1" dirty="0">
                <a:solidFill>
                  <a:schemeClr val="accent5"/>
                </a:solidFill>
                <a:latin typeface="+mj-lt"/>
                <a:ea typeface="Roboto" pitchFamily="2" charset="0"/>
                <a:cs typeface="Arial" pitchFamily="34" charset="0"/>
              </a:rPr>
              <a:t>NEURO-PSYCHIATRIQUES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CE8C9881-4C3D-4555-AB4A-8ED2746F45CB}"/>
              </a:ext>
            </a:extLst>
          </p:cNvPr>
          <p:cNvSpPr/>
          <p:nvPr/>
        </p:nvSpPr>
        <p:spPr>
          <a:xfrm>
            <a:off x="7358607" y="4718498"/>
            <a:ext cx="1417090" cy="6414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050" dirty="0">
                <a:solidFill>
                  <a:schemeClr val="accent5"/>
                </a:solidFill>
                <a:ea typeface="Roboto" pitchFamily="2" charset="0"/>
                <a:cs typeface="Arial" pitchFamily="34" charset="0"/>
              </a:rPr>
              <a:t>Maladies</a:t>
            </a:r>
          </a:p>
          <a:p>
            <a:pPr lvl="0" algn="ctr"/>
            <a:r>
              <a:rPr lang="en-US" sz="1050" dirty="0" err="1">
                <a:solidFill>
                  <a:schemeClr val="accent5"/>
                </a:solidFill>
                <a:ea typeface="Roboto" pitchFamily="2" charset="0"/>
                <a:cs typeface="Arial" pitchFamily="34" charset="0"/>
              </a:rPr>
              <a:t>neurodégénératives</a:t>
            </a:r>
            <a:endParaRPr lang="en-US" sz="1050" dirty="0">
              <a:solidFill>
                <a:schemeClr val="accent5"/>
              </a:solidFill>
              <a:ea typeface="Roboto" pitchFamily="2" charset="0"/>
              <a:cs typeface="Arial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4690984E-04E0-4A71-B151-FCCE20CE99C9}"/>
              </a:ext>
            </a:extLst>
          </p:cNvPr>
          <p:cNvSpPr/>
          <p:nvPr/>
        </p:nvSpPr>
        <p:spPr>
          <a:xfrm>
            <a:off x="7254161" y="2736212"/>
            <a:ext cx="54000" cy="26256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5779E2A4-01A2-4A15-AFA5-9A4523EBE4DA}"/>
              </a:ext>
            </a:extLst>
          </p:cNvPr>
          <p:cNvSpPr/>
          <p:nvPr/>
        </p:nvSpPr>
        <p:spPr>
          <a:xfrm>
            <a:off x="3921935" y="2736213"/>
            <a:ext cx="1417091" cy="65035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0" bIns="0"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ea typeface="Roboto" pitchFamily="2" charset="0"/>
                <a:cs typeface="Arial" pitchFamily="34" charset="0"/>
              </a:rPr>
              <a:t>18</a:t>
            </a:r>
            <a:endParaRPr lang="en-US" sz="2800" b="1" dirty="0">
              <a:solidFill>
                <a:prstClr val="white"/>
              </a:solidFill>
              <a:ea typeface="Roboto" pitchFamily="2" charset="0"/>
              <a:cs typeface="Arial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29CBE736-ABB4-48CB-9186-F2181F0115D7}"/>
              </a:ext>
            </a:extLst>
          </p:cNvPr>
          <p:cNvSpPr txBox="1"/>
          <p:nvPr/>
        </p:nvSpPr>
        <p:spPr>
          <a:xfrm>
            <a:off x="4092572" y="4178663"/>
            <a:ext cx="1075499" cy="216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900" b="1" dirty="0">
                <a:solidFill>
                  <a:srgbClr val="95C11F"/>
                </a:solidFill>
                <a:latin typeface="+mj-lt"/>
                <a:ea typeface="Roboto" pitchFamily="2" charset="0"/>
                <a:cs typeface="Arial" pitchFamily="34" charset="0"/>
              </a:rPr>
              <a:t>CANCERS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6BF4C4A2-3815-47ED-B0BC-D56694C188D9}"/>
              </a:ext>
            </a:extLst>
          </p:cNvPr>
          <p:cNvSpPr/>
          <p:nvPr/>
        </p:nvSpPr>
        <p:spPr>
          <a:xfrm>
            <a:off x="3921920" y="4720558"/>
            <a:ext cx="1416803" cy="6393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000" dirty="0">
                <a:solidFill>
                  <a:srgbClr val="95C11F"/>
                </a:solidFill>
                <a:ea typeface="Roboto" pitchFamily="2" charset="0"/>
                <a:cs typeface="Arial" pitchFamily="34" charset="0"/>
              </a:rPr>
              <a:t>Tumeurs solides</a:t>
            </a:r>
          </a:p>
          <a:p>
            <a:pPr lvl="0" algn="ctr"/>
            <a:r>
              <a:rPr lang="fr-FR" sz="1000" dirty="0">
                <a:solidFill>
                  <a:srgbClr val="95C11F"/>
                </a:solidFill>
                <a:ea typeface="Roboto" pitchFamily="2" charset="0"/>
                <a:cs typeface="Arial" pitchFamily="34" charset="0"/>
              </a:rPr>
              <a:t>et hémopathies</a:t>
            </a:r>
          </a:p>
          <a:p>
            <a:pPr lvl="0" algn="ctr"/>
            <a:r>
              <a:rPr lang="fr-FR" sz="1000" dirty="0">
                <a:solidFill>
                  <a:srgbClr val="95C11F"/>
                </a:solidFill>
                <a:ea typeface="Roboto" pitchFamily="2" charset="0"/>
                <a:cs typeface="Arial" pitchFamily="34" charset="0"/>
              </a:rPr>
              <a:t>malignes</a:t>
            </a:r>
            <a:endParaRPr lang="en-US" sz="1000" dirty="0">
              <a:solidFill>
                <a:srgbClr val="95C11F"/>
              </a:solidFill>
              <a:ea typeface="Roboto" pitchFamily="2" charset="0"/>
              <a:cs typeface="Arial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80D458FE-CBA4-4C3D-A565-2CB3DCCF25FB}"/>
              </a:ext>
            </a:extLst>
          </p:cNvPr>
          <p:cNvSpPr/>
          <p:nvPr/>
        </p:nvSpPr>
        <p:spPr>
          <a:xfrm>
            <a:off x="3817486" y="2736212"/>
            <a:ext cx="54000" cy="2625600"/>
          </a:xfrm>
          <a:prstGeom prst="rect">
            <a:avLst/>
          </a:prstGeom>
          <a:solidFill>
            <a:srgbClr val="95C1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FCCE72E2-9A3B-4660-9D4C-EEB4005CF897}"/>
              </a:ext>
            </a:extLst>
          </p:cNvPr>
          <p:cNvSpPr/>
          <p:nvPr/>
        </p:nvSpPr>
        <p:spPr>
          <a:xfrm>
            <a:off x="481428" y="2736212"/>
            <a:ext cx="1417792" cy="650357"/>
          </a:xfrm>
          <a:prstGeom prst="rect">
            <a:avLst/>
          </a:prstGeom>
          <a:solidFill>
            <a:srgbClr val="E7345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0" bIns="144000"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ea typeface="Roboto" pitchFamily="2" charset="0"/>
                <a:cs typeface="Arial" pitchFamily="34" charset="0"/>
              </a:rPr>
              <a:t>9</a:t>
            </a:r>
            <a:endParaRPr lang="en-US" sz="1600" dirty="0">
              <a:latin typeface="+mj-lt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58987238-0A2C-4B58-B053-D7D3FB53F771}"/>
              </a:ext>
            </a:extLst>
          </p:cNvPr>
          <p:cNvSpPr txBox="1"/>
          <p:nvPr/>
        </p:nvSpPr>
        <p:spPr>
          <a:xfrm>
            <a:off x="436647" y="4070942"/>
            <a:ext cx="151502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900" b="1" dirty="0">
                <a:solidFill>
                  <a:srgbClr val="E73458"/>
                </a:solidFill>
                <a:latin typeface="+mj-lt"/>
                <a:ea typeface="Roboto" pitchFamily="2" charset="0"/>
                <a:cs typeface="Arial" pitchFamily="34" charset="0"/>
              </a:rPr>
              <a:t>MALADIES </a:t>
            </a:r>
          </a:p>
          <a:p>
            <a:pPr algn="ctr">
              <a:lnSpc>
                <a:spcPct val="90000"/>
              </a:lnSpc>
            </a:pPr>
            <a:r>
              <a:rPr lang="en-US" sz="900" b="1" dirty="0">
                <a:solidFill>
                  <a:srgbClr val="E73458"/>
                </a:solidFill>
                <a:latin typeface="+mj-lt"/>
                <a:ea typeface="Roboto" pitchFamily="2" charset="0"/>
                <a:cs typeface="Arial" pitchFamily="34" charset="0"/>
              </a:rPr>
              <a:t>CARDIOVASCULAIRES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33BA7F3E-6B6F-4192-A7C5-068746F4D8A9}"/>
              </a:ext>
            </a:extLst>
          </p:cNvPr>
          <p:cNvSpPr/>
          <p:nvPr/>
        </p:nvSpPr>
        <p:spPr>
          <a:xfrm>
            <a:off x="481379" y="4733444"/>
            <a:ext cx="1416802" cy="6264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050" dirty="0" err="1">
                <a:solidFill>
                  <a:srgbClr val="E73458"/>
                </a:solidFill>
                <a:ea typeface="Roboto" pitchFamily="2" charset="0"/>
                <a:cs typeface="Arial" pitchFamily="34" charset="0"/>
              </a:rPr>
              <a:t>Insuffisance</a:t>
            </a:r>
            <a:endParaRPr lang="en-US" sz="1050" dirty="0">
              <a:solidFill>
                <a:srgbClr val="E73458"/>
              </a:solidFill>
              <a:ea typeface="Roboto" pitchFamily="2" charset="0"/>
              <a:cs typeface="Arial" pitchFamily="34" charset="0"/>
            </a:endParaRPr>
          </a:p>
          <a:p>
            <a:pPr lvl="0" algn="ctr"/>
            <a:r>
              <a:rPr lang="en-US" sz="1050" dirty="0" err="1">
                <a:solidFill>
                  <a:srgbClr val="E73458"/>
                </a:solidFill>
                <a:ea typeface="Roboto" pitchFamily="2" charset="0"/>
                <a:cs typeface="Arial" pitchFamily="34" charset="0"/>
              </a:rPr>
              <a:t>cardiaque</a:t>
            </a:r>
            <a:endParaRPr lang="en-US" sz="1050" dirty="0">
              <a:solidFill>
                <a:srgbClr val="E73458"/>
              </a:solidFill>
              <a:ea typeface="Roboto" pitchFamily="2" charset="0"/>
              <a:cs typeface="Arial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05E1510B-0660-40FE-B275-C5D8CB423E27}"/>
              </a:ext>
            </a:extLst>
          </p:cNvPr>
          <p:cNvSpPr/>
          <p:nvPr/>
        </p:nvSpPr>
        <p:spPr>
          <a:xfrm>
            <a:off x="376946" y="2736212"/>
            <a:ext cx="59702" cy="2623723"/>
          </a:xfrm>
          <a:prstGeom prst="rect">
            <a:avLst/>
          </a:prstGeom>
          <a:solidFill>
            <a:srgbClr val="E7345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B151807C-D830-457C-8FBA-0DC1616D57C0}"/>
              </a:ext>
            </a:extLst>
          </p:cNvPr>
          <p:cNvSpPr/>
          <p:nvPr/>
        </p:nvSpPr>
        <p:spPr>
          <a:xfrm>
            <a:off x="2210866" y="2736213"/>
            <a:ext cx="1417091" cy="65035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0" bIns="0"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ea typeface="Roboto" pitchFamily="2" charset="0"/>
                <a:cs typeface="Arial" pitchFamily="34" charset="0"/>
              </a:rPr>
              <a:t>1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0222FF1C-6D93-4AAF-A30E-64EB58261D5E}"/>
              </a:ext>
            </a:extLst>
          </p:cNvPr>
          <p:cNvSpPr txBox="1"/>
          <p:nvPr/>
        </p:nvSpPr>
        <p:spPr>
          <a:xfrm>
            <a:off x="2300486" y="4178663"/>
            <a:ext cx="1237533" cy="216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900" b="1" dirty="0">
                <a:solidFill>
                  <a:srgbClr val="F39325"/>
                </a:solidFill>
                <a:latin typeface="+mj-lt"/>
                <a:ea typeface="Roboto" pitchFamily="2" charset="0"/>
                <a:cs typeface="Arial" pitchFamily="34" charset="0"/>
              </a:rPr>
              <a:t>DIABÈTE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EFF0E5E8-A5D4-4978-91D8-1579AC747B7A}"/>
              </a:ext>
            </a:extLst>
          </p:cNvPr>
          <p:cNvSpPr/>
          <p:nvPr/>
        </p:nvSpPr>
        <p:spPr>
          <a:xfrm>
            <a:off x="2210850" y="4720558"/>
            <a:ext cx="1416802" cy="6393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050" dirty="0" err="1">
                <a:solidFill>
                  <a:srgbClr val="F39325"/>
                </a:solidFill>
                <a:ea typeface="Roboto" pitchFamily="2" charset="0"/>
                <a:cs typeface="Arial" pitchFamily="34" charset="0"/>
              </a:rPr>
              <a:t>Diabète</a:t>
            </a:r>
            <a:r>
              <a:rPr lang="en-US" sz="1050" dirty="0">
                <a:solidFill>
                  <a:srgbClr val="F39325"/>
                </a:solidFill>
                <a:ea typeface="Roboto" pitchFamily="2" charset="0"/>
                <a:cs typeface="Arial" pitchFamily="34" charset="0"/>
              </a:rPr>
              <a:t> </a:t>
            </a:r>
            <a:br>
              <a:rPr lang="en-US" sz="1050" dirty="0">
                <a:solidFill>
                  <a:srgbClr val="F39325"/>
                </a:solidFill>
                <a:ea typeface="Roboto" pitchFamily="2" charset="0"/>
                <a:cs typeface="Arial" pitchFamily="34" charset="0"/>
              </a:rPr>
            </a:br>
            <a:r>
              <a:rPr lang="en-US" sz="1050" dirty="0">
                <a:solidFill>
                  <a:srgbClr val="F39325"/>
                </a:solidFill>
                <a:ea typeface="Roboto" pitchFamily="2" charset="0"/>
                <a:cs typeface="Arial" pitchFamily="34" charset="0"/>
              </a:rPr>
              <a:t>de type 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8E9A6065-9AC8-484B-AD52-3F3CD73EC986}"/>
              </a:ext>
            </a:extLst>
          </p:cNvPr>
          <p:cNvSpPr/>
          <p:nvPr/>
        </p:nvSpPr>
        <p:spPr>
          <a:xfrm>
            <a:off x="2106417" y="2736212"/>
            <a:ext cx="54000" cy="2625600"/>
          </a:xfrm>
          <a:prstGeom prst="rect">
            <a:avLst/>
          </a:prstGeom>
          <a:solidFill>
            <a:srgbClr val="F393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63793496-D3B5-4636-BADA-7FD07AEFD6C7}"/>
              </a:ext>
            </a:extLst>
          </p:cNvPr>
          <p:cNvSpPr/>
          <p:nvPr/>
        </p:nvSpPr>
        <p:spPr>
          <a:xfrm>
            <a:off x="5639542" y="2736213"/>
            <a:ext cx="1417091" cy="650359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0" bIns="0"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ea typeface="Roboto" pitchFamily="2" charset="0"/>
                <a:cs typeface="Arial" pitchFamily="34" charset="0"/>
              </a:rPr>
              <a:t>4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="" xmlns:a16="http://schemas.microsoft.com/office/drawing/2014/main" id="{5E8CFD27-81EC-4909-A1C6-2D33A39BF729}"/>
              </a:ext>
            </a:extLst>
          </p:cNvPr>
          <p:cNvSpPr txBox="1"/>
          <p:nvPr/>
        </p:nvSpPr>
        <p:spPr>
          <a:xfrm>
            <a:off x="5646914" y="3978609"/>
            <a:ext cx="1422609" cy="466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900" b="1" dirty="0">
                <a:solidFill>
                  <a:srgbClr val="96368B"/>
                </a:solidFill>
                <a:latin typeface="+mj-lt"/>
                <a:ea typeface="Roboto" pitchFamily="2" charset="0"/>
                <a:cs typeface="Arial" pitchFamily="34" charset="0"/>
              </a:rPr>
              <a:t>MALADIES</a:t>
            </a:r>
          </a:p>
          <a:p>
            <a:pPr algn="ctr">
              <a:lnSpc>
                <a:spcPct val="90000"/>
              </a:lnSpc>
            </a:pPr>
            <a:r>
              <a:rPr lang="en-US" sz="900" b="1" dirty="0">
                <a:solidFill>
                  <a:srgbClr val="96368B"/>
                </a:solidFill>
                <a:latin typeface="+mj-lt"/>
                <a:ea typeface="Roboto" pitchFamily="2" charset="0"/>
                <a:cs typeface="Arial" pitchFamily="34" charset="0"/>
              </a:rPr>
              <a:t>IMMUNO-INFLAMMATOIRES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F9F6D5E6-79F6-4455-B257-C2EF29E56FF8}"/>
              </a:ext>
            </a:extLst>
          </p:cNvPr>
          <p:cNvSpPr/>
          <p:nvPr/>
        </p:nvSpPr>
        <p:spPr>
          <a:xfrm>
            <a:off x="5639528" y="4720558"/>
            <a:ext cx="1416803" cy="6393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050" dirty="0">
                <a:solidFill>
                  <a:srgbClr val="96368B"/>
                </a:solidFill>
                <a:ea typeface="Roboto" pitchFamily="2" charset="0"/>
                <a:cs typeface="Arial" pitchFamily="34" charset="0"/>
              </a:rPr>
              <a:t>Maladies </a:t>
            </a:r>
          </a:p>
          <a:p>
            <a:pPr lvl="0" algn="ctr"/>
            <a:r>
              <a:rPr lang="en-US" sz="1050" dirty="0">
                <a:solidFill>
                  <a:srgbClr val="96368B"/>
                </a:solidFill>
                <a:ea typeface="Roboto" pitchFamily="2" charset="0"/>
                <a:cs typeface="Arial" pitchFamily="34" charset="0"/>
              </a:rPr>
              <a:t>auto-immunes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A1C6F358-9626-4096-9B89-2FEE05B1AD83}"/>
              </a:ext>
            </a:extLst>
          </p:cNvPr>
          <p:cNvSpPr/>
          <p:nvPr/>
        </p:nvSpPr>
        <p:spPr>
          <a:xfrm>
            <a:off x="5535094" y="2736212"/>
            <a:ext cx="54000" cy="2625600"/>
          </a:xfrm>
          <a:prstGeom prst="rect">
            <a:avLst/>
          </a:prstGeom>
          <a:solidFill>
            <a:srgbClr val="96368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46" name="Shape 41">
            <a:extLst>
              <a:ext uri="{FF2B5EF4-FFF2-40B4-BE49-F238E27FC236}">
                <a16:creationId xmlns="" xmlns:a16="http://schemas.microsoft.com/office/drawing/2014/main" id="{9F06DE41-DEEB-4829-804E-9F89DCF2C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9128" y="1786390"/>
            <a:ext cx="4265744" cy="51349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40904" tIns="40904" rIns="40904" bIns="40904" anchor="ctr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  <a:sym typeface="Trade Gothic" charset="0"/>
              </a:rPr>
              <a:t>36</a:t>
            </a:r>
            <a:r>
              <a:rPr lang="en-US" sz="2800" dirty="0" smtClean="0">
                <a:solidFill>
                  <a:srgbClr val="69BFC9"/>
                </a:solidFill>
                <a:latin typeface="+mj-lt"/>
                <a:ea typeface="Roboto" pitchFamily="2" charset="0"/>
                <a:cs typeface="Arial" pitchFamily="34" charset="0"/>
                <a:sym typeface="Trade Gothic" charset="0"/>
              </a:rPr>
              <a:t> </a:t>
            </a:r>
            <a:r>
              <a:rPr lang="fr-FR" sz="1200" dirty="0">
                <a:latin typeface="+mj-lt"/>
                <a:ea typeface="Roboto" pitchFamily="2" charset="0"/>
                <a:cs typeface="Arial" pitchFamily="34" charset="0"/>
                <a:sym typeface="Trade Gothic" charset="0"/>
              </a:rPr>
              <a:t>candidats médicaments en </a:t>
            </a:r>
            <a:r>
              <a:rPr lang="fr-FR" sz="1200" dirty="0">
                <a:ea typeface="Roboto" pitchFamily="2" charset="0"/>
                <a:cs typeface="Arial" pitchFamily="34" charset="0"/>
                <a:sym typeface="Trade Gothic" charset="0"/>
              </a:rPr>
              <a:t>développe</a:t>
            </a:r>
            <a:r>
              <a:rPr lang="fr-FR" sz="1200" dirty="0" smtClean="0">
                <a:latin typeface="+mj-lt"/>
                <a:ea typeface="Roboto" pitchFamily="2" charset="0"/>
                <a:cs typeface="Arial" pitchFamily="34" charset="0"/>
                <a:sym typeface="Trade Gothic" charset="0"/>
              </a:rPr>
              <a:t>ment </a:t>
            </a:r>
            <a:r>
              <a:rPr lang="fr-FR" sz="1200" dirty="0">
                <a:latin typeface="+mj-lt"/>
                <a:ea typeface="Roboto" pitchFamily="2" charset="0"/>
                <a:cs typeface="Arial" pitchFamily="34" charset="0"/>
                <a:sym typeface="Trade Gothic" charset="0"/>
              </a:rPr>
              <a:t>clinique</a:t>
            </a:r>
            <a:endParaRPr lang="en-US" sz="1200" dirty="0">
              <a:latin typeface="+mj-lt"/>
              <a:ea typeface="Roboto" pitchFamily="2" charset="0"/>
              <a:cs typeface="Arial" pitchFamily="34" charset="0"/>
              <a:sym typeface="Trade Gothic" charset="0"/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="" xmlns:a16="http://schemas.microsoft.com/office/drawing/2014/main" id="{DC9FCC08-D088-4E21-B7DC-6B29DE7546A7}"/>
              </a:ext>
            </a:extLst>
          </p:cNvPr>
          <p:cNvSpPr txBox="1"/>
          <p:nvPr/>
        </p:nvSpPr>
        <p:spPr>
          <a:xfrm>
            <a:off x="648350" y="3109685"/>
            <a:ext cx="9268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>
                <a:solidFill>
                  <a:schemeClr val="bg1"/>
                </a:solidFill>
                <a:latin typeface="+mj-lt"/>
                <a:ea typeface="Roboto" pitchFamily="2" charset="0"/>
              </a:rPr>
              <a:t>(</a:t>
            </a:r>
            <a:r>
              <a:rPr lang="fr-FR" sz="900" dirty="0">
                <a:solidFill>
                  <a:schemeClr val="bg1"/>
                </a:solidFill>
                <a:latin typeface="+mj-lt"/>
                <a:ea typeface="Roboto" pitchFamily="2" charset="0"/>
                <a:cs typeface="Arial" pitchFamily="34" charset="0"/>
              </a:rPr>
              <a:t>incluant </a:t>
            </a:r>
            <a:r>
              <a:rPr lang="fr-FR" sz="900" dirty="0" smtClean="0">
                <a:solidFill>
                  <a:schemeClr val="bg1"/>
                </a:solidFill>
                <a:latin typeface="+mj-lt"/>
                <a:ea typeface="Roboto" pitchFamily="2" charset="0"/>
                <a:cs typeface="Arial" pitchFamily="34" charset="0"/>
              </a:rPr>
              <a:t>5 </a:t>
            </a:r>
            <a:r>
              <a:rPr lang="fr-FR" sz="900" dirty="0">
                <a:solidFill>
                  <a:schemeClr val="bg1"/>
                </a:solidFill>
                <a:latin typeface="+mj-lt"/>
                <a:ea typeface="Roboto" pitchFamily="2" charset="0"/>
                <a:cs typeface="Arial" pitchFamily="34" charset="0"/>
              </a:rPr>
              <a:t>FDC)</a:t>
            </a:r>
            <a:endParaRPr lang="en-US" sz="900" dirty="0">
              <a:solidFill>
                <a:schemeClr val="bg1"/>
              </a:solidFill>
              <a:latin typeface="+mj-lt"/>
              <a:ea typeface="Roboto" pitchFamily="2" charset="0"/>
              <a:cs typeface="Arial" pitchFamily="34" charset="0"/>
            </a:endParaRPr>
          </a:p>
        </p:txBody>
      </p:sp>
      <p:pic>
        <p:nvPicPr>
          <p:cNvPr id="55" name="Image 54">
            <a:extLst>
              <a:ext uri="{FF2B5EF4-FFF2-40B4-BE49-F238E27FC236}">
                <a16:creationId xmlns="" xmlns:a16="http://schemas.microsoft.com/office/drawing/2014/main" id="{ED136170-694D-44CE-92C5-AFE22BAF4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188" y="3523871"/>
            <a:ext cx="314126" cy="424959"/>
          </a:xfrm>
          <a:prstGeom prst="rect">
            <a:avLst/>
          </a:prstGeom>
        </p:spPr>
      </p:pic>
      <p:grpSp>
        <p:nvGrpSpPr>
          <p:cNvPr id="57" name="Group 4">
            <a:extLst>
              <a:ext uri="{FF2B5EF4-FFF2-40B4-BE49-F238E27FC236}">
                <a16:creationId xmlns="" xmlns:a16="http://schemas.microsoft.com/office/drawing/2014/main" id="{A700EB13-2520-4536-9587-29B3BF5EB46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925510" y="3522648"/>
            <a:ext cx="283284" cy="426181"/>
            <a:chOff x="4941" y="1685"/>
            <a:chExt cx="226" cy="255"/>
          </a:xfrm>
          <a:solidFill>
            <a:schemeClr val="accent5"/>
          </a:solidFill>
        </p:grpSpPr>
        <p:sp>
          <p:nvSpPr>
            <p:cNvPr id="59" name="Freeform 5">
              <a:extLst>
                <a:ext uri="{FF2B5EF4-FFF2-40B4-BE49-F238E27FC236}">
                  <a16:creationId xmlns="" xmlns:a16="http://schemas.microsoft.com/office/drawing/2014/main" id="{A0AB8B23-AE9B-484C-A436-28FD744D447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1" y="1685"/>
              <a:ext cx="226" cy="255"/>
            </a:xfrm>
            <a:custGeom>
              <a:avLst/>
              <a:gdLst>
                <a:gd name="T0" fmla="*/ 2 w 136"/>
                <a:gd name="T1" fmla="*/ 57 h 154"/>
                <a:gd name="T2" fmla="*/ 44 w 136"/>
                <a:gd name="T3" fmla="*/ 6 h 154"/>
                <a:gd name="T4" fmla="*/ 115 w 136"/>
                <a:gd name="T5" fmla="*/ 27 h 154"/>
                <a:gd name="T6" fmla="*/ 120 w 136"/>
                <a:gd name="T7" fmla="*/ 41 h 154"/>
                <a:gd name="T8" fmla="*/ 124 w 136"/>
                <a:gd name="T9" fmla="*/ 57 h 154"/>
                <a:gd name="T10" fmla="*/ 122 w 136"/>
                <a:gd name="T11" fmla="*/ 66 h 154"/>
                <a:gd name="T12" fmla="*/ 129 w 136"/>
                <a:gd name="T13" fmla="*/ 77 h 154"/>
                <a:gd name="T14" fmla="*/ 135 w 136"/>
                <a:gd name="T15" fmla="*/ 89 h 154"/>
                <a:gd name="T16" fmla="*/ 126 w 136"/>
                <a:gd name="T17" fmla="*/ 96 h 154"/>
                <a:gd name="T18" fmla="*/ 123 w 136"/>
                <a:gd name="T19" fmla="*/ 107 h 154"/>
                <a:gd name="T20" fmla="*/ 122 w 136"/>
                <a:gd name="T21" fmla="*/ 117 h 154"/>
                <a:gd name="T22" fmla="*/ 123 w 136"/>
                <a:gd name="T23" fmla="*/ 127 h 154"/>
                <a:gd name="T24" fmla="*/ 118 w 136"/>
                <a:gd name="T25" fmla="*/ 133 h 154"/>
                <a:gd name="T26" fmla="*/ 91 w 136"/>
                <a:gd name="T27" fmla="*/ 140 h 154"/>
                <a:gd name="T28" fmla="*/ 89 w 136"/>
                <a:gd name="T29" fmla="*/ 154 h 154"/>
                <a:gd name="T30" fmla="*/ 18 w 136"/>
                <a:gd name="T31" fmla="*/ 154 h 154"/>
                <a:gd name="T32" fmla="*/ 18 w 136"/>
                <a:gd name="T33" fmla="*/ 154 h 154"/>
                <a:gd name="T34" fmla="*/ 23 w 136"/>
                <a:gd name="T35" fmla="*/ 123 h 154"/>
                <a:gd name="T36" fmla="*/ 2 w 136"/>
                <a:gd name="T37" fmla="*/ 57 h 154"/>
                <a:gd name="T38" fmla="*/ 59 w 136"/>
                <a:gd name="T39" fmla="*/ 26 h 154"/>
                <a:gd name="T40" fmla="*/ 56 w 136"/>
                <a:gd name="T41" fmla="*/ 28 h 154"/>
                <a:gd name="T42" fmla="*/ 59 w 136"/>
                <a:gd name="T43" fmla="*/ 31 h 154"/>
                <a:gd name="T44" fmla="*/ 61 w 136"/>
                <a:gd name="T45" fmla="*/ 28 h 154"/>
                <a:gd name="T46" fmla="*/ 59 w 136"/>
                <a:gd name="T47" fmla="*/ 26 h 154"/>
                <a:gd name="T48" fmla="*/ 53 w 136"/>
                <a:gd name="T49" fmla="*/ 74 h 154"/>
                <a:gd name="T50" fmla="*/ 69 w 136"/>
                <a:gd name="T51" fmla="*/ 58 h 154"/>
                <a:gd name="T52" fmla="*/ 53 w 136"/>
                <a:gd name="T53" fmla="*/ 42 h 154"/>
                <a:gd name="T54" fmla="*/ 37 w 136"/>
                <a:gd name="T55" fmla="*/ 58 h 154"/>
                <a:gd name="T56" fmla="*/ 53 w 136"/>
                <a:gd name="T57" fmla="*/ 74 h 154"/>
                <a:gd name="T58" fmla="*/ 47 w 136"/>
                <a:gd name="T59" fmla="*/ 35 h 154"/>
                <a:gd name="T60" fmla="*/ 47 w 136"/>
                <a:gd name="T61" fmla="*/ 21 h 154"/>
                <a:gd name="T62" fmla="*/ 33 w 136"/>
                <a:gd name="T63" fmla="*/ 21 h 154"/>
                <a:gd name="T64" fmla="*/ 33 w 136"/>
                <a:gd name="T65" fmla="*/ 35 h 154"/>
                <a:gd name="T66" fmla="*/ 47 w 136"/>
                <a:gd name="T67" fmla="*/ 35 h 154"/>
                <a:gd name="T68" fmla="*/ 30 w 136"/>
                <a:gd name="T69" fmla="*/ 75 h 154"/>
                <a:gd name="T70" fmla="*/ 32 w 136"/>
                <a:gd name="T71" fmla="*/ 73 h 154"/>
                <a:gd name="T72" fmla="*/ 30 w 136"/>
                <a:gd name="T73" fmla="*/ 71 h 154"/>
                <a:gd name="T74" fmla="*/ 28 w 136"/>
                <a:gd name="T75" fmla="*/ 73 h 154"/>
                <a:gd name="T76" fmla="*/ 30 w 136"/>
                <a:gd name="T77" fmla="*/ 75 h 154"/>
                <a:gd name="T78" fmla="*/ 26 w 136"/>
                <a:gd name="T79" fmla="*/ 52 h 154"/>
                <a:gd name="T80" fmla="*/ 19 w 136"/>
                <a:gd name="T81" fmla="*/ 45 h 154"/>
                <a:gd name="T82" fmla="*/ 12 w 136"/>
                <a:gd name="T83" fmla="*/ 52 h 154"/>
                <a:gd name="T84" fmla="*/ 19 w 136"/>
                <a:gd name="T85" fmla="*/ 60 h 154"/>
                <a:gd name="T86" fmla="*/ 26 w 136"/>
                <a:gd name="T87" fmla="*/ 5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54">
                  <a:moveTo>
                    <a:pt x="2" y="57"/>
                  </a:moveTo>
                  <a:cubicBezTo>
                    <a:pt x="4" y="31"/>
                    <a:pt x="21" y="12"/>
                    <a:pt x="44" y="6"/>
                  </a:cubicBezTo>
                  <a:cubicBezTo>
                    <a:pt x="73" y="0"/>
                    <a:pt x="104" y="7"/>
                    <a:pt x="115" y="27"/>
                  </a:cubicBezTo>
                  <a:cubicBezTo>
                    <a:pt x="117" y="31"/>
                    <a:pt x="118" y="36"/>
                    <a:pt x="120" y="41"/>
                  </a:cubicBezTo>
                  <a:cubicBezTo>
                    <a:pt x="121" y="46"/>
                    <a:pt x="124" y="51"/>
                    <a:pt x="124" y="57"/>
                  </a:cubicBezTo>
                  <a:cubicBezTo>
                    <a:pt x="124" y="60"/>
                    <a:pt x="121" y="61"/>
                    <a:pt x="122" y="66"/>
                  </a:cubicBezTo>
                  <a:cubicBezTo>
                    <a:pt x="122" y="70"/>
                    <a:pt x="126" y="73"/>
                    <a:pt x="129" y="77"/>
                  </a:cubicBezTo>
                  <a:cubicBezTo>
                    <a:pt x="131" y="80"/>
                    <a:pt x="136" y="85"/>
                    <a:pt x="135" y="89"/>
                  </a:cubicBezTo>
                  <a:cubicBezTo>
                    <a:pt x="135" y="94"/>
                    <a:pt x="130" y="94"/>
                    <a:pt x="126" y="96"/>
                  </a:cubicBezTo>
                  <a:cubicBezTo>
                    <a:pt x="127" y="101"/>
                    <a:pt x="128" y="106"/>
                    <a:pt x="123" y="107"/>
                  </a:cubicBezTo>
                  <a:cubicBezTo>
                    <a:pt x="127" y="112"/>
                    <a:pt x="122" y="113"/>
                    <a:pt x="122" y="117"/>
                  </a:cubicBezTo>
                  <a:cubicBezTo>
                    <a:pt x="122" y="121"/>
                    <a:pt x="124" y="123"/>
                    <a:pt x="123" y="127"/>
                  </a:cubicBezTo>
                  <a:cubicBezTo>
                    <a:pt x="122" y="130"/>
                    <a:pt x="120" y="132"/>
                    <a:pt x="118" y="133"/>
                  </a:cubicBezTo>
                  <a:cubicBezTo>
                    <a:pt x="110" y="137"/>
                    <a:pt x="94" y="132"/>
                    <a:pt x="91" y="140"/>
                  </a:cubicBezTo>
                  <a:cubicBezTo>
                    <a:pt x="89" y="145"/>
                    <a:pt x="89" y="150"/>
                    <a:pt x="89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23" y="144"/>
                    <a:pt x="24" y="134"/>
                    <a:pt x="23" y="123"/>
                  </a:cubicBezTo>
                  <a:cubicBezTo>
                    <a:pt x="21" y="96"/>
                    <a:pt x="0" y="87"/>
                    <a:pt x="2" y="57"/>
                  </a:cubicBezTo>
                  <a:moveTo>
                    <a:pt x="59" y="26"/>
                  </a:moveTo>
                  <a:cubicBezTo>
                    <a:pt x="57" y="26"/>
                    <a:pt x="56" y="27"/>
                    <a:pt x="56" y="28"/>
                  </a:cubicBezTo>
                  <a:cubicBezTo>
                    <a:pt x="56" y="30"/>
                    <a:pt x="57" y="31"/>
                    <a:pt x="59" y="31"/>
                  </a:cubicBezTo>
                  <a:cubicBezTo>
                    <a:pt x="60" y="31"/>
                    <a:pt x="61" y="30"/>
                    <a:pt x="61" y="28"/>
                  </a:cubicBezTo>
                  <a:cubicBezTo>
                    <a:pt x="61" y="27"/>
                    <a:pt x="60" y="26"/>
                    <a:pt x="59" y="26"/>
                  </a:cubicBezTo>
                  <a:moveTo>
                    <a:pt x="53" y="74"/>
                  </a:moveTo>
                  <a:cubicBezTo>
                    <a:pt x="62" y="74"/>
                    <a:pt x="69" y="67"/>
                    <a:pt x="69" y="58"/>
                  </a:cubicBezTo>
                  <a:cubicBezTo>
                    <a:pt x="69" y="49"/>
                    <a:pt x="62" y="42"/>
                    <a:pt x="53" y="42"/>
                  </a:cubicBezTo>
                  <a:cubicBezTo>
                    <a:pt x="44" y="42"/>
                    <a:pt x="37" y="49"/>
                    <a:pt x="37" y="58"/>
                  </a:cubicBezTo>
                  <a:cubicBezTo>
                    <a:pt x="37" y="67"/>
                    <a:pt x="44" y="74"/>
                    <a:pt x="53" y="74"/>
                  </a:cubicBezTo>
                  <a:moveTo>
                    <a:pt x="47" y="35"/>
                  </a:moveTo>
                  <a:cubicBezTo>
                    <a:pt x="51" y="31"/>
                    <a:pt x="50" y="25"/>
                    <a:pt x="47" y="21"/>
                  </a:cubicBezTo>
                  <a:cubicBezTo>
                    <a:pt x="43" y="17"/>
                    <a:pt x="36" y="17"/>
                    <a:pt x="33" y="21"/>
                  </a:cubicBezTo>
                  <a:cubicBezTo>
                    <a:pt x="29" y="25"/>
                    <a:pt x="29" y="31"/>
                    <a:pt x="33" y="35"/>
                  </a:cubicBezTo>
                  <a:cubicBezTo>
                    <a:pt x="36" y="39"/>
                    <a:pt x="43" y="39"/>
                    <a:pt x="47" y="35"/>
                  </a:cubicBezTo>
                  <a:moveTo>
                    <a:pt x="30" y="75"/>
                  </a:moveTo>
                  <a:cubicBezTo>
                    <a:pt x="31" y="75"/>
                    <a:pt x="32" y="74"/>
                    <a:pt x="32" y="73"/>
                  </a:cubicBezTo>
                  <a:cubicBezTo>
                    <a:pt x="32" y="71"/>
                    <a:pt x="31" y="71"/>
                    <a:pt x="30" y="71"/>
                  </a:cubicBezTo>
                  <a:cubicBezTo>
                    <a:pt x="29" y="71"/>
                    <a:pt x="28" y="71"/>
                    <a:pt x="28" y="73"/>
                  </a:cubicBezTo>
                  <a:cubicBezTo>
                    <a:pt x="28" y="74"/>
                    <a:pt x="29" y="75"/>
                    <a:pt x="30" y="75"/>
                  </a:cubicBezTo>
                  <a:moveTo>
                    <a:pt x="26" y="52"/>
                  </a:moveTo>
                  <a:cubicBezTo>
                    <a:pt x="26" y="48"/>
                    <a:pt x="23" y="45"/>
                    <a:pt x="19" y="45"/>
                  </a:cubicBezTo>
                  <a:cubicBezTo>
                    <a:pt x="15" y="45"/>
                    <a:pt x="12" y="48"/>
                    <a:pt x="12" y="52"/>
                  </a:cubicBezTo>
                  <a:cubicBezTo>
                    <a:pt x="12" y="56"/>
                    <a:pt x="15" y="60"/>
                    <a:pt x="19" y="60"/>
                  </a:cubicBezTo>
                  <a:cubicBezTo>
                    <a:pt x="23" y="60"/>
                    <a:pt x="26" y="56"/>
                    <a:pt x="26" y="5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6">
              <a:extLst>
                <a:ext uri="{FF2B5EF4-FFF2-40B4-BE49-F238E27FC236}">
                  <a16:creationId xmlns="" xmlns:a16="http://schemas.microsoft.com/office/drawing/2014/main" id="{6020E5A2-F5C8-4DD9-AB7B-FB4B8BE4E6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1" y="1685"/>
              <a:ext cx="226" cy="255"/>
            </a:xfrm>
            <a:custGeom>
              <a:avLst/>
              <a:gdLst>
                <a:gd name="T0" fmla="*/ 2 w 136"/>
                <a:gd name="T1" fmla="*/ 57 h 154"/>
                <a:gd name="T2" fmla="*/ 44 w 136"/>
                <a:gd name="T3" fmla="*/ 6 h 154"/>
                <a:gd name="T4" fmla="*/ 115 w 136"/>
                <a:gd name="T5" fmla="*/ 27 h 154"/>
                <a:gd name="T6" fmla="*/ 120 w 136"/>
                <a:gd name="T7" fmla="*/ 41 h 154"/>
                <a:gd name="T8" fmla="*/ 124 w 136"/>
                <a:gd name="T9" fmla="*/ 57 h 154"/>
                <a:gd name="T10" fmla="*/ 122 w 136"/>
                <a:gd name="T11" fmla="*/ 66 h 154"/>
                <a:gd name="T12" fmla="*/ 129 w 136"/>
                <a:gd name="T13" fmla="*/ 77 h 154"/>
                <a:gd name="T14" fmla="*/ 135 w 136"/>
                <a:gd name="T15" fmla="*/ 89 h 154"/>
                <a:gd name="T16" fmla="*/ 126 w 136"/>
                <a:gd name="T17" fmla="*/ 96 h 154"/>
                <a:gd name="T18" fmla="*/ 123 w 136"/>
                <a:gd name="T19" fmla="*/ 107 h 154"/>
                <a:gd name="T20" fmla="*/ 122 w 136"/>
                <a:gd name="T21" fmla="*/ 117 h 154"/>
                <a:gd name="T22" fmla="*/ 123 w 136"/>
                <a:gd name="T23" fmla="*/ 127 h 154"/>
                <a:gd name="T24" fmla="*/ 118 w 136"/>
                <a:gd name="T25" fmla="*/ 133 h 154"/>
                <a:gd name="T26" fmla="*/ 91 w 136"/>
                <a:gd name="T27" fmla="*/ 140 h 154"/>
                <a:gd name="T28" fmla="*/ 89 w 136"/>
                <a:gd name="T29" fmla="*/ 154 h 154"/>
                <a:gd name="T30" fmla="*/ 18 w 136"/>
                <a:gd name="T31" fmla="*/ 154 h 154"/>
                <a:gd name="T32" fmla="*/ 18 w 136"/>
                <a:gd name="T33" fmla="*/ 154 h 154"/>
                <a:gd name="T34" fmla="*/ 23 w 136"/>
                <a:gd name="T35" fmla="*/ 123 h 154"/>
                <a:gd name="T36" fmla="*/ 2 w 136"/>
                <a:gd name="T37" fmla="*/ 57 h 154"/>
                <a:gd name="T38" fmla="*/ 59 w 136"/>
                <a:gd name="T39" fmla="*/ 26 h 154"/>
                <a:gd name="T40" fmla="*/ 56 w 136"/>
                <a:gd name="T41" fmla="*/ 28 h 154"/>
                <a:gd name="T42" fmla="*/ 59 w 136"/>
                <a:gd name="T43" fmla="*/ 31 h 154"/>
                <a:gd name="T44" fmla="*/ 61 w 136"/>
                <a:gd name="T45" fmla="*/ 28 h 154"/>
                <a:gd name="T46" fmla="*/ 59 w 136"/>
                <a:gd name="T47" fmla="*/ 26 h 154"/>
                <a:gd name="T48" fmla="*/ 53 w 136"/>
                <a:gd name="T49" fmla="*/ 74 h 154"/>
                <a:gd name="T50" fmla="*/ 69 w 136"/>
                <a:gd name="T51" fmla="*/ 58 h 154"/>
                <a:gd name="T52" fmla="*/ 53 w 136"/>
                <a:gd name="T53" fmla="*/ 42 h 154"/>
                <a:gd name="T54" fmla="*/ 37 w 136"/>
                <a:gd name="T55" fmla="*/ 58 h 154"/>
                <a:gd name="T56" fmla="*/ 53 w 136"/>
                <a:gd name="T57" fmla="*/ 74 h 154"/>
                <a:gd name="T58" fmla="*/ 47 w 136"/>
                <a:gd name="T59" fmla="*/ 35 h 154"/>
                <a:gd name="T60" fmla="*/ 47 w 136"/>
                <a:gd name="T61" fmla="*/ 21 h 154"/>
                <a:gd name="T62" fmla="*/ 33 w 136"/>
                <a:gd name="T63" fmla="*/ 21 h 154"/>
                <a:gd name="T64" fmla="*/ 33 w 136"/>
                <a:gd name="T65" fmla="*/ 35 h 154"/>
                <a:gd name="T66" fmla="*/ 47 w 136"/>
                <a:gd name="T67" fmla="*/ 35 h 154"/>
                <a:gd name="T68" fmla="*/ 30 w 136"/>
                <a:gd name="T69" fmla="*/ 75 h 154"/>
                <a:gd name="T70" fmla="*/ 32 w 136"/>
                <a:gd name="T71" fmla="*/ 73 h 154"/>
                <a:gd name="T72" fmla="*/ 30 w 136"/>
                <a:gd name="T73" fmla="*/ 71 h 154"/>
                <a:gd name="T74" fmla="*/ 28 w 136"/>
                <a:gd name="T75" fmla="*/ 73 h 154"/>
                <a:gd name="T76" fmla="*/ 30 w 136"/>
                <a:gd name="T77" fmla="*/ 75 h 154"/>
                <a:gd name="T78" fmla="*/ 26 w 136"/>
                <a:gd name="T79" fmla="*/ 52 h 154"/>
                <a:gd name="T80" fmla="*/ 19 w 136"/>
                <a:gd name="T81" fmla="*/ 45 h 154"/>
                <a:gd name="T82" fmla="*/ 12 w 136"/>
                <a:gd name="T83" fmla="*/ 52 h 154"/>
                <a:gd name="T84" fmla="*/ 19 w 136"/>
                <a:gd name="T85" fmla="*/ 60 h 154"/>
                <a:gd name="T86" fmla="*/ 26 w 136"/>
                <a:gd name="T87" fmla="*/ 5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54">
                  <a:moveTo>
                    <a:pt x="2" y="57"/>
                  </a:moveTo>
                  <a:cubicBezTo>
                    <a:pt x="4" y="31"/>
                    <a:pt x="21" y="12"/>
                    <a:pt x="44" y="6"/>
                  </a:cubicBezTo>
                  <a:cubicBezTo>
                    <a:pt x="73" y="0"/>
                    <a:pt x="104" y="7"/>
                    <a:pt x="115" y="27"/>
                  </a:cubicBezTo>
                  <a:cubicBezTo>
                    <a:pt x="117" y="31"/>
                    <a:pt x="118" y="36"/>
                    <a:pt x="120" y="41"/>
                  </a:cubicBezTo>
                  <a:cubicBezTo>
                    <a:pt x="121" y="46"/>
                    <a:pt x="124" y="51"/>
                    <a:pt x="124" y="57"/>
                  </a:cubicBezTo>
                  <a:cubicBezTo>
                    <a:pt x="124" y="60"/>
                    <a:pt x="121" y="61"/>
                    <a:pt x="122" y="66"/>
                  </a:cubicBezTo>
                  <a:cubicBezTo>
                    <a:pt x="122" y="70"/>
                    <a:pt x="126" y="73"/>
                    <a:pt x="129" y="77"/>
                  </a:cubicBezTo>
                  <a:cubicBezTo>
                    <a:pt x="131" y="80"/>
                    <a:pt x="136" y="85"/>
                    <a:pt x="135" y="89"/>
                  </a:cubicBezTo>
                  <a:cubicBezTo>
                    <a:pt x="135" y="94"/>
                    <a:pt x="130" y="94"/>
                    <a:pt x="126" y="96"/>
                  </a:cubicBezTo>
                  <a:cubicBezTo>
                    <a:pt x="127" y="101"/>
                    <a:pt x="128" y="106"/>
                    <a:pt x="123" y="107"/>
                  </a:cubicBezTo>
                  <a:cubicBezTo>
                    <a:pt x="127" y="112"/>
                    <a:pt x="122" y="113"/>
                    <a:pt x="122" y="117"/>
                  </a:cubicBezTo>
                  <a:cubicBezTo>
                    <a:pt x="122" y="121"/>
                    <a:pt x="124" y="123"/>
                    <a:pt x="123" y="127"/>
                  </a:cubicBezTo>
                  <a:cubicBezTo>
                    <a:pt x="122" y="130"/>
                    <a:pt x="120" y="132"/>
                    <a:pt x="118" y="133"/>
                  </a:cubicBezTo>
                  <a:cubicBezTo>
                    <a:pt x="110" y="137"/>
                    <a:pt x="94" y="132"/>
                    <a:pt x="91" y="140"/>
                  </a:cubicBezTo>
                  <a:cubicBezTo>
                    <a:pt x="89" y="145"/>
                    <a:pt x="89" y="150"/>
                    <a:pt x="89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23" y="144"/>
                    <a:pt x="24" y="134"/>
                    <a:pt x="23" y="123"/>
                  </a:cubicBezTo>
                  <a:cubicBezTo>
                    <a:pt x="21" y="96"/>
                    <a:pt x="0" y="87"/>
                    <a:pt x="2" y="57"/>
                  </a:cubicBezTo>
                  <a:moveTo>
                    <a:pt x="59" y="26"/>
                  </a:moveTo>
                  <a:cubicBezTo>
                    <a:pt x="57" y="26"/>
                    <a:pt x="56" y="27"/>
                    <a:pt x="56" y="28"/>
                  </a:cubicBezTo>
                  <a:cubicBezTo>
                    <a:pt x="56" y="30"/>
                    <a:pt x="57" y="31"/>
                    <a:pt x="59" y="31"/>
                  </a:cubicBezTo>
                  <a:cubicBezTo>
                    <a:pt x="60" y="31"/>
                    <a:pt x="61" y="30"/>
                    <a:pt x="61" y="28"/>
                  </a:cubicBezTo>
                  <a:cubicBezTo>
                    <a:pt x="61" y="27"/>
                    <a:pt x="60" y="26"/>
                    <a:pt x="59" y="26"/>
                  </a:cubicBezTo>
                  <a:moveTo>
                    <a:pt x="53" y="74"/>
                  </a:moveTo>
                  <a:cubicBezTo>
                    <a:pt x="62" y="74"/>
                    <a:pt x="69" y="67"/>
                    <a:pt x="69" y="58"/>
                  </a:cubicBezTo>
                  <a:cubicBezTo>
                    <a:pt x="69" y="49"/>
                    <a:pt x="62" y="42"/>
                    <a:pt x="53" y="42"/>
                  </a:cubicBezTo>
                  <a:cubicBezTo>
                    <a:pt x="44" y="42"/>
                    <a:pt x="37" y="49"/>
                    <a:pt x="37" y="58"/>
                  </a:cubicBezTo>
                  <a:cubicBezTo>
                    <a:pt x="37" y="67"/>
                    <a:pt x="44" y="74"/>
                    <a:pt x="53" y="74"/>
                  </a:cubicBezTo>
                  <a:moveTo>
                    <a:pt x="47" y="35"/>
                  </a:moveTo>
                  <a:cubicBezTo>
                    <a:pt x="51" y="31"/>
                    <a:pt x="50" y="25"/>
                    <a:pt x="47" y="21"/>
                  </a:cubicBezTo>
                  <a:cubicBezTo>
                    <a:pt x="43" y="17"/>
                    <a:pt x="36" y="17"/>
                    <a:pt x="33" y="21"/>
                  </a:cubicBezTo>
                  <a:cubicBezTo>
                    <a:pt x="29" y="25"/>
                    <a:pt x="29" y="31"/>
                    <a:pt x="33" y="35"/>
                  </a:cubicBezTo>
                  <a:cubicBezTo>
                    <a:pt x="36" y="39"/>
                    <a:pt x="43" y="39"/>
                    <a:pt x="47" y="35"/>
                  </a:cubicBezTo>
                  <a:moveTo>
                    <a:pt x="30" y="75"/>
                  </a:moveTo>
                  <a:cubicBezTo>
                    <a:pt x="31" y="75"/>
                    <a:pt x="32" y="74"/>
                    <a:pt x="32" y="73"/>
                  </a:cubicBezTo>
                  <a:cubicBezTo>
                    <a:pt x="32" y="71"/>
                    <a:pt x="31" y="71"/>
                    <a:pt x="30" y="71"/>
                  </a:cubicBezTo>
                  <a:cubicBezTo>
                    <a:pt x="29" y="71"/>
                    <a:pt x="28" y="71"/>
                    <a:pt x="28" y="73"/>
                  </a:cubicBezTo>
                  <a:cubicBezTo>
                    <a:pt x="28" y="74"/>
                    <a:pt x="29" y="75"/>
                    <a:pt x="30" y="75"/>
                  </a:cubicBezTo>
                  <a:moveTo>
                    <a:pt x="26" y="52"/>
                  </a:moveTo>
                  <a:cubicBezTo>
                    <a:pt x="26" y="48"/>
                    <a:pt x="23" y="45"/>
                    <a:pt x="19" y="45"/>
                  </a:cubicBezTo>
                  <a:cubicBezTo>
                    <a:pt x="15" y="45"/>
                    <a:pt x="12" y="48"/>
                    <a:pt x="12" y="52"/>
                  </a:cubicBezTo>
                  <a:cubicBezTo>
                    <a:pt x="12" y="56"/>
                    <a:pt x="15" y="60"/>
                    <a:pt x="19" y="60"/>
                  </a:cubicBezTo>
                  <a:cubicBezTo>
                    <a:pt x="23" y="60"/>
                    <a:pt x="26" y="56"/>
                    <a:pt x="26" y="5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61" name="Image 60">
            <a:extLst>
              <a:ext uri="{FF2B5EF4-FFF2-40B4-BE49-F238E27FC236}">
                <a16:creationId xmlns="" xmlns:a16="http://schemas.microsoft.com/office/drawing/2014/main" id="{D629FBE4-E721-4FBD-B27A-C2EDD5691C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754" y="3522647"/>
            <a:ext cx="312667" cy="424959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="" xmlns:a16="http://schemas.microsoft.com/office/drawing/2014/main" id="{99183F93-C01D-4464-9A4F-DE124AE9FD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139" y="3522646"/>
            <a:ext cx="318680" cy="424959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="" xmlns:a16="http://schemas.microsoft.com/office/drawing/2014/main" id="{0896CDC3-4FAD-488B-910D-85FE3B027D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85" y="3524271"/>
            <a:ext cx="349207" cy="423333"/>
          </a:xfrm>
          <a:prstGeom prst="rect">
            <a:avLst/>
          </a:prstGeom>
        </p:spPr>
      </p:pic>
      <p:sp>
        <p:nvSpPr>
          <p:cNvPr id="33" name="Shape 41">
            <a:extLst>
              <a:ext uri="{FF2B5EF4-FFF2-40B4-BE49-F238E27FC236}">
                <a16:creationId xmlns="" xmlns:a16="http://schemas.microsoft.com/office/drawing/2014/main" id="{9F06DE41-DEEB-4829-804E-9F89DCF2C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5811479"/>
            <a:ext cx="4265744" cy="26727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40904" tIns="40904" rIns="40904" bIns="40904" anchor="ctr">
            <a:spAutoFit/>
          </a:bodyPr>
          <a:lstStyle/>
          <a:p>
            <a:pPr>
              <a:defRPr/>
            </a:pPr>
            <a:r>
              <a:rPr lang="fr-FR" sz="12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  <a:sym typeface="Trade Gothic" charset="0"/>
              </a:rPr>
              <a:t>Dont 26 nouvelles entités moléculaires</a:t>
            </a:r>
            <a:endParaRPr lang="en-US" sz="1200" b="1" dirty="0">
              <a:solidFill>
                <a:srgbClr val="6DC7DD"/>
              </a:solidFill>
              <a:latin typeface="+mj-lt"/>
              <a:ea typeface="Roboto" pitchFamily="2" charset="0"/>
              <a:cs typeface="Arial" pitchFamily="34" charset="0"/>
              <a:sym typeface="Trade Gothic" charset="0"/>
            </a:endParaRPr>
          </a:p>
        </p:txBody>
      </p:sp>
      <p:sp>
        <p:nvSpPr>
          <p:cNvPr id="35" name="Shape 41">
            <a:extLst>
              <a:ext uri="{FF2B5EF4-FFF2-40B4-BE49-F238E27FC236}">
                <a16:creationId xmlns="" xmlns:a16="http://schemas.microsoft.com/office/drawing/2014/main" id="{9F06DE41-DEEB-4829-804E-9F89DCF2C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857640"/>
            <a:ext cx="4265744" cy="17494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40904" tIns="40904" rIns="40904" bIns="40904" anchor="ctr">
            <a:spAutoFit/>
          </a:bodyPr>
          <a:lstStyle/>
          <a:p>
            <a:pPr algn="r">
              <a:defRPr/>
            </a:pPr>
            <a:r>
              <a:rPr lang="fr-FR" sz="600" dirty="0">
                <a:latin typeface="+mj-lt"/>
                <a:ea typeface="Roboto" pitchFamily="2" charset="0"/>
                <a:cs typeface="Arial" pitchFamily="34" charset="0"/>
                <a:sym typeface="Trade Gothic" charset="0"/>
              </a:rPr>
              <a:t>Mise à jour </a:t>
            </a:r>
            <a:r>
              <a:rPr lang="fr-FR" sz="600" dirty="0" smtClean="0">
                <a:latin typeface="+mj-lt"/>
                <a:ea typeface="Roboto" pitchFamily="2" charset="0"/>
                <a:cs typeface="Arial" pitchFamily="34" charset="0"/>
                <a:sym typeface="Trade Gothic" charset="0"/>
              </a:rPr>
              <a:t>: septembre 2018 </a:t>
            </a:r>
            <a:endParaRPr lang="en-US" sz="600" dirty="0">
              <a:latin typeface="+mj-lt"/>
              <a:ea typeface="Roboto" pitchFamily="2" charset="0"/>
              <a:cs typeface="Arial" pitchFamily="34" charset="0"/>
              <a:sym typeface="Trade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830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4238"/>
            <a:ext cx="2075723" cy="1061513"/>
          </a:xfrm>
          <a:prstGeom prst="rect">
            <a:avLst/>
          </a:prstGeom>
          <a:solidFill>
            <a:srgbClr val="6DC7D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73" tIns="47887" rIns="95773" bIns="47887" spcCol="0"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077789" y="1057276"/>
            <a:ext cx="7066212" cy="96362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73" tIns="47887" rIns="95773" bIns="47887"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075723" y="2020896"/>
            <a:ext cx="7068279" cy="20561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73" tIns="47887" rIns="95773" bIns="47887" rtlCol="0" anchor="ctr"/>
          <a:lstStyle/>
          <a:p>
            <a:pPr algn="ctr"/>
            <a:endParaRPr lang="fr-FR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500" b="1" dirty="0">
              <a:solidFill>
                <a:schemeClr val="bg1"/>
              </a:solidFill>
            </a:endParaRPr>
          </a:p>
          <a:p>
            <a:r>
              <a:rPr lang="fr-FR" sz="2400" b="1" dirty="0" smtClean="0">
                <a:solidFill>
                  <a:schemeClr val="bg1"/>
                </a:solidFill>
              </a:rPr>
              <a:t>NOS MISSIONS</a:t>
            </a:r>
            <a:endParaRPr lang="fr-FR" sz="2400" b="1" dirty="0">
              <a:solidFill>
                <a:schemeClr val="bg1"/>
              </a:solidFill>
            </a:endParaRPr>
          </a:p>
          <a:p>
            <a:pPr marL="363538" indent="-363538">
              <a:buFont typeface="Arial" pitchFamily="34" charset="0"/>
              <a:buChar char="•"/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Gestion des sources d’information</a:t>
            </a:r>
          </a:p>
          <a:p>
            <a:pPr marL="363538" indent="-363538">
              <a:buFont typeface="Arial" pitchFamily="34" charset="0"/>
              <a:buChar char="•"/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Mise à disposition d’informations et de services aux veilleurs</a:t>
            </a:r>
          </a:p>
          <a:p>
            <a:pPr marL="363538" indent="-363538">
              <a:buFont typeface="Arial" pitchFamily="34" charset="0"/>
              <a:buChar char="•"/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Gestion documentaire, Archivage et Traduction</a:t>
            </a:r>
          </a:p>
          <a:p>
            <a:pPr algn="ctr"/>
            <a:endParaRPr lang="fr-FR" b="1" i="1" dirty="0" smtClean="0"/>
          </a:p>
          <a:p>
            <a:pPr algn="ctr"/>
            <a:endParaRPr lang="fr-FR" b="1" i="1" dirty="0"/>
          </a:p>
        </p:txBody>
      </p:sp>
      <p:sp>
        <p:nvSpPr>
          <p:cNvPr id="3" name="Rectangle 2"/>
          <p:cNvSpPr/>
          <p:nvPr/>
        </p:nvSpPr>
        <p:spPr>
          <a:xfrm>
            <a:off x="1" y="1057275"/>
            <a:ext cx="2095500" cy="5800726"/>
          </a:xfrm>
          <a:prstGeom prst="rect">
            <a:avLst/>
          </a:prstGeom>
          <a:solidFill>
            <a:schemeClr val="accent5">
              <a:lumMod val="20000"/>
              <a:lumOff val="80000"/>
              <a:alpha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73" tIns="47887" rIns="95773" bIns="47887"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095500" y="-4238"/>
            <a:ext cx="7048501" cy="10615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01" tIns="34201" rIns="68401" bIns="34201" spcCol="0"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131586" y="226909"/>
            <a:ext cx="2976330" cy="833146"/>
          </a:xfrm>
          <a:prstGeom prst="rect">
            <a:avLst/>
          </a:prstGeom>
          <a:noFill/>
        </p:spPr>
        <p:txBody>
          <a:bodyPr wrap="square" lIns="68401" tIns="34201" rIns="68401" bIns="34201" rtlCol="0">
            <a:spAutoFit/>
          </a:bodyPr>
          <a:lstStyle/>
          <a:p>
            <a:pPr algn="ctr"/>
            <a:r>
              <a:rPr lang="fr-FR" sz="5000" b="1" dirty="0">
                <a:solidFill>
                  <a:schemeClr val="accent5">
                    <a:lumMod val="75000"/>
                  </a:schemeClr>
                </a:solidFill>
              </a:rPr>
              <a:t>DENIM</a:t>
            </a:r>
          </a:p>
        </p:txBody>
      </p:sp>
      <p:sp>
        <p:nvSpPr>
          <p:cNvPr id="2" name="ZoneTexte 1"/>
          <p:cNvSpPr txBox="1"/>
          <p:nvPr/>
        </p:nvSpPr>
        <p:spPr>
          <a:xfrm rot="16200000">
            <a:off x="-1852613" y="3324509"/>
            <a:ext cx="5800726" cy="1266260"/>
          </a:xfrm>
          <a:prstGeom prst="rect">
            <a:avLst/>
          </a:prstGeom>
          <a:noFill/>
        </p:spPr>
        <p:txBody>
          <a:bodyPr wrap="square" lIns="95773" tIns="47887" rIns="95773" bIns="47887" rtlCol="0">
            <a:spAutoFit/>
          </a:bodyPr>
          <a:lstStyle/>
          <a:p>
            <a:r>
              <a:rPr lang="fr-FR" sz="3800" b="1" dirty="0" err="1">
                <a:solidFill>
                  <a:srgbClr val="92D050"/>
                </a:solidFill>
              </a:rPr>
              <a:t>D</a:t>
            </a:r>
            <a:r>
              <a:rPr lang="fr-FR" sz="3800" b="1" dirty="0" err="1">
                <a:solidFill>
                  <a:schemeClr val="accent5">
                    <a:lumMod val="75000"/>
                  </a:schemeClr>
                </a:solidFill>
              </a:rPr>
              <a:t>ocum</a:t>
            </a:r>
            <a:r>
              <a:rPr lang="fr-FR" sz="3800" b="1" dirty="0" err="1">
                <a:solidFill>
                  <a:srgbClr val="92D050"/>
                </a:solidFill>
              </a:rPr>
              <a:t>EN</a:t>
            </a:r>
            <a:r>
              <a:rPr lang="fr-FR" sz="3800" b="1" dirty="0" err="1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fr-FR" sz="3800" b="1" dirty="0">
                <a:solidFill>
                  <a:schemeClr val="accent5">
                    <a:lumMod val="75000"/>
                  </a:schemeClr>
                </a:solidFill>
              </a:rPr>
              <a:t> &amp; </a:t>
            </a:r>
            <a:r>
              <a:rPr lang="fr-FR" sz="3800" b="1" dirty="0">
                <a:solidFill>
                  <a:srgbClr val="92D050"/>
                </a:solidFill>
              </a:rPr>
              <a:t>I</a:t>
            </a:r>
            <a:r>
              <a:rPr lang="fr-FR" sz="3800" b="1" dirty="0">
                <a:solidFill>
                  <a:schemeClr val="accent5">
                    <a:lumMod val="75000"/>
                  </a:schemeClr>
                </a:solidFill>
              </a:rPr>
              <a:t>nformation </a:t>
            </a:r>
            <a:r>
              <a:rPr lang="fr-FR" sz="3800" b="1" dirty="0">
                <a:solidFill>
                  <a:srgbClr val="92D050"/>
                </a:solidFill>
              </a:rPr>
              <a:t>M</a:t>
            </a:r>
            <a:r>
              <a:rPr lang="fr-FR" sz="3800" b="1" dirty="0">
                <a:solidFill>
                  <a:schemeClr val="accent5">
                    <a:lumMod val="75000"/>
                  </a:schemeClr>
                </a:solidFill>
              </a:rPr>
              <a:t>anagement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2113557" y="4543112"/>
            <a:ext cx="7048501" cy="231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73" tIns="47887" rIns="95773" bIns="47887"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113557" y="4077072"/>
            <a:ext cx="2427746" cy="466041"/>
          </a:xfrm>
          <a:prstGeom prst="rect">
            <a:avLst/>
          </a:prstGeom>
          <a:noFill/>
        </p:spPr>
        <p:txBody>
          <a:bodyPr wrap="none" lIns="95773" tIns="47887" rIns="95773" bIns="47887" rtlCol="0">
            <a:spAutoFit/>
          </a:bodyPr>
          <a:lstStyle/>
          <a:p>
            <a:r>
              <a:rPr lang="fr-FR" sz="2400" b="1" dirty="0" smtClean="0">
                <a:solidFill>
                  <a:srgbClr val="92D050"/>
                </a:solidFill>
              </a:rPr>
              <a:t>Quelques chiffres</a:t>
            </a:r>
            <a:endParaRPr lang="fr-FR" sz="2400" b="1" dirty="0">
              <a:solidFill>
                <a:srgbClr val="92D05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239266" y="4631070"/>
            <a:ext cx="2458396" cy="1574037"/>
          </a:xfrm>
          <a:prstGeom prst="rect">
            <a:avLst/>
          </a:prstGeom>
          <a:noFill/>
        </p:spPr>
        <p:txBody>
          <a:bodyPr wrap="none" lIns="95773" tIns="47887" rIns="95773" bIns="47887" rtlCol="0">
            <a:spAutoFit/>
          </a:bodyPr>
          <a:lstStyle/>
          <a:p>
            <a:r>
              <a:rPr lang="fr-FR" sz="2400" b="1" dirty="0">
                <a:solidFill>
                  <a:srgbClr val="92D050"/>
                </a:solidFill>
              </a:rPr>
              <a:t>19</a:t>
            </a:r>
            <a:r>
              <a:rPr lang="fr-FR" sz="2400" dirty="0" smtClean="0">
                <a:solidFill>
                  <a:srgbClr val="92D050"/>
                </a:solidFill>
              </a:rPr>
              <a:t> collaborateurs</a:t>
            </a:r>
            <a:endParaRPr lang="fr-FR" sz="2400" dirty="0">
              <a:solidFill>
                <a:srgbClr val="92D050"/>
              </a:solidFill>
            </a:endParaRPr>
          </a:p>
          <a:p>
            <a:r>
              <a:rPr lang="fr-FR" sz="2400" dirty="0">
                <a:solidFill>
                  <a:srgbClr val="92D050"/>
                </a:solidFill>
              </a:rPr>
              <a:t> </a:t>
            </a:r>
            <a:r>
              <a:rPr lang="fr-FR" sz="2400" b="1" dirty="0">
                <a:solidFill>
                  <a:srgbClr val="92D050"/>
                </a:solidFill>
              </a:rPr>
              <a:t>2</a:t>
            </a:r>
            <a:r>
              <a:rPr lang="fr-FR" sz="2400" dirty="0" smtClean="0">
                <a:solidFill>
                  <a:srgbClr val="92D050"/>
                </a:solidFill>
              </a:rPr>
              <a:t> à Orléans</a:t>
            </a:r>
            <a:endParaRPr lang="fr-FR" sz="2400" dirty="0">
              <a:solidFill>
                <a:srgbClr val="92D050"/>
              </a:solidFill>
            </a:endParaRPr>
          </a:p>
          <a:p>
            <a:r>
              <a:rPr lang="fr-FR" sz="2400" dirty="0">
                <a:solidFill>
                  <a:srgbClr val="92D050"/>
                </a:solidFill>
              </a:rPr>
              <a:t> </a:t>
            </a:r>
            <a:r>
              <a:rPr lang="fr-FR" sz="2400" b="1" dirty="0">
                <a:solidFill>
                  <a:srgbClr val="92D050"/>
                </a:solidFill>
              </a:rPr>
              <a:t>2</a:t>
            </a:r>
            <a:r>
              <a:rPr lang="fr-FR" sz="2400" dirty="0" smtClean="0">
                <a:solidFill>
                  <a:srgbClr val="92D050"/>
                </a:solidFill>
              </a:rPr>
              <a:t> à Suresnes </a:t>
            </a:r>
            <a:r>
              <a:rPr lang="fr-FR" sz="2400" dirty="0">
                <a:solidFill>
                  <a:srgbClr val="92D050"/>
                </a:solidFill>
              </a:rPr>
              <a:t>IDRS</a:t>
            </a:r>
          </a:p>
          <a:p>
            <a:r>
              <a:rPr lang="fr-FR" sz="2400" dirty="0">
                <a:solidFill>
                  <a:srgbClr val="92D050"/>
                </a:solidFill>
              </a:rPr>
              <a:t> </a:t>
            </a:r>
            <a:r>
              <a:rPr lang="fr-FR" sz="2400" dirty="0" smtClean="0">
                <a:solidFill>
                  <a:srgbClr val="92D050"/>
                </a:solidFill>
              </a:rPr>
              <a:t>1</a:t>
            </a:r>
            <a:r>
              <a:rPr lang="fr-FR" sz="2400" b="1" dirty="0" smtClean="0">
                <a:solidFill>
                  <a:srgbClr val="92D050"/>
                </a:solidFill>
              </a:rPr>
              <a:t>5</a:t>
            </a:r>
            <a:r>
              <a:rPr lang="fr-FR" sz="2400" dirty="0" smtClean="0">
                <a:solidFill>
                  <a:srgbClr val="92D050"/>
                </a:solidFill>
              </a:rPr>
              <a:t> à </a:t>
            </a:r>
            <a:r>
              <a:rPr lang="fr-FR" sz="2400" dirty="0" err="1" smtClean="0">
                <a:solidFill>
                  <a:srgbClr val="92D050"/>
                </a:solidFill>
              </a:rPr>
              <a:t>Surval</a:t>
            </a:r>
            <a:endParaRPr lang="fr-FR" sz="2400" dirty="0">
              <a:solidFill>
                <a:srgbClr val="92D05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36653" y="4077073"/>
            <a:ext cx="3948996" cy="2312701"/>
          </a:xfrm>
          <a:prstGeom prst="rect">
            <a:avLst/>
          </a:prstGeom>
          <a:noFill/>
        </p:spPr>
        <p:txBody>
          <a:bodyPr wrap="none" lIns="95773" tIns="47887" rIns="95773" bIns="47887" rtlCol="0">
            <a:spAutoFit/>
          </a:bodyPr>
          <a:lstStyle/>
          <a:p>
            <a:r>
              <a:rPr lang="fr-FR" sz="2400" b="1" dirty="0">
                <a:solidFill>
                  <a:schemeClr val="accent5">
                    <a:lumMod val="75000"/>
                  </a:schemeClr>
                </a:solidFill>
              </a:rPr>
              <a:t>2016-2017 </a:t>
            </a:r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endParaRPr lang="fr-FR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</a:rPr>
              <a:t>800 recherches d’information</a:t>
            </a:r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ou analyses</a:t>
            </a:r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</a:rPr>
              <a:t>35000 </a:t>
            </a: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pages traduites</a:t>
            </a:r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2400" b="1" dirty="0">
                <a:solidFill>
                  <a:schemeClr val="accent5">
                    <a:lumMod val="75000"/>
                  </a:schemeClr>
                </a:solidFill>
              </a:rPr>
              <a:t>3824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 articles </a:t>
            </a: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fournis</a:t>
            </a:r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111690" y="1154746"/>
            <a:ext cx="4716834" cy="835373"/>
          </a:xfrm>
          <a:prstGeom prst="rect">
            <a:avLst/>
          </a:prstGeom>
          <a:noFill/>
        </p:spPr>
        <p:txBody>
          <a:bodyPr wrap="none" lIns="95773" tIns="47887" rIns="95773" bIns="47887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NOTRE METIER</a:t>
            </a:r>
            <a:endParaRPr lang="fr-FR" sz="2400" b="1" dirty="0">
              <a:solidFill>
                <a:schemeClr val="bg1"/>
              </a:solidFill>
            </a:endParaRPr>
          </a:p>
          <a:p>
            <a:r>
              <a:rPr lang="fr-FR" sz="2400" b="1" i="1" dirty="0" smtClean="0">
                <a:solidFill>
                  <a:schemeClr val="bg1"/>
                </a:solidFill>
              </a:rPr>
              <a:t>Vous faciliter l’accès à l’information</a:t>
            </a:r>
            <a:endParaRPr lang="fr-FR" sz="2400" b="1" i="1" dirty="0">
              <a:solidFill>
                <a:schemeClr val="bg1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2" y="235740"/>
            <a:ext cx="2074556" cy="38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33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DENIM (</a:t>
            </a:r>
            <a:r>
              <a:rPr lang="fr-FR" dirty="0" err="1" smtClean="0"/>
              <a:t>DocumENt</a:t>
            </a:r>
            <a:r>
              <a:rPr lang="fr-FR" dirty="0" smtClean="0"/>
              <a:t> &amp; Information Management)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pPr indent="0">
              <a:buNone/>
            </a:pPr>
            <a:endParaRPr lang="fr-FR" dirty="0"/>
          </a:p>
        </p:txBody>
      </p:sp>
      <p:sp>
        <p:nvSpPr>
          <p:cNvPr id="15" name="Espace réservé du contenu 7"/>
          <p:cNvSpPr>
            <a:spLocks noGrp="1"/>
          </p:cNvSpPr>
          <p:nvPr>
            <p:ph sz="quarter" idx="10"/>
          </p:nvPr>
        </p:nvSpPr>
        <p:spPr>
          <a:xfrm>
            <a:off x="395536" y="1556792"/>
            <a:ext cx="7573467" cy="4508500"/>
          </a:xfrm>
        </p:spPr>
        <p:txBody>
          <a:bodyPr>
            <a:normAutofit fontScale="85000" lnSpcReduction="20000"/>
          </a:bodyPr>
          <a:lstStyle/>
          <a:p>
            <a:pPr indent="0">
              <a:buNone/>
            </a:pP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L’archivage actuellement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342900"/>
            <a:r>
              <a:rPr lang="fr-FR" sz="2400" b="0" dirty="0" smtClean="0">
                <a:solidFill>
                  <a:schemeClr val="accent1">
                    <a:lumMod val="75000"/>
                  </a:schemeClr>
                </a:solidFill>
              </a:rPr>
              <a:t>1 outil : Ariane (AMIG) pour les archives papiers depuis 1999</a:t>
            </a:r>
          </a:p>
          <a:p>
            <a:pPr marL="342900"/>
            <a:r>
              <a:rPr lang="fr-FR" sz="2400" b="0" dirty="0" smtClean="0">
                <a:solidFill>
                  <a:schemeClr val="accent1">
                    <a:lumMod val="75000"/>
                  </a:schemeClr>
                </a:solidFill>
              </a:rPr>
              <a:t>1 tiers archiveur : </a:t>
            </a:r>
            <a:r>
              <a:rPr lang="fr-FR" sz="2400" b="0" dirty="0" err="1" smtClean="0">
                <a:solidFill>
                  <a:schemeClr val="accent1">
                    <a:lumMod val="75000"/>
                  </a:schemeClr>
                </a:solidFill>
              </a:rPr>
              <a:t>Recall</a:t>
            </a:r>
            <a:r>
              <a:rPr lang="fr-FR" sz="2400" b="0" dirty="0" smtClean="0">
                <a:solidFill>
                  <a:schemeClr val="accent1">
                    <a:lumMod val="75000"/>
                  </a:schemeClr>
                </a:solidFill>
              </a:rPr>
              <a:t> / </a:t>
            </a:r>
            <a:r>
              <a:rPr lang="fr-FR" sz="2400" b="0" dirty="0" err="1" smtClean="0">
                <a:solidFill>
                  <a:schemeClr val="accent1">
                    <a:lumMod val="75000"/>
                  </a:schemeClr>
                </a:solidFill>
              </a:rPr>
              <a:t>Iron</a:t>
            </a:r>
            <a:r>
              <a:rPr lang="fr-FR" sz="2400" b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400" b="0" dirty="0" err="1" smtClean="0">
                <a:solidFill>
                  <a:schemeClr val="accent1">
                    <a:lumMod val="75000"/>
                  </a:schemeClr>
                </a:solidFill>
              </a:rPr>
              <a:t>Mountain</a:t>
            </a:r>
            <a:endParaRPr lang="fr-FR" sz="2400" b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/>
            <a:r>
              <a:rPr lang="fr-FR" sz="2400" b="0" dirty="0" smtClean="0">
                <a:solidFill>
                  <a:schemeClr val="accent1">
                    <a:lumMod val="75000"/>
                  </a:schemeClr>
                </a:solidFill>
              </a:rPr>
              <a:t>Responsabilité sur la gestion des archives des entités Servier France</a:t>
            </a:r>
          </a:p>
          <a:p>
            <a:pPr marL="342900"/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Grande variabilité dans les durées de conservation (15 ans, 25 ans, dépendant du cycle de vie du médicament)</a:t>
            </a:r>
            <a:endParaRPr lang="fr-FR" sz="2400" b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indent="0">
              <a:buNone/>
            </a:pPr>
            <a:endParaRPr lang="fr-FR" sz="2400" b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indent="0">
              <a:buNone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Projet 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EVA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fr-FR" sz="2400" b="0" dirty="0" smtClean="0">
                <a:solidFill>
                  <a:schemeClr val="accent1">
                    <a:lumMod val="75000"/>
                  </a:schemeClr>
                </a:solidFill>
              </a:rPr>
              <a:t>Entreprise </a:t>
            </a:r>
            <a:r>
              <a:rPr lang="fr-FR" sz="2400" b="0" dirty="0" err="1" smtClean="0">
                <a:solidFill>
                  <a:schemeClr val="accent1">
                    <a:lumMod val="75000"/>
                  </a:schemeClr>
                </a:solidFill>
              </a:rPr>
              <a:t>Valued</a:t>
            </a:r>
            <a:r>
              <a:rPr lang="fr-FR" sz="2400" b="0" dirty="0" smtClean="0">
                <a:solidFill>
                  <a:schemeClr val="accent1">
                    <a:lumMod val="75000"/>
                  </a:schemeClr>
                </a:solidFill>
              </a:rPr>
              <a:t> Archives) :</a:t>
            </a:r>
          </a:p>
          <a:p>
            <a:pPr marL="342900"/>
            <a:r>
              <a:rPr lang="fr-FR" sz="2400" b="0" dirty="0" smtClean="0">
                <a:solidFill>
                  <a:schemeClr val="accent1">
                    <a:lumMod val="75000"/>
                  </a:schemeClr>
                </a:solidFill>
              </a:rPr>
              <a:t>Nouvelle plateforme pour l’archivage physique et électronique (</a:t>
            </a:r>
            <a:r>
              <a:rPr lang="fr-FR" sz="2400" b="0" dirty="0" err="1" smtClean="0">
                <a:solidFill>
                  <a:schemeClr val="accent1">
                    <a:lumMod val="75000"/>
                  </a:schemeClr>
                </a:solidFill>
              </a:rPr>
              <a:t>EverTeam</a:t>
            </a:r>
            <a:r>
              <a:rPr lang="fr-FR" sz="2400" b="0" dirty="0" smtClean="0">
                <a:solidFill>
                  <a:schemeClr val="accent1">
                    <a:lumMod val="75000"/>
                  </a:schemeClr>
                </a:solidFill>
              </a:rPr>
              <a:t>) =&gt; 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mise en service janvier 2019</a:t>
            </a:r>
          </a:p>
          <a:p>
            <a:pPr marL="342900"/>
            <a:r>
              <a:rPr lang="fr-FR" sz="2400" b="0" dirty="0" smtClean="0">
                <a:solidFill>
                  <a:schemeClr val="accent1">
                    <a:lumMod val="75000"/>
                  </a:schemeClr>
                </a:solidFill>
              </a:rPr>
              <a:t>Constitution d’un Référentiel Groupe et de sa déclinaison pour la France</a:t>
            </a:r>
          </a:p>
          <a:p>
            <a:pPr marL="342900"/>
            <a:r>
              <a:rPr lang="fr-FR" sz="2400" b="0" dirty="0" smtClean="0">
                <a:solidFill>
                  <a:schemeClr val="accent1">
                    <a:lumMod val="75000"/>
                  </a:schemeClr>
                </a:solidFill>
              </a:rPr>
              <a:t>Politique d’archivage Groupe</a:t>
            </a:r>
          </a:p>
          <a:p>
            <a:pPr marL="342900"/>
            <a:r>
              <a:rPr lang="fr-FR" sz="2400" b="0" dirty="0" smtClean="0">
                <a:solidFill>
                  <a:schemeClr val="accent1">
                    <a:lumMod val="75000"/>
                  </a:schemeClr>
                </a:solidFill>
              </a:rPr>
              <a:t>Gouvernance par un Comité Gestion Documentaire composé d’un représentant de chaque Direction Métier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133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groupe Thales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244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chiffres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761412" cy="50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0028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Organisation </a:t>
            </a:r>
            <a:r>
              <a:rPr lang="fr-FR" dirty="0"/>
              <a:t>/ Activités mondiales et Business Lines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7274736" cy="461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2860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Projet d’archivage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741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projet d’archivage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Ouverture du service : été 2014</a:t>
            </a:r>
          </a:p>
          <a:p>
            <a:r>
              <a:rPr lang="fr-FR" dirty="0"/>
              <a:t>Périmètre d’archivage : 2 entités (8000 p.)</a:t>
            </a:r>
          </a:p>
          <a:p>
            <a:pPr lvl="1"/>
            <a:r>
              <a:rPr lang="fr-FR" dirty="0"/>
              <a:t>Thales Systèmes Aéroportés</a:t>
            </a:r>
          </a:p>
          <a:p>
            <a:pPr lvl="1"/>
            <a:r>
              <a:rPr lang="fr-FR" dirty="0"/>
              <a:t>Thales </a:t>
            </a:r>
            <a:r>
              <a:rPr lang="fr-FR" dirty="0" err="1" smtClean="0"/>
              <a:t>Avionics</a:t>
            </a:r>
            <a:endParaRPr lang="fr-FR" dirty="0" smtClean="0"/>
          </a:p>
          <a:p>
            <a:r>
              <a:rPr lang="fr-FR" dirty="0" smtClean="0"/>
              <a:t>Les 2 entreprise se caractérisent par des besoins de durées de conservation importantes (&gt; 50 ans)</a:t>
            </a:r>
          </a:p>
          <a:p>
            <a:r>
              <a:rPr lang="fr-FR" dirty="0" smtClean="0"/>
              <a:t>Nature des informations : électronique</a:t>
            </a:r>
            <a:endParaRPr lang="fr-FR" dirty="0"/>
          </a:p>
          <a:p>
            <a:r>
              <a:rPr lang="fr-FR" dirty="0" smtClean="0"/>
              <a:t>Evénements déclenchants </a:t>
            </a:r>
            <a:r>
              <a:rPr lang="fr-FR" dirty="0"/>
              <a:t>pour le </a:t>
            </a:r>
            <a:r>
              <a:rPr lang="fr-FR" dirty="0" smtClean="0"/>
              <a:t>projet</a:t>
            </a:r>
            <a:endParaRPr lang="fr-FR" dirty="0"/>
          </a:p>
          <a:p>
            <a:pPr lvl="1"/>
            <a:r>
              <a:rPr lang="fr-FR" dirty="0"/>
              <a:t>Obsolescence des précédents systèmes </a:t>
            </a:r>
          </a:p>
          <a:p>
            <a:pPr lvl="1"/>
            <a:r>
              <a:rPr lang="fr-FR" dirty="0"/>
              <a:t>Transformation digitale (échanges numériques, maquette </a:t>
            </a:r>
            <a:r>
              <a:rPr lang="fr-FR" dirty="0" smtClean="0"/>
              <a:t>numérique)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0820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grands jalons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partie : </a:t>
            </a:r>
            <a:r>
              <a:rPr lang="fr-FR" dirty="0" smtClean="0"/>
              <a:t>2014-2017</a:t>
            </a:r>
            <a:endParaRPr lang="fr-FR" dirty="0"/>
          </a:p>
          <a:p>
            <a:pPr lvl="1"/>
            <a:r>
              <a:rPr lang="fr-FR" dirty="0"/>
              <a:t>Mise en place du système</a:t>
            </a:r>
          </a:p>
          <a:p>
            <a:pPr lvl="1"/>
            <a:r>
              <a:rPr lang="fr-FR" dirty="0"/>
              <a:t>Migration des </a:t>
            </a:r>
            <a:r>
              <a:rPr lang="fr-FR" dirty="0" smtClean="0"/>
              <a:t>données provenant des anciens systèmes </a:t>
            </a:r>
            <a:r>
              <a:rPr lang="fr-FR" dirty="0"/>
              <a:t>(~15To)</a:t>
            </a:r>
          </a:p>
          <a:p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partie : </a:t>
            </a:r>
            <a:r>
              <a:rPr lang="fr-FR" dirty="0" smtClean="0"/>
              <a:t>depuis 2016</a:t>
            </a:r>
            <a:endParaRPr lang="fr-FR" dirty="0"/>
          </a:p>
          <a:p>
            <a:pPr lvl="1"/>
            <a:r>
              <a:rPr lang="fr-FR" dirty="0"/>
              <a:t>Amélioration des pratiques d’archivages via des ateliers (</a:t>
            </a:r>
            <a:r>
              <a:rPr lang="fr-FR" dirty="0" err="1"/>
              <a:t>Bids&amp;Projets</a:t>
            </a:r>
            <a:r>
              <a:rPr lang="fr-FR" dirty="0"/>
              <a:t>, Développement)</a:t>
            </a:r>
          </a:p>
          <a:p>
            <a:pPr lvl="1"/>
            <a:r>
              <a:rPr lang="fr-FR" dirty="0"/>
              <a:t>Outillage des versements depuis les applications (ECM, ERP, PLM)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956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23493" y="1616641"/>
            <a:ext cx="8229600" cy="507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800" dirty="0"/>
          </a:p>
          <a:p>
            <a:endParaRPr lang="fr-FR" sz="1800" dirty="0"/>
          </a:p>
          <a:p>
            <a:pPr marL="457200" indent="-457200">
              <a:buFont typeface="+mj-lt"/>
              <a:buAutoNum type="arabicPeriod"/>
            </a:pPr>
            <a:r>
              <a:rPr lang="fr-FR" sz="2000" dirty="0"/>
              <a:t>Rappel des principes  et agenda       10 mn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2000" dirty="0"/>
              <a:t>Présentation et tour de table   30 mn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Présentation entreprise </a:t>
            </a:r>
            <a:r>
              <a:rPr lang="fr-FR" sz="2000" dirty="0" err="1" smtClean="0"/>
              <a:t>Servier</a:t>
            </a:r>
            <a:r>
              <a:rPr lang="fr-FR" sz="2000" dirty="0" smtClean="0"/>
              <a:t>      15 </a:t>
            </a:r>
            <a:r>
              <a:rPr lang="fr-FR" sz="2000" dirty="0"/>
              <a:t>mn 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2000" dirty="0"/>
              <a:t>Présentation « Installation d'un SAE et flux </a:t>
            </a:r>
            <a:r>
              <a:rPr lang="fr-FR" sz="2000" dirty="0" smtClean="0"/>
              <a:t>associés </a:t>
            </a:r>
            <a:r>
              <a:rPr lang="fr-FR" sz="2000" dirty="0"/>
              <a:t>(mise en place des flux en mode projet-gestion des flux au quotidien et dans le </a:t>
            </a:r>
            <a:r>
              <a:rPr lang="fr-FR" sz="2000" dirty="0" smtClean="0"/>
              <a:t>temps)</a:t>
            </a:r>
            <a:r>
              <a:rPr lang="fr-FR" sz="2000" dirty="0"/>
              <a:t>	 30 </a:t>
            </a:r>
            <a:r>
              <a:rPr lang="fr-FR" sz="2000" dirty="0" smtClean="0"/>
              <a:t>min </a:t>
            </a:r>
            <a:endParaRPr lang="fr-FR" sz="2000" dirty="0"/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Annexes</a:t>
            </a:r>
            <a:endParaRPr lang="fr-FR" sz="2000" dirty="0"/>
          </a:p>
          <a:p>
            <a:pPr marL="457200" indent="-457200">
              <a:buFont typeface="+mj-lt"/>
              <a:buAutoNum type="arabicPeriod"/>
            </a:pPr>
            <a:r>
              <a:rPr lang="fr-FR" sz="2000" dirty="0"/>
              <a:t>Pause 10 min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Atelier</a:t>
            </a:r>
            <a:r>
              <a:rPr lang="fr-FR" sz="2000" dirty="0"/>
              <a:t> 40 min</a:t>
            </a:r>
          </a:p>
          <a:p>
            <a:pPr marL="457200" indent="-457200">
              <a:buFont typeface="+mj-lt"/>
              <a:buAutoNum type="arabicPeriod"/>
            </a:pPr>
            <a:endParaRPr lang="fr-FR" sz="2000" dirty="0"/>
          </a:p>
          <a:p>
            <a:pPr marL="457200" indent="-457200">
              <a:buNone/>
            </a:pPr>
            <a:endParaRPr lang="fr-FR" sz="2000" dirty="0"/>
          </a:p>
          <a:p>
            <a:pPr marL="457200" indent="-457200">
              <a:buNone/>
            </a:pPr>
            <a:endParaRPr lang="fr-FR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960061"/>
            <a:ext cx="936104" cy="70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5445224"/>
            <a:ext cx="634152" cy="49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86784" y="228598"/>
            <a:ext cx="1576904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</a:rPr>
              <a:t>Sommaire</a:t>
            </a:r>
            <a:endParaRPr lang="fr-FR" sz="2400" dirty="0">
              <a:solidFill>
                <a:schemeClr val="bg1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8277" y="4077073"/>
            <a:ext cx="1247659" cy="260454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181" y="2940433"/>
            <a:ext cx="1324356" cy="43738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3145532"/>
            <a:ext cx="8229600" cy="1143000"/>
          </a:xfrm>
        </p:spPr>
        <p:txBody>
          <a:bodyPr>
            <a:noAutofit/>
          </a:bodyPr>
          <a:lstStyle/>
          <a:p>
            <a:r>
              <a:rPr lang="fr-FR" sz="2800" dirty="0"/>
              <a:t>Atelier </a:t>
            </a:r>
            <a:r>
              <a:rPr lang="fr-FR" sz="2800" dirty="0" smtClean="0"/>
              <a:t>de Thales et Servier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Eléments d’introduction aux échanges</a:t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smtClean="0"/>
              <a:t>Florent Vincent -  Pascale Loret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endParaRPr lang="fr-FR" sz="2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CE514DE-E9F9-4E23-84E5-45B810FC164B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23528" y="305179"/>
            <a:ext cx="5184576" cy="122413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/>
          </a:p>
          <a:p>
            <a:pPr algn="ctr"/>
            <a:endParaRPr lang="fr-FR" sz="2000" b="1" dirty="0"/>
          </a:p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GT la </a:t>
            </a:r>
            <a:r>
              <a:rPr lang="fr-FR" sz="2000" b="1" dirty="0">
                <a:solidFill>
                  <a:schemeClr val="bg1"/>
                </a:solidFill>
              </a:rPr>
              <a:t>suite ….2…</a:t>
            </a:r>
            <a:endParaRPr lang="fr-FR" sz="2000" b="1" dirty="0"/>
          </a:p>
          <a:p>
            <a:r>
              <a:rPr lang="fr-FR" sz="2000" b="1" dirty="0">
                <a:solidFill>
                  <a:schemeClr val="bg1"/>
                </a:solidFill>
              </a:rPr>
              <a:t>.</a:t>
            </a:r>
            <a:endParaRPr lang="fr-FR" sz="2000" dirty="0">
              <a:solidFill>
                <a:schemeClr val="bg1"/>
              </a:solidFill>
            </a:endParaRPr>
          </a:p>
          <a:p>
            <a:pPr algn="ctr"/>
            <a:endParaRPr lang="fr-FR" sz="2000" dirty="0"/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61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Présentation </a:t>
            </a:r>
            <a:r>
              <a:rPr lang="fr-FR" dirty="0" smtClean="0"/>
              <a:t>du thème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Installation </a:t>
            </a:r>
            <a:r>
              <a:rPr lang="fr-FR" dirty="0"/>
              <a:t>d’un </a:t>
            </a:r>
            <a:r>
              <a:rPr lang="fr-FR" dirty="0" smtClean="0"/>
              <a:t>SAE et gestion des flux associés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24588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88F5CA-3052-496D-B9FD-6B4040F1CDD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A7C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2A7C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85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 / Installation </a:t>
            </a:r>
            <a:r>
              <a:rPr lang="fr-FR" dirty="0"/>
              <a:t>d’un </a:t>
            </a:r>
            <a:r>
              <a:rPr lang="fr-FR" dirty="0" smtClean="0"/>
              <a:t>SAE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 smtClean="0"/>
              <a:t>Points d’attention pour un bon déploiement</a:t>
            </a:r>
          </a:p>
          <a:p>
            <a:r>
              <a:rPr lang="fr-FR" dirty="0" smtClean="0"/>
              <a:t>Communication / conduite du changement</a:t>
            </a:r>
          </a:p>
          <a:p>
            <a:pPr marL="742950" lvl="2" indent="-285750">
              <a:spcBef>
                <a:spcPts val="450"/>
              </a:spcBef>
              <a:spcAft>
                <a:spcPts val="525"/>
              </a:spcAft>
              <a:tabLst>
                <a:tab pos="627063" algn="l"/>
              </a:tabLst>
            </a:pPr>
            <a:r>
              <a:rPr lang="fr-FR" sz="2800" dirty="0"/>
              <a:t>Politique d’archivage approuvée par la Direction </a:t>
            </a:r>
            <a:r>
              <a:rPr lang="fr-FR" sz="2800" dirty="0" smtClean="0"/>
              <a:t>à </a:t>
            </a:r>
            <a:r>
              <a:rPr lang="fr-FR" sz="2800" dirty="0"/>
              <a:t>déployer en même temps que le </a:t>
            </a:r>
            <a:r>
              <a:rPr lang="fr-FR" sz="2800" dirty="0" smtClean="0"/>
              <a:t>SAE</a:t>
            </a:r>
          </a:p>
          <a:p>
            <a:pPr marL="742950" lvl="2" indent="-285750">
              <a:spcBef>
                <a:spcPts val="450"/>
              </a:spcBef>
              <a:spcAft>
                <a:spcPts val="525"/>
              </a:spcAft>
              <a:tabLst>
                <a:tab pos="627063" algn="l"/>
              </a:tabLst>
            </a:pPr>
            <a:r>
              <a:rPr lang="fr-FR" sz="2800" dirty="0" smtClean="0"/>
              <a:t>Référentiel de conservation (analyse de risques, confidentialité et règles de conservation..)</a:t>
            </a:r>
            <a:endParaRPr lang="fr-FR" sz="2800" dirty="0"/>
          </a:p>
          <a:p>
            <a:pPr lvl="1">
              <a:buFont typeface="Arial" pitchFamily="34" charset="0"/>
              <a:buChar char="•"/>
              <a:tabLst>
                <a:tab pos="627063" algn="l"/>
              </a:tabLst>
            </a:pPr>
            <a:r>
              <a:rPr lang="fr-FR" dirty="0" smtClean="0"/>
              <a:t>Positionnement archivage vs gestion de contenus </a:t>
            </a:r>
            <a:r>
              <a:rPr lang="fr-FR" dirty="0" smtClean="0">
                <a:sym typeface="Wingdings" panose="05000000000000000000" pitchFamily="2" charset="2"/>
              </a:rPr>
              <a:t> Cycle de vie du document</a:t>
            </a:r>
            <a:br>
              <a:rPr lang="fr-FR" dirty="0" smtClean="0">
                <a:sym typeface="Wingdings" panose="05000000000000000000" pitchFamily="2" charset="2"/>
              </a:rPr>
            </a:br>
            <a:r>
              <a:rPr lang="fr-FR" dirty="0" smtClean="0">
                <a:sym typeface="Wingdings" panose="05000000000000000000" pitchFamily="2" charset="2"/>
              </a:rPr>
              <a:t>Vision française (archivage = fin de vie du document) vs vision anglo-saxonne (archivage sécurisé du document dés qu’il a une valeur engageante / dés sa validation)</a:t>
            </a:r>
          </a:p>
          <a:p>
            <a:pPr marL="914400" lvl="3" indent="0">
              <a:buNone/>
              <a:tabLst>
                <a:tab pos="627063" algn="l"/>
              </a:tabLst>
            </a:pPr>
            <a:r>
              <a:rPr lang="fr-FR" dirty="0" smtClean="0">
                <a:sym typeface="Wingdings" panose="05000000000000000000" pitchFamily="2" charset="2"/>
              </a:rPr>
              <a:t>Discours souvent entendu : «</a:t>
            </a:r>
            <a:r>
              <a:rPr lang="fr-FR" i="1" dirty="0" smtClean="0">
                <a:sym typeface="Wingdings" panose="05000000000000000000" pitchFamily="2" charset="2"/>
              </a:rPr>
              <a:t> on archive quand on n’a plus besoin de l’information </a:t>
            </a:r>
            <a:r>
              <a:rPr lang="fr-FR" dirty="0" smtClean="0">
                <a:sym typeface="Wingdings" panose="05000000000000000000" pitchFamily="2" charset="2"/>
              </a:rPr>
              <a:t>»</a:t>
            </a:r>
            <a:endParaRPr lang="fr-FR" dirty="0" smtClean="0"/>
          </a:p>
          <a:p>
            <a:pPr lvl="1">
              <a:buFont typeface="Arial" pitchFamily="34" charset="0"/>
              <a:buChar char="•"/>
              <a:tabLst>
                <a:tab pos="627063" algn="l"/>
              </a:tabLst>
            </a:pPr>
            <a:r>
              <a:rPr lang="fr-FR" dirty="0" smtClean="0"/>
              <a:t>Positionnement archivage vs sauvegarde </a:t>
            </a:r>
            <a:r>
              <a:rPr lang="fr-FR" dirty="0" smtClean="0">
                <a:sym typeface="Wingdings" panose="05000000000000000000" pitchFamily="2" charset="2"/>
              </a:rPr>
              <a:t> Urbanisation SI</a:t>
            </a:r>
            <a:endParaRPr lang="fr-FR" dirty="0" smtClean="0"/>
          </a:p>
          <a:p>
            <a:pPr lvl="1">
              <a:buFont typeface="Arial" pitchFamily="34" charset="0"/>
              <a:buChar char="•"/>
              <a:tabLst>
                <a:tab pos="627063" algn="l"/>
              </a:tabLst>
            </a:pPr>
            <a:r>
              <a:rPr lang="fr-FR" dirty="0" smtClean="0"/>
              <a:t>Archivage données engageantes vs données patrimoniales</a:t>
            </a:r>
          </a:p>
        </p:txBody>
      </p:sp>
    </p:spTree>
    <p:extLst>
      <p:ext uri="{BB962C8B-B14F-4D97-AF65-F5344CB8AC3E}">
        <p14:creationId xmlns:p14="http://schemas.microsoft.com/office/powerpoint/2010/main" val="3417574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 / Installation </a:t>
            </a:r>
            <a:r>
              <a:rPr lang="fr-FR" dirty="0"/>
              <a:t>d’un </a:t>
            </a:r>
            <a:r>
              <a:rPr lang="fr-FR" dirty="0" smtClean="0"/>
              <a:t>SAE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Points d’attention pour un bon déploiement</a:t>
            </a:r>
          </a:p>
          <a:p>
            <a:r>
              <a:rPr lang="fr-FR" dirty="0" smtClean="0"/>
              <a:t>Sensibilité des données</a:t>
            </a:r>
          </a:p>
          <a:p>
            <a:pPr lvl="1"/>
            <a:r>
              <a:rPr lang="fr-FR" dirty="0" smtClean="0"/>
              <a:t>Distinguer les usages opérationnels (dans les applications natives) et les besoins de consultation des archives : gestion des accès différentes</a:t>
            </a:r>
          </a:p>
          <a:p>
            <a:pPr lvl="1"/>
            <a:r>
              <a:rPr lang="fr-FR" dirty="0"/>
              <a:t>E</a:t>
            </a:r>
            <a:r>
              <a:rPr lang="fr-FR" dirty="0" smtClean="0"/>
              <a:t>volution dans le temps de la sensibilité : archivage d’un appel d’offre (sensibilité décroissante)</a:t>
            </a:r>
          </a:p>
          <a:p>
            <a:pPr lvl="1"/>
            <a:r>
              <a:rPr lang="fr-FR" dirty="0" smtClean="0"/>
              <a:t>Respect des contraintes réglementaires : Diffusion Restreinte, Spécial France, Export Control, classifié pour la </a:t>
            </a:r>
            <a:r>
              <a:rPr lang="fr-FR" dirty="0" err="1" smtClean="0"/>
              <a:t>Defense</a:t>
            </a:r>
            <a:r>
              <a:rPr lang="fr-FR" dirty="0" smtClean="0"/>
              <a:t>, la Validation des SI pour l’</a:t>
            </a:r>
            <a:r>
              <a:rPr lang="fr-FR" dirty="0" err="1" smtClean="0"/>
              <a:t>ind</a:t>
            </a:r>
            <a:r>
              <a:rPr lang="fr-FR" dirty="0" smtClean="0"/>
              <a:t> Pharmaceutique, RGPD </a:t>
            </a:r>
          </a:p>
          <a:p>
            <a:pPr lvl="1"/>
            <a:r>
              <a:rPr lang="fr-FR" dirty="0" smtClean="0"/>
              <a:t>Possibilité de cryptage des documents archivés (par ex pour documents RH)</a:t>
            </a:r>
          </a:p>
        </p:txBody>
      </p:sp>
    </p:spTree>
    <p:extLst>
      <p:ext uri="{BB962C8B-B14F-4D97-AF65-F5344CB8AC3E}">
        <p14:creationId xmlns:p14="http://schemas.microsoft.com/office/powerpoint/2010/main" val="552655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 / Gestion des flux d’archivage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Plusieurs modes d’archivage électronique :</a:t>
            </a:r>
          </a:p>
          <a:p>
            <a:pPr lvl="1"/>
            <a:r>
              <a:rPr lang="fr-FR" dirty="0" smtClean="0"/>
              <a:t> dépôt manuel, ponctuel, au fil de l’eau</a:t>
            </a:r>
          </a:p>
          <a:p>
            <a:pPr lvl="1"/>
            <a:r>
              <a:rPr lang="fr-FR" dirty="0"/>
              <a:t> dépôt ponctuel </a:t>
            </a:r>
            <a:r>
              <a:rPr lang="fr-FR" dirty="0" smtClean="0"/>
              <a:t>: </a:t>
            </a:r>
            <a:r>
              <a:rPr lang="fr-FR" dirty="0"/>
              <a:t>import capture </a:t>
            </a:r>
            <a:r>
              <a:rPr lang="fr-FR" dirty="0" smtClean="0"/>
              <a:t>à partir d ’un espace réseau – dé-commissionnement d’application, reprise d’historique</a:t>
            </a:r>
            <a:endParaRPr lang="fr-FR" dirty="0"/>
          </a:p>
          <a:p>
            <a:pPr lvl="1"/>
            <a:r>
              <a:rPr lang="fr-FR" dirty="0" smtClean="0"/>
              <a:t> flux régulier et automatisé : versement par une application tierce, import capture à partir d’un espace réseau, aspiration de boites mail</a:t>
            </a:r>
          </a:p>
        </p:txBody>
      </p:sp>
    </p:spTree>
    <p:extLst>
      <p:ext uri="{BB962C8B-B14F-4D97-AF65-F5344CB8AC3E}">
        <p14:creationId xmlns:p14="http://schemas.microsoft.com/office/powerpoint/2010/main" val="827116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Principes</a:t>
            </a:r>
          </a:p>
          <a:p>
            <a:pPr lvl="1"/>
            <a:r>
              <a:rPr lang="fr-FR" dirty="0" smtClean="0"/>
              <a:t>Dépôt effectué par le « Data Manager » du projet, le signataire ou validateur des documents, le destinataire des documents, par l’archiviste...</a:t>
            </a:r>
          </a:p>
          <a:p>
            <a:pPr lvl="1"/>
            <a:r>
              <a:rPr lang="fr-FR" dirty="0" smtClean="0"/>
              <a:t>Jalons définis par le processus qualité associé</a:t>
            </a:r>
          </a:p>
          <a:p>
            <a:r>
              <a:rPr lang="fr-FR" dirty="0" smtClean="0"/>
              <a:t>Constat</a:t>
            </a:r>
          </a:p>
          <a:p>
            <a:pPr lvl="1"/>
            <a:r>
              <a:rPr lang="fr-FR" dirty="0" smtClean="0"/>
              <a:t>IHM standard utilisée donc utilisateur n’est pas guidé (pas de règles métiers) ou utilisateur devant choisir parmi les types de documents qu’il a la possibilité d’archiver (risque d’erreur)</a:t>
            </a:r>
          </a:p>
          <a:p>
            <a:pPr lvl="1"/>
            <a:r>
              <a:rPr lang="fr-FR" dirty="0" smtClean="0"/>
              <a:t>Pas d’indexation fine si on choisit la simplicité (ZIP d’arborescence plutôt que documents unitaires)</a:t>
            </a:r>
          </a:p>
          <a:p>
            <a:pPr lvl="1"/>
            <a:r>
              <a:rPr lang="fr-FR" dirty="0" smtClean="0"/>
              <a:t>Peu de motivation pour décrire le dépôt par des métadonnées</a:t>
            </a:r>
          </a:p>
          <a:p>
            <a:pPr lvl="1"/>
            <a:r>
              <a:rPr lang="fr-FR" dirty="0" smtClean="0"/>
              <a:t>Limitation technique de la taille ou des formats de l’archive via l’IHM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2 / Gestion des flux d’archivage</a:t>
            </a:r>
          </a:p>
          <a:p>
            <a:r>
              <a:rPr lang="fr-FR" dirty="0" smtClean="0"/>
              <a:t>Dépôt manuel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7122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2 / Gestion des flux d’archivage</a:t>
            </a:r>
            <a:br>
              <a:rPr lang="fr-FR" dirty="0"/>
            </a:br>
            <a:r>
              <a:rPr lang="fr-FR" dirty="0"/>
              <a:t>Solution </a:t>
            </a:r>
            <a:r>
              <a:rPr lang="fr-FR" dirty="0" smtClean="0"/>
              <a:t>: mise en place d’un flux (1/4)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Gouvernance</a:t>
            </a:r>
          </a:p>
          <a:p>
            <a:pPr lvl="1"/>
            <a:r>
              <a:rPr lang="fr-FR" dirty="0" smtClean="0"/>
              <a:t>Gestion en mode Projet ou en </a:t>
            </a:r>
            <a:r>
              <a:rPr lang="fr-FR" dirty="0" err="1" smtClean="0"/>
              <a:t>Run</a:t>
            </a:r>
            <a:r>
              <a:rPr lang="fr-FR" dirty="0" smtClean="0"/>
              <a:t> (MCO) ?</a:t>
            </a:r>
            <a:endParaRPr lang="fr-FR" dirty="0"/>
          </a:p>
          <a:p>
            <a:pPr lvl="1"/>
            <a:r>
              <a:rPr lang="fr-FR" dirty="0" smtClean="0"/>
              <a:t>Budget centralisé ou budget pris en charge par le demandeur ?</a:t>
            </a:r>
          </a:p>
          <a:p>
            <a:pPr lvl="1"/>
            <a:r>
              <a:rPr lang="fr-FR" dirty="0" smtClean="0"/>
              <a:t>Règles à respecter pour mettre en place un nouveau flux (taille, fréquence, type de données, indexation)</a:t>
            </a:r>
          </a:p>
          <a:p>
            <a:pPr lvl="1"/>
            <a:r>
              <a:rPr lang="fr-FR" dirty="0" smtClean="0"/>
              <a:t>Formulaire permettant de formaliser son besoin</a:t>
            </a:r>
          </a:p>
          <a:p>
            <a:pPr lvl="1"/>
            <a:r>
              <a:rPr lang="fr-FR" dirty="0" smtClean="0"/>
              <a:t>Besoin d’une expression de besoins pour pouvoir chiffrer les coûts de réalisation</a:t>
            </a:r>
          </a:p>
          <a:p>
            <a:pPr lvl="1"/>
            <a:r>
              <a:rPr lang="fr-FR" dirty="0" smtClean="0"/>
              <a:t>Difficulté de planifier sur le long terme / comment arbitrer entre les différents flux candidats</a:t>
            </a:r>
          </a:p>
          <a:p>
            <a:pPr lvl="1"/>
            <a:r>
              <a:rPr lang="fr-FR" dirty="0" smtClean="0"/>
              <a:t>Attention à l’architecture applicative : ne pas archiver plusieurs fois un même document (cas des documents utilisés par plusieurs GED/entités/services) – définir quel est l’application versante du document original</a:t>
            </a:r>
          </a:p>
        </p:txBody>
      </p:sp>
    </p:spTree>
    <p:extLst>
      <p:ext uri="{BB962C8B-B14F-4D97-AF65-F5344CB8AC3E}">
        <p14:creationId xmlns:p14="http://schemas.microsoft.com/office/powerpoint/2010/main" val="1857357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2 / Gestion des flux d’archivage</a:t>
            </a:r>
            <a:br>
              <a:rPr lang="fr-FR" dirty="0"/>
            </a:br>
            <a:r>
              <a:rPr lang="fr-FR" dirty="0"/>
              <a:t>Solution </a:t>
            </a:r>
            <a:r>
              <a:rPr lang="fr-FR" dirty="0" smtClean="0"/>
              <a:t>: mise en place d’un flux (2/4)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Aspect technique</a:t>
            </a:r>
          </a:p>
          <a:p>
            <a:pPr lvl="1"/>
            <a:r>
              <a:rPr lang="fr-FR" dirty="0" smtClean="0"/>
              <a:t>Dépôt automatique effectué par l’application (lancement  « humain ») suivant un protocole imposé</a:t>
            </a:r>
          </a:p>
          <a:p>
            <a:pPr lvl="1"/>
            <a:r>
              <a:rPr lang="fr-FR" dirty="0" smtClean="0"/>
              <a:t>Mapping des métadonnées de l’application versante vers mots-clés d’archivage</a:t>
            </a:r>
          </a:p>
          <a:p>
            <a:pPr lvl="1"/>
            <a:r>
              <a:rPr lang="fr-FR" dirty="0" smtClean="0"/>
              <a:t>Développement de connecteurs (mail)</a:t>
            </a:r>
          </a:p>
          <a:p>
            <a:pPr lvl="1"/>
            <a:r>
              <a:rPr lang="fr-FR" dirty="0" smtClean="0"/>
              <a:t>Passer par une plateforme intermédiaire (ex : </a:t>
            </a:r>
            <a:r>
              <a:rPr lang="fr-FR" dirty="0" err="1" smtClean="0"/>
              <a:t>Talend</a:t>
            </a:r>
            <a:r>
              <a:rPr lang="fr-FR" dirty="0" smtClean="0"/>
              <a:t>) entre le SAE et les applications versantes</a:t>
            </a:r>
          </a:p>
          <a:p>
            <a:pPr lvl="1"/>
            <a:r>
              <a:rPr lang="fr-FR" dirty="0" smtClean="0"/>
              <a:t>Assurance de la lisibilité dans le temps (problématique des formats)</a:t>
            </a:r>
          </a:p>
          <a:p>
            <a:pPr lvl="1"/>
            <a:r>
              <a:rPr lang="fr-FR" dirty="0" smtClean="0"/>
              <a:t>Sécurisation des données dans le temps (calcul d’empreinte, horodatage…)</a:t>
            </a:r>
          </a:p>
        </p:txBody>
      </p:sp>
    </p:spTree>
    <p:extLst>
      <p:ext uri="{BB962C8B-B14F-4D97-AF65-F5344CB8AC3E}">
        <p14:creationId xmlns:p14="http://schemas.microsoft.com/office/powerpoint/2010/main" val="1653581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2 / Gestion des flux d’archivage</a:t>
            </a:r>
            <a:br>
              <a:rPr lang="fr-FR" dirty="0"/>
            </a:br>
            <a:r>
              <a:rPr lang="fr-FR" dirty="0"/>
              <a:t>Solution </a:t>
            </a:r>
            <a:r>
              <a:rPr lang="fr-FR" dirty="0" smtClean="0"/>
              <a:t>: mise en place d’un flux (3/4)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Contrôle de toute la chaîne : facilite la « valeur probante »</a:t>
            </a:r>
          </a:p>
          <a:p>
            <a:pPr lvl="1"/>
            <a:r>
              <a:rPr lang="fr-FR" dirty="0" smtClean="0"/>
              <a:t>Qualité des données archivées</a:t>
            </a:r>
          </a:p>
          <a:p>
            <a:pPr lvl="1"/>
            <a:r>
              <a:rPr lang="fr-FR" dirty="0" smtClean="0"/>
              <a:t>Facilite la recherche</a:t>
            </a:r>
          </a:p>
          <a:p>
            <a:r>
              <a:rPr lang="fr-FR" dirty="0" smtClean="0"/>
              <a:t>Difficultés</a:t>
            </a:r>
          </a:p>
          <a:p>
            <a:pPr lvl="1"/>
            <a:r>
              <a:rPr lang="fr-FR" dirty="0" smtClean="0"/>
              <a:t>Mapping (information non connue, valeurs communes non gérées…) =&gt; besoin de référentiels transverses à l’entreprise</a:t>
            </a:r>
          </a:p>
          <a:p>
            <a:pPr lvl="1"/>
            <a:r>
              <a:rPr lang="fr-FR" dirty="0" smtClean="0"/>
              <a:t>Compétence pour des applications à </a:t>
            </a:r>
            <a:r>
              <a:rPr lang="fr-FR" dirty="0" err="1" smtClean="0"/>
              <a:t>décommissionner</a:t>
            </a:r>
            <a:r>
              <a:rPr lang="fr-FR" dirty="0" smtClean="0"/>
              <a:t> (DSI et métier)</a:t>
            </a:r>
          </a:p>
          <a:p>
            <a:pPr lvl="1"/>
            <a:r>
              <a:rPr lang="fr-FR" dirty="0" smtClean="0"/>
              <a:t>Destruction des documents (dans les applications versantes, sur les sauvegardes réseau)</a:t>
            </a:r>
          </a:p>
          <a:p>
            <a:pPr lvl="1"/>
            <a:r>
              <a:rPr lang="fr-FR" dirty="0" smtClean="0"/>
              <a:t>Acceptation des métiers (se sentir dépossédé de leurs documents, rentrer dans un moule commun)</a:t>
            </a:r>
          </a:p>
        </p:txBody>
      </p:sp>
    </p:spTree>
    <p:extLst>
      <p:ext uri="{BB962C8B-B14F-4D97-AF65-F5344CB8AC3E}">
        <p14:creationId xmlns:p14="http://schemas.microsoft.com/office/powerpoint/2010/main" val="35978905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2 / Gestion des flux d’archivage</a:t>
            </a:r>
            <a:r>
              <a:rPr lang="fr-FR"/>
              <a:t/>
            </a:r>
            <a:br>
              <a:rPr lang="fr-FR"/>
            </a:br>
            <a:r>
              <a:rPr lang="fr-FR" smtClean="0"/>
              <a:t>Exemples de flux (4/4)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ERP : Documents liés à une livraison d’un équipement</a:t>
            </a:r>
          </a:p>
          <a:p>
            <a:r>
              <a:rPr lang="fr-FR" dirty="0" smtClean="0"/>
              <a:t>PLM : Data package (documents techniques liés à un article)</a:t>
            </a:r>
          </a:p>
          <a:p>
            <a:r>
              <a:rPr lang="fr-FR" dirty="0" smtClean="0"/>
              <a:t>ECM : Réponse à appel d’Offre</a:t>
            </a:r>
          </a:p>
          <a:p>
            <a:r>
              <a:rPr lang="fr-FR" dirty="0" smtClean="0"/>
              <a:t>Mails d’envoi des factures par les fournisseurs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5832015" y="4654177"/>
            <a:ext cx="693172" cy="2227"/>
          </a:xfrm>
          <a:prstGeom prst="straightConnector1">
            <a:avLst/>
          </a:prstGeom>
          <a:ln w="9525" cmpd="sng">
            <a:solidFill>
              <a:schemeClr val="bg2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82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79712" y="729620"/>
            <a:ext cx="6707088" cy="5363677"/>
          </a:xfrm>
        </p:spPr>
        <p:txBody>
          <a:bodyPr>
            <a:normAutofit fontScale="55000" lnSpcReduction="20000"/>
          </a:bodyPr>
          <a:lstStyle/>
          <a:p>
            <a:pPr lvl="0" eaLnBrk="0">
              <a:buNone/>
            </a:pPr>
            <a:r>
              <a:rPr lang="fr-FR" sz="3600" b="1" dirty="0"/>
              <a:t>Rappel des objectifs</a:t>
            </a:r>
          </a:p>
          <a:p>
            <a:pPr marL="2065338" indent="-457200" eaLnBrk="0"/>
            <a:r>
              <a:rPr lang="fr-FR" sz="2400" dirty="0"/>
              <a:t>Mettre en place un lieu de rencontre pour entretenir une dynamique au sein du CR2PA</a:t>
            </a:r>
          </a:p>
          <a:p>
            <a:pPr marL="2065338" indent="-457200" eaLnBrk="0"/>
            <a:r>
              <a:rPr lang="fr-FR" sz="2400" dirty="0"/>
              <a:t>Disposer d’un lieu de partage, de mise en commun, de recherche et de transmission de savoir</a:t>
            </a:r>
          </a:p>
          <a:p>
            <a:pPr marL="2065338" indent="-457200" eaLnBrk="0"/>
            <a:r>
              <a:rPr lang="fr-FR" sz="2400" dirty="0"/>
              <a:t>Réaliser le lien entre le référentiel existant ou en devenir du CR2PA et les attentes des membres</a:t>
            </a:r>
          </a:p>
          <a:p>
            <a:pPr lvl="0" eaLnBrk="0">
              <a:buNone/>
            </a:pPr>
            <a:endParaRPr lang="fr-FR" sz="3100" b="1" dirty="0"/>
          </a:p>
          <a:p>
            <a:pPr lvl="0" eaLnBrk="0">
              <a:buNone/>
            </a:pPr>
            <a:r>
              <a:rPr lang="fr-FR" sz="3600" b="1" dirty="0"/>
              <a:t>Organisation des ateliers</a:t>
            </a:r>
          </a:p>
          <a:p>
            <a:pPr marL="2065338" indent="-457200" eaLnBrk="0"/>
            <a:r>
              <a:rPr lang="fr-FR" sz="2500" dirty="0"/>
              <a:t>Renco</a:t>
            </a:r>
            <a:r>
              <a:rPr lang="fr-FR" sz="2600" dirty="0"/>
              <a:t>ntres régulières tous Les deux mois</a:t>
            </a:r>
          </a:p>
          <a:p>
            <a:pPr marL="2065338" indent="-457200" eaLnBrk="0"/>
            <a:r>
              <a:rPr lang="fr-FR" sz="2600" dirty="0"/>
              <a:t>Ateliers ouverts à tous les adhérents</a:t>
            </a:r>
          </a:p>
          <a:p>
            <a:pPr marL="2065338" indent="-457200" eaLnBrk="0"/>
            <a:r>
              <a:rPr lang="fr-FR" sz="2600" dirty="0"/>
              <a:t>Participants pouvant être différents d’un atelier à l’autre </a:t>
            </a:r>
          </a:p>
          <a:p>
            <a:pPr marL="2065338" indent="-457200" eaLnBrk="0"/>
            <a:r>
              <a:rPr lang="fr-FR" sz="2600" dirty="0"/>
              <a:t>Groupe de 12 à 15 personnes plus adapté afin de permettre des échanges de fond</a:t>
            </a:r>
          </a:p>
          <a:p>
            <a:pPr marL="2065338" indent="-457200" eaLnBrk="0"/>
            <a:r>
              <a:rPr lang="fr-FR" sz="2600" dirty="0"/>
              <a:t>Une démarche de confidentialité :</a:t>
            </a:r>
          </a:p>
          <a:p>
            <a:pPr marL="2065338" indent="-457200" eaLnBrk="0"/>
            <a:r>
              <a:rPr lang="fr-FR" sz="2600" dirty="0"/>
              <a:t>Participants libres d'utiliser les informations collectées à cette occasion, mais ils ne doivent révéler ni l'identité, ni l'affiliation des personnes à l'origine de ces informations</a:t>
            </a:r>
          </a:p>
          <a:p>
            <a:pPr marL="2065338" indent="-457200" eaLnBrk="0"/>
            <a:r>
              <a:rPr lang="fr-FR" sz="2600" dirty="0"/>
              <a:t>de même qu'ils ne doivent pas révéler l'identité des autres participants</a:t>
            </a:r>
          </a:p>
          <a:p>
            <a:pPr marL="2065338" indent="-457200" eaLnBrk="0"/>
            <a:r>
              <a:rPr lang="fr-FR" sz="2600" dirty="0"/>
              <a:t>Des ordres du jour organisés par thème</a:t>
            </a:r>
          </a:p>
          <a:p>
            <a:pPr marL="2065338" indent="-457200" eaLnBrk="0"/>
            <a:r>
              <a:rPr lang="fr-FR" sz="2600" dirty="0"/>
              <a:t>Lors de chaque atelier travail par groupe de trois personnes pendant 30 mn suivi d’une restitution</a:t>
            </a:r>
          </a:p>
          <a:p>
            <a:pPr marL="2065338" indent="-457200" eaLnBrk="0"/>
            <a:endParaRPr lang="fr-FR" sz="2000" dirty="0"/>
          </a:p>
          <a:p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52" y="697816"/>
            <a:ext cx="1438781" cy="4938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5145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dirty="0" smtClean="0"/>
              <a:t>Sur le lancement et acceptation du SAE</a:t>
            </a:r>
            <a:endParaRPr lang="fr-FR" sz="3600" dirty="0"/>
          </a:p>
          <a:p>
            <a:pPr>
              <a:buFontTx/>
              <a:buChar char="-"/>
            </a:pPr>
            <a:r>
              <a:rPr lang="fr-FR" sz="2000" dirty="0" smtClean="0"/>
              <a:t>Votre retour d’expérience sur la communication et la conduite du changement ?</a:t>
            </a:r>
          </a:p>
          <a:p>
            <a:pPr>
              <a:buFontTx/>
              <a:buChar char="-"/>
            </a:pPr>
            <a:r>
              <a:rPr lang="fr-FR" sz="2000" dirty="0" smtClean="0"/>
              <a:t>Gestion des formats ?</a:t>
            </a:r>
          </a:p>
          <a:p>
            <a:pPr>
              <a:buFontTx/>
              <a:buChar char="-"/>
            </a:pPr>
            <a:r>
              <a:rPr lang="fr-FR" sz="2000" dirty="0" smtClean="0"/>
              <a:t>Sensibilité des données ?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3600" dirty="0" smtClean="0"/>
              <a:t>Sur </a:t>
            </a:r>
            <a:r>
              <a:rPr lang="fr-FR" sz="3600" dirty="0"/>
              <a:t>les flux :</a:t>
            </a:r>
          </a:p>
          <a:p>
            <a:pPr marL="0" indent="0">
              <a:buNone/>
            </a:pPr>
            <a:r>
              <a:rPr lang="fr-FR" sz="2000" dirty="0" smtClean="0"/>
              <a:t>Comment mettre en œuvre une gouvernance des flux ?</a:t>
            </a:r>
          </a:p>
          <a:p>
            <a:pPr marL="0" indent="0">
              <a:buNone/>
            </a:pPr>
            <a:r>
              <a:rPr lang="fr-FR" sz="2000" dirty="0" smtClean="0"/>
              <a:t>Gestion centralisée ou décentralisée</a:t>
            </a:r>
          </a:p>
          <a:p>
            <a:pPr marL="0" indent="0">
              <a:buNone/>
            </a:pPr>
            <a:r>
              <a:rPr lang="fr-FR" sz="2000" dirty="0" smtClean="0"/>
              <a:t>Budget </a:t>
            </a:r>
            <a:r>
              <a:rPr lang="fr-FR" sz="2000" dirty="0" err="1" smtClean="0"/>
              <a:t>Run</a:t>
            </a:r>
            <a:r>
              <a:rPr lang="fr-FR" sz="2000" dirty="0" smtClean="0"/>
              <a:t> ou MCO ?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4297288" y="6466395"/>
            <a:ext cx="549424" cy="365125"/>
          </a:xfrm>
          <a:prstGeom prst="rect">
            <a:avLst/>
          </a:prstGeom>
        </p:spPr>
        <p:txBody>
          <a:bodyPr/>
          <a:lstStyle/>
          <a:p>
            <a:fld id="{0F93E2AF-52FA-49AE-99E6-1B1ECCFCFE2D}" type="slidenum">
              <a:rPr lang="fr-FR" smtClean="0">
                <a:solidFill>
                  <a:prstClr val="white"/>
                </a:solidFill>
              </a:rPr>
              <a:pPr/>
              <a:t>30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6784" y="228598"/>
            <a:ext cx="3377104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</a:rPr>
              <a:t>Echange au sein de l’atelier</a:t>
            </a:r>
            <a:endParaRPr lang="fr-F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03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186784" y="228599"/>
            <a:ext cx="3665136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Mots clefs ou thèmes ou points clefs 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lors de  l’animation</a:t>
            </a:r>
          </a:p>
        </p:txBody>
      </p:sp>
    </p:spTree>
    <p:extLst>
      <p:ext uri="{BB962C8B-B14F-4D97-AF65-F5344CB8AC3E}">
        <p14:creationId xmlns:p14="http://schemas.microsoft.com/office/powerpoint/2010/main" val="424362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86784" y="228599"/>
            <a:ext cx="4817264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Synthèse travail de l’atelier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les points clefs à retenir</a:t>
            </a:r>
          </a:p>
        </p:txBody>
      </p:sp>
    </p:spTree>
    <p:extLst>
      <p:ext uri="{BB962C8B-B14F-4D97-AF65-F5344CB8AC3E}">
        <p14:creationId xmlns:p14="http://schemas.microsoft.com/office/powerpoint/2010/main" val="256248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idx="1"/>
          </p:nvPr>
        </p:nvSpPr>
        <p:spPr>
          <a:xfrm>
            <a:off x="1762309" y="332656"/>
            <a:ext cx="7370197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600" b="1" dirty="0"/>
              <a:t>THEMATIQUES ATELIERS </a:t>
            </a:r>
            <a:endParaRPr lang="fr-FR" sz="1600" b="1" dirty="0" smtClean="0"/>
          </a:p>
          <a:p>
            <a:pPr marL="0" indent="0">
              <a:buNone/>
            </a:pPr>
            <a:endParaRPr lang="fr-FR" sz="1600" b="1" dirty="0"/>
          </a:p>
          <a:p>
            <a:pPr marL="0" indent="0">
              <a:buNone/>
            </a:pPr>
            <a:r>
              <a:rPr lang="fr-FR" sz="1600" b="1" dirty="0" smtClean="0">
                <a:solidFill>
                  <a:srgbClr val="FF0000"/>
                </a:solidFill>
              </a:rPr>
              <a:t>Et vous ? Quelle thématique souhaiteriez-vous voir aborder en atelier ? (recueil de propositions) </a:t>
            </a:r>
          </a:p>
          <a:p>
            <a:pPr marL="0" indent="0">
              <a:buNone/>
            </a:pPr>
            <a:endParaRPr lang="fr-FR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fr-FR" sz="1600" smtClean="0">
                <a:solidFill>
                  <a:srgbClr val="0066FF"/>
                </a:solidFill>
              </a:rPr>
              <a:t>Rappel </a:t>
            </a:r>
            <a:r>
              <a:rPr lang="fr-FR" sz="1600" dirty="0" smtClean="0">
                <a:solidFill>
                  <a:srgbClr val="0066FF"/>
                </a:solidFill>
              </a:rPr>
              <a:t>: en portefeuille des thèmes intéressant les adhérents </a:t>
            </a:r>
          </a:p>
          <a:p>
            <a:r>
              <a:rPr lang="fr-FR" sz="1200" dirty="0" smtClean="0"/>
              <a:t>Valeur </a:t>
            </a:r>
            <a:r>
              <a:rPr lang="fr-FR" sz="1200" dirty="0"/>
              <a:t>probatoire des procédures versus coffre forts</a:t>
            </a:r>
          </a:p>
          <a:p>
            <a:pPr lvl="1"/>
            <a:r>
              <a:rPr lang="fr-FR" sz="1050" dirty="0"/>
              <a:t>Ex : Dans un établissement public un agent comptable demande La signature de tous Les documents et doit ensuite Les conserver pour des raisons réglementaires dans un coffre- fort.</a:t>
            </a:r>
          </a:p>
          <a:p>
            <a:r>
              <a:rPr lang="fr-FR" sz="1200" dirty="0" smtClean="0"/>
              <a:t>Comment </a:t>
            </a:r>
            <a:r>
              <a:rPr lang="fr-FR" sz="1200" dirty="0"/>
              <a:t>identifier et conserver les documents originaux</a:t>
            </a:r>
          </a:p>
          <a:p>
            <a:r>
              <a:rPr lang="fr-FR" sz="1200" dirty="0"/>
              <a:t>Gestion des emails / Réflexions sur Les courriels / La notion de mails engageants / Archivage des mails engageants / Archivage des mails Organisation de la traçabilité</a:t>
            </a:r>
          </a:p>
          <a:p>
            <a:r>
              <a:rPr lang="fr-FR" sz="1200" dirty="0"/>
              <a:t>Arriéré papier+ accroissement de L'électronique= ordre à respecter si Les deux sujets sont à traiter</a:t>
            </a:r>
          </a:p>
          <a:p>
            <a:r>
              <a:rPr lang="fr-FR" sz="1200" dirty="0"/>
              <a:t>Durée et nombre d'intervenants sur un projet d'archivage électronique ?</a:t>
            </a:r>
          </a:p>
          <a:p>
            <a:r>
              <a:rPr lang="fr-FR" sz="1200" dirty="0"/>
              <a:t>Démarche de gestion de risque notamment documentaire.  Archivage à valeur probante des informations nativement numériques en interne et en externe.</a:t>
            </a:r>
          </a:p>
          <a:p>
            <a:r>
              <a:rPr lang="fr-FR" sz="1200" dirty="0"/>
              <a:t>Le profil d’un archiviste dans une entreprise, sa lettre de missions…</a:t>
            </a:r>
          </a:p>
          <a:p>
            <a:r>
              <a:rPr lang="fr-FR" sz="1200" dirty="0"/>
              <a:t>La définition de la fonction recherche dans un système d’archivage</a:t>
            </a:r>
          </a:p>
          <a:p>
            <a:r>
              <a:rPr lang="fr-FR" sz="1200" dirty="0"/>
              <a:t>Comment faire vivre un SAE mixte papier numérique?</a:t>
            </a:r>
          </a:p>
          <a:p>
            <a:r>
              <a:rPr lang="fr-FR" sz="1200" dirty="0"/>
              <a:t>Comment archiver des données sur des systèmes externes en SAS et la gestion de la sécurité</a:t>
            </a:r>
          </a:p>
          <a:p>
            <a:r>
              <a:rPr lang="fr-FR" sz="1200" dirty="0"/>
              <a:t>Tableau de pilotage et indicateurs de base ou générique sur les stocks sur les flux</a:t>
            </a:r>
          </a:p>
          <a:p>
            <a:r>
              <a:rPr lang="fr-FR" sz="1200" dirty="0" smtClean="0"/>
              <a:t>EIDAS </a:t>
            </a:r>
            <a:r>
              <a:rPr lang="fr-FR" sz="1200" dirty="0" err="1"/>
              <a:t>electronic</a:t>
            </a:r>
            <a:r>
              <a:rPr lang="fr-FR" sz="1200" dirty="0"/>
              <a:t> identification and signature :  Le règlement e-IDAS remplace la directive 1999/93/CE sur la signature électronique. Son domaine d’application est cependant plus large et s’étend à l’identification électronique, aux services de confiance, y inclut la signature électronique, le cachet électronique, à l’horodatage électronique, aux services d’envoi recommandé électronique, à l’authentification de site internet et, enfin, aux documents électroniques. </a:t>
            </a:r>
          </a:p>
          <a:p>
            <a:endParaRPr lang="fr-FR" sz="1600" dirty="0"/>
          </a:p>
          <a:p>
            <a:endParaRPr lang="fr-FR" sz="16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1438781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09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" y="4393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59638" y="27528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852111"/>
              </p:ext>
            </p:extLst>
          </p:nvPr>
        </p:nvGraphicFramePr>
        <p:xfrm>
          <a:off x="933450" y="809600"/>
          <a:ext cx="7277099" cy="4370497"/>
        </p:xfrm>
        <a:graphic>
          <a:graphicData uri="http://schemas.openxmlformats.org/drawingml/2006/table">
            <a:tbl>
              <a:tblPr/>
              <a:tblGrid>
                <a:gridCol w="1478310">
                  <a:extLst>
                    <a:ext uri="{9D8B030D-6E8A-4147-A177-3AD203B41FA5}">
                      <a16:colId xmlns:a16="http://schemas.microsoft.com/office/drawing/2014/main" xmlns="" val="2396711420"/>
                    </a:ext>
                  </a:extLst>
                </a:gridCol>
                <a:gridCol w="936104"/>
                <a:gridCol w="1296144">
                  <a:extLst>
                    <a:ext uri="{9D8B030D-6E8A-4147-A177-3AD203B41FA5}">
                      <a16:colId xmlns:a16="http://schemas.microsoft.com/office/drawing/2014/main" xmlns="" val="4248017595"/>
                    </a:ext>
                  </a:extLst>
                </a:gridCol>
                <a:gridCol w="1974831">
                  <a:extLst>
                    <a:ext uri="{9D8B030D-6E8A-4147-A177-3AD203B41FA5}">
                      <a16:colId xmlns:a16="http://schemas.microsoft.com/office/drawing/2014/main" xmlns="" val="783715100"/>
                    </a:ext>
                  </a:extLst>
                </a:gridCol>
                <a:gridCol w="1591710">
                  <a:extLst>
                    <a:ext uri="{9D8B030D-6E8A-4147-A177-3AD203B41FA5}">
                      <a16:colId xmlns:a16="http://schemas.microsoft.com/office/drawing/2014/main" xmlns="" val="2247022776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Air France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Catherine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VINCENS DE TAPOL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sng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cavincensdetapol@airfrance.fr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Responsable projet d'archivage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6447587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Air France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Jean-Pierre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sng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jpblas@airfrance.fr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Chargé d'études Archives  responsable de l'équipe Archives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2368843"/>
                  </a:ext>
                </a:extLst>
              </a:tr>
              <a:tr h="40873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IDF </a:t>
                      </a: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mobilités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LUMIERE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sng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line.lumiere@iledefrance-mobilites.fr</a:t>
                      </a:r>
                      <a:endParaRPr lang="fr-FR" sz="10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Records Manager</a:t>
                      </a:r>
                      <a:b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2365998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ARIANCE</a:t>
                      </a:r>
                      <a:r>
                        <a:rPr lang="fr-FR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GROUP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Sylvie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LAVALOU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sng" strike="noStrike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sylvie.lavalou@ariane.group</a:t>
                      </a:r>
                      <a:endParaRPr lang="fr-FR" sz="10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99307115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RENAULT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Bruno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LALANDE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sng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bruno.lalande@renault.com</a:t>
                      </a:r>
                      <a:endParaRPr lang="fr-FR" sz="10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7246053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IDF Mobilités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Catherine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PELLETIER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sng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catherine.pelletier@iledefrance-mobilites.fr</a:t>
                      </a:r>
                      <a:endParaRPr lang="fr-FR" sz="10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Chargée de projets Ressources et Process</a:t>
                      </a:r>
                      <a:b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 charge de l'archivage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987259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IDF Mobilités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Marion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CHEMERY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sng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marion.chemery@iledefrance-mobilites.fr</a:t>
                      </a:r>
                      <a:endParaRPr lang="fr-FR" sz="10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459594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Ministère de l'Economie et des Finances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Hervé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VERNON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sng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herve.vernon@finances.gouv.fr</a:t>
                      </a:r>
                      <a:endParaRPr lang="fr-FR" sz="10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Archiviste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5769328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Servier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Véronique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LECOCQ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sng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veronique.lecocq@servier.com</a:t>
                      </a:r>
                      <a:endParaRPr lang="fr-FR" sz="10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Chef de projet documentaire et veille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8688918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BOUYGUES TELECOM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François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DELION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sng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fdelion@bouyguestelecom.fr</a:t>
                      </a:r>
                      <a:endParaRPr lang="fr-FR" sz="10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COORDINATEUR DE PROJET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20238368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SNCF Réseau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Thérèse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PRECIGOUT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sng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therese.precigout@reseau.sncf.fr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Chargée de mission Documentation et Archives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9487958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SNCF Réseau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BIGOT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sng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david.bigot@reseau.sncf;fr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486129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Servier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OLIVIER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sng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3"/>
                        </a:rPr>
                        <a:t>pascale.olivier@servier.com</a:t>
                      </a:r>
                      <a:endParaRPr lang="fr-FR" sz="10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équipe Archives au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Denim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056515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RTE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Bernard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OUILLON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bernard.ouillon@rte-france.com</a:t>
                      </a:r>
                      <a:endParaRPr lang="fr-FR" sz="10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5487938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/>
          </p:nvPr>
        </p:nvGraphicFramePr>
        <p:xfrm>
          <a:off x="6012160" y="5445224"/>
          <a:ext cx="2006600" cy="552450"/>
        </p:xfrm>
        <a:graphic>
          <a:graphicData uri="http://schemas.openxmlformats.org/drawingml/2006/table">
            <a:tbl>
              <a:tblPr/>
              <a:tblGrid>
                <a:gridCol w="760796">
                  <a:extLst>
                    <a:ext uri="{9D8B030D-6E8A-4147-A177-3AD203B41FA5}">
                      <a16:colId xmlns:a16="http://schemas.microsoft.com/office/drawing/2014/main" xmlns="" val="2879857793"/>
                    </a:ext>
                  </a:extLst>
                </a:gridCol>
                <a:gridCol w="1245804">
                  <a:extLst>
                    <a:ext uri="{9D8B030D-6E8A-4147-A177-3AD203B41FA5}">
                      <a16:colId xmlns:a16="http://schemas.microsoft.com/office/drawing/2014/main" xmlns="" val="4133938255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0519466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Absents excusés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198271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86784" y="228599"/>
            <a:ext cx="128849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Participants</a:t>
            </a:r>
          </a:p>
        </p:txBody>
      </p:sp>
    </p:spTree>
    <p:extLst>
      <p:ext uri="{BB962C8B-B14F-4D97-AF65-F5344CB8AC3E}">
        <p14:creationId xmlns:p14="http://schemas.microsoft.com/office/powerpoint/2010/main" val="397961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/>
              <a:t>Collecte des mots clefs employés suite à la présentation de chacun lors du tour de table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197651"/>
              </p:ext>
            </p:extLst>
          </p:nvPr>
        </p:nvGraphicFramePr>
        <p:xfrm>
          <a:off x="1164673" y="1866160"/>
          <a:ext cx="6647687" cy="2688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8259">
                  <a:extLst>
                    <a:ext uri="{9D8B030D-6E8A-4147-A177-3AD203B41FA5}">
                      <a16:colId xmlns="" xmlns:a16="http://schemas.microsoft.com/office/drawing/2014/main" val="98252680"/>
                    </a:ext>
                  </a:extLst>
                </a:gridCol>
                <a:gridCol w="4829428">
                  <a:extLst>
                    <a:ext uri="{9D8B030D-6E8A-4147-A177-3AD203B41FA5}">
                      <a16:colId xmlns="" xmlns:a16="http://schemas.microsoft.com/office/drawing/2014/main" val="2140067113"/>
                    </a:ext>
                  </a:extLst>
                </a:gridCol>
              </a:tblGrid>
              <a:tr h="448050">
                <a:tc>
                  <a:txBody>
                    <a:bodyPr/>
                    <a:lstStyle/>
                    <a:p>
                      <a:pPr lvl="0" algn="l" fontAlgn="b"/>
                      <a:endParaRPr lang="fr-FR" sz="1400" b="0" u="none" strike="noStrike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u="none" strike="noStrike" dirty="0">
                        <a:effectLst/>
                      </a:endParaRPr>
                    </a:p>
                  </a:txBody>
                  <a:tcPr marL="72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22500492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pPr lvl="0"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43041863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pPr lvl="0"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85950733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pPr lvl="0"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51238376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pPr lvl="0"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52379078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pPr lvl="0"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2637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35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5328592"/>
          </a:xfrm>
        </p:spPr>
        <p:txBody>
          <a:bodyPr>
            <a:noAutofit/>
          </a:bodyPr>
          <a:lstStyle/>
          <a:p>
            <a:pPr marL="400050" lvl="1" indent="0">
              <a:spcBef>
                <a:spcPts val="0"/>
              </a:spcBef>
              <a:buNone/>
            </a:pPr>
            <a:r>
              <a:rPr lang="fr-FR" sz="1200" dirty="0"/>
              <a:t> </a:t>
            </a:r>
            <a:br>
              <a:rPr lang="fr-FR" sz="1200" dirty="0"/>
            </a:br>
            <a:endParaRPr lang="fr-FR" sz="1200" dirty="0" smtClean="0"/>
          </a:p>
          <a:p>
            <a:pPr marL="400050" indent="0">
              <a:buNone/>
            </a:pPr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/>
              <a:t>Atelier</a:t>
            </a:r>
            <a:r>
              <a:rPr lang="fr-FR" sz="1400" b="1" dirty="0"/>
              <a:t> </a:t>
            </a:r>
            <a:r>
              <a:rPr lang="fr-FR" sz="1400" dirty="0"/>
              <a:t>CR2PA</a:t>
            </a:r>
            <a:r>
              <a:rPr lang="fr-FR" sz="1400" b="1" dirty="0"/>
              <a:t> n°26 : Archivage des maquettes numériques – Modélisation des Données Bâtiments (MIB)  Building Information </a:t>
            </a:r>
            <a:r>
              <a:rPr lang="fr-FR" sz="1400" b="1" dirty="0" err="1"/>
              <a:t>Modeling</a:t>
            </a:r>
            <a:r>
              <a:rPr lang="fr-FR" sz="1400" b="1" dirty="0"/>
              <a:t> (BIM)</a:t>
            </a:r>
            <a:br>
              <a:rPr lang="fr-FR" sz="1400" b="1" dirty="0"/>
            </a:br>
            <a:r>
              <a:rPr lang="fr-FR" sz="1400" dirty="0"/>
              <a:t>Jeudi </a:t>
            </a:r>
            <a:r>
              <a:rPr lang="fr-FR" sz="1400" b="1" dirty="0"/>
              <a:t>29 novembre 2018</a:t>
            </a:r>
            <a:r>
              <a:rPr lang="fr-FR" sz="1400" dirty="0"/>
              <a:t>, 14h-17h, avec Estelle </a:t>
            </a:r>
            <a:r>
              <a:rPr lang="fr-FR" sz="1400" dirty="0" err="1"/>
              <a:t>Pichat</a:t>
            </a:r>
            <a:r>
              <a:rPr lang="fr-FR" sz="1400" dirty="0"/>
              <a:t> (</a:t>
            </a:r>
            <a:r>
              <a:rPr lang="fr-FR" sz="1400" dirty="0" err="1"/>
              <a:t>Systra</a:t>
            </a:r>
            <a:r>
              <a:rPr lang="fr-FR" sz="1400" dirty="0"/>
              <a:t>) et Chantal Pasquier (EGIS) – Lieu : EGIS 78286 </a:t>
            </a:r>
            <a:r>
              <a:rPr lang="fr-FR" sz="1400" dirty="0" smtClean="0"/>
              <a:t>Saint-Quentin-en-Yvelines</a:t>
            </a:r>
          </a:p>
          <a:p>
            <a:pPr marL="400050" indent="0">
              <a:buNone/>
            </a:pPr>
            <a:endParaRPr lang="fr-FR" sz="1400" dirty="0"/>
          </a:p>
          <a:p>
            <a:pPr marL="400050" indent="0">
              <a:buNone/>
            </a:pPr>
            <a:r>
              <a:rPr lang="fr-FR" sz="1400" dirty="0" smtClean="0"/>
              <a:t>Atelier</a:t>
            </a:r>
            <a:r>
              <a:rPr lang="fr-FR" sz="1400" b="1" dirty="0"/>
              <a:t> </a:t>
            </a:r>
            <a:r>
              <a:rPr lang="fr-FR" sz="1400" dirty="0"/>
              <a:t>CR2PA</a:t>
            </a:r>
            <a:r>
              <a:rPr lang="fr-FR" sz="1400" b="1" dirty="0"/>
              <a:t> </a:t>
            </a:r>
            <a:r>
              <a:rPr lang="fr-FR" sz="1400" b="1" dirty="0" smtClean="0"/>
              <a:t>n°27 </a:t>
            </a:r>
            <a:r>
              <a:rPr lang="fr-FR" sz="1400" b="1" dirty="0"/>
              <a:t>: </a:t>
            </a:r>
            <a:r>
              <a:rPr lang="fr-FR" sz="1400" dirty="0"/>
              <a:t>(deuxième présentation) </a:t>
            </a:r>
            <a:r>
              <a:rPr lang="fr-FR" sz="1400" b="1" dirty="0"/>
              <a:t>Mise en œuvre d'un SAE pour les documents enregistrés sur les partages bureautiques.</a:t>
            </a:r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 smtClean="0"/>
              <a:t>Janvier 2019, </a:t>
            </a:r>
            <a:r>
              <a:rPr lang="fr-FR" sz="1400" dirty="0"/>
              <a:t>14h-17h, avec </a:t>
            </a:r>
            <a:r>
              <a:rPr lang="fr-FR" sz="1400" dirty="0" smtClean="0"/>
              <a:t>Fabrice </a:t>
            </a:r>
            <a:r>
              <a:rPr lang="fr-FR" sz="1400" dirty="0" err="1" smtClean="0"/>
              <a:t>Reuzé</a:t>
            </a:r>
            <a:r>
              <a:rPr lang="fr-FR" sz="1400" dirty="0" smtClean="0"/>
              <a:t> (banque de France)</a:t>
            </a:r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/>
              <a:t>Lieu : Banque de France</a:t>
            </a:r>
          </a:p>
          <a:p>
            <a:pPr marL="400050" lvl="1" indent="0">
              <a:spcBef>
                <a:spcPts val="0"/>
              </a:spcBef>
              <a:buNone/>
            </a:pPr>
            <a:endParaRPr lang="fr-FR" sz="1400" dirty="0"/>
          </a:p>
          <a:p>
            <a:pPr marL="400050" lvl="1" indent="0">
              <a:spcBef>
                <a:spcPts val="0"/>
              </a:spcBef>
              <a:buNone/>
            </a:pPr>
            <a:r>
              <a:rPr lang="fr-FR" sz="1400" b="1" u="sng" dirty="0" smtClean="0"/>
              <a:t>En recherche pour 2019</a:t>
            </a:r>
            <a:r>
              <a:rPr lang="fr-FR" sz="1400" dirty="0"/>
              <a:t/>
            </a:r>
            <a:br>
              <a:rPr lang="fr-FR" sz="1400" dirty="0"/>
            </a:br>
            <a:endParaRPr lang="fr-FR" sz="1400" dirty="0" smtClean="0"/>
          </a:p>
          <a:p>
            <a:pPr marL="400050" lvl="1" indent="0">
              <a:spcBef>
                <a:spcPts val="0"/>
              </a:spcBef>
              <a:buNone/>
            </a:pPr>
            <a:r>
              <a:rPr lang="fr-FR" sz="1400" dirty="0" smtClean="0"/>
              <a:t>Quelle thématique souhaiteriez-vous voir aborder en atelier pour 2019 ? (voir </a:t>
            </a:r>
            <a:r>
              <a:rPr lang="fr-FR" sz="1400" smtClean="0"/>
              <a:t>dernière slide)</a:t>
            </a:r>
            <a:endParaRPr lang="fr-FR" sz="1400" dirty="0"/>
          </a:p>
          <a:p>
            <a:pPr marL="400050" lvl="1" indent="0">
              <a:spcBef>
                <a:spcPts val="0"/>
              </a:spcBef>
              <a:buNone/>
            </a:pPr>
            <a:endParaRPr lang="fr-FR" sz="1400" dirty="0"/>
          </a:p>
          <a:p>
            <a:pPr marL="400050" lvl="1" indent="0">
              <a:spcBef>
                <a:spcPts val="0"/>
              </a:spcBef>
              <a:buNone/>
            </a:pPr>
            <a:endParaRPr lang="fr-FR" sz="1400" dirty="0" smtClean="0"/>
          </a:p>
          <a:p>
            <a:pPr marL="400050" lvl="1" indent="0">
              <a:spcBef>
                <a:spcPts val="0"/>
              </a:spcBef>
              <a:buNone/>
            </a:pPr>
            <a:endParaRPr lang="fr-FR" sz="1400" dirty="0"/>
          </a:p>
          <a:p>
            <a:pPr marL="400050" lvl="1" indent="0">
              <a:spcBef>
                <a:spcPts val="0"/>
              </a:spcBef>
              <a:buNone/>
            </a:pPr>
            <a:endParaRPr lang="fr-FR" sz="1400" dirty="0"/>
          </a:p>
          <a:p>
            <a:pPr marL="400050" lvl="1" indent="0">
              <a:spcBef>
                <a:spcPts val="0"/>
              </a:spcBef>
              <a:buNone/>
            </a:pPr>
            <a:endParaRPr lang="fr-FR" sz="1400" dirty="0"/>
          </a:p>
          <a:p>
            <a:pPr marL="400050" lvl="1" indent="0">
              <a:spcBef>
                <a:spcPts val="0"/>
              </a:spcBef>
              <a:buNone/>
            </a:pPr>
            <a:endParaRPr lang="fr-FR" sz="1200" dirty="0"/>
          </a:p>
          <a:p>
            <a:pPr marL="400050" lvl="1" indent="0">
              <a:spcBef>
                <a:spcPts val="0"/>
              </a:spcBef>
              <a:buNone/>
            </a:pPr>
            <a:r>
              <a:rPr lang="fr-FR" sz="1200" dirty="0" smtClean="0"/>
              <a:t>N.B</a:t>
            </a:r>
            <a:r>
              <a:rPr lang="fr-FR" sz="1200" dirty="0"/>
              <a:t>. : Mode opératoire précis à aborder par les nouveaux animateurs avec Bernard </a:t>
            </a:r>
            <a:r>
              <a:rPr lang="fr-FR" sz="1200" dirty="0" err="1" smtClean="0"/>
              <a:t>Ouillon</a:t>
            </a:r>
            <a:r>
              <a:rPr lang="fr-FR" sz="1200" dirty="0" smtClean="0"/>
              <a:t> / Estelle </a:t>
            </a:r>
            <a:r>
              <a:rPr lang="fr-FR" sz="1200" dirty="0" err="1" smtClean="0"/>
              <a:t>Pichat</a:t>
            </a:r>
            <a:r>
              <a:rPr lang="fr-FR" sz="1200" dirty="0" smtClean="0"/>
              <a:t> </a:t>
            </a:r>
            <a:r>
              <a:rPr lang="fr-FR" sz="1200" dirty="0"/>
              <a:t>(Présentation PPT, réunion de cadrage en amont sur la conduite des ateliers et la préparation de la thématique, présence d’un référent Ateliers lors des ateliers).</a:t>
            </a:r>
            <a:br>
              <a:rPr lang="fr-FR" sz="1200" dirty="0"/>
            </a:br>
            <a:endParaRPr lang="fr-FR" sz="1200" dirty="0"/>
          </a:p>
        </p:txBody>
      </p:sp>
      <p:sp>
        <p:nvSpPr>
          <p:cNvPr id="4" name="Rectangle 3"/>
          <p:cNvSpPr/>
          <p:nvPr/>
        </p:nvSpPr>
        <p:spPr>
          <a:xfrm>
            <a:off x="186784" y="228599"/>
            <a:ext cx="2451890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Programme des ateliers 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6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 txBox="1">
            <a:spLocks/>
          </p:cNvSpPr>
          <p:nvPr/>
        </p:nvSpPr>
        <p:spPr>
          <a:xfrm>
            <a:off x="249272" y="692696"/>
            <a:ext cx="9036496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it-IT" sz="1200" b="1" u="sng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A VOIR et A LIRE</a:t>
            </a:r>
            <a:endParaRPr lang="it-IT" sz="1200" b="1" u="sng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fr-FR" sz="1200" b="1" dirty="0"/>
          </a:p>
          <a:p>
            <a:r>
              <a:rPr lang="fr-FR" sz="1200" b="1" dirty="0"/>
              <a:t>1/ Table ronde </a:t>
            </a:r>
            <a:r>
              <a:rPr lang="fr-FR" sz="1200" b="1" dirty="0" smtClean="0"/>
              <a:t>« Le Mail » en décembre 2018</a:t>
            </a:r>
            <a:r>
              <a:rPr lang="fr-FR" sz="1200" b="1" dirty="0"/>
              <a:t/>
            </a:r>
            <a:br>
              <a:rPr lang="fr-FR" sz="1200" b="1" dirty="0"/>
            </a:br>
            <a:endParaRPr lang="fr-FR" sz="1200" b="1" dirty="0"/>
          </a:p>
          <a:p>
            <a:pPr marL="342900" lvl="3" indent="-342900">
              <a:spcBef>
                <a:spcPct val="20000"/>
              </a:spcBef>
              <a:defRPr/>
            </a:pPr>
            <a:r>
              <a:rPr lang="fr-FR" sz="1200" b="1" dirty="0" smtClean="0"/>
              <a:t>Date : mardi </a:t>
            </a:r>
            <a:r>
              <a:rPr lang="fr-FR" sz="1200" b="1" dirty="0"/>
              <a:t>4 décembre</a:t>
            </a:r>
            <a:r>
              <a:rPr lang="fr-FR" sz="1200" dirty="0"/>
              <a:t> </a:t>
            </a:r>
            <a:r>
              <a:rPr lang="fr-FR" sz="1200" b="1" dirty="0"/>
              <a:t>après-midi</a:t>
            </a:r>
            <a:r>
              <a:rPr lang="fr-FR" sz="1200" dirty="0"/>
              <a:t> 14h-17h</a:t>
            </a:r>
            <a:endParaRPr lang="fr-FR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lvl="3" indent="-342900">
              <a:spcBef>
                <a:spcPct val="20000"/>
              </a:spcBef>
              <a:defRPr/>
            </a:pPr>
            <a:r>
              <a:rPr lang="fr-FR" sz="1200" dirty="0"/>
              <a:t>Lieu : Groupe La Poste 9 RUE DU COLONEL PIERRE AVIA 75015 PARIS</a:t>
            </a:r>
          </a:p>
          <a:p>
            <a:endParaRPr lang="fr-FR" b="1" dirty="0"/>
          </a:p>
          <a:p>
            <a:r>
              <a:rPr lang="fr-FR" sz="1200" b="1" dirty="0"/>
              <a:t>2/Assemblée Générale 2018 </a:t>
            </a:r>
            <a:br>
              <a:rPr lang="fr-FR" sz="1200" b="1" dirty="0"/>
            </a:br>
            <a:endParaRPr lang="fr-FR" sz="1200" b="1" dirty="0"/>
          </a:p>
          <a:p>
            <a:r>
              <a:rPr lang="fr-FR" sz="1200" dirty="0"/>
              <a:t>Le </a:t>
            </a:r>
            <a:r>
              <a:rPr lang="fr-FR" sz="1200" dirty="0">
                <a:hlinkClick r:id="rId2"/>
              </a:rPr>
              <a:t>compte-rendu</a:t>
            </a:r>
            <a:r>
              <a:rPr lang="fr-FR" sz="1200" dirty="0"/>
              <a:t> est en ligne ainsi que le </a:t>
            </a:r>
            <a:r>
              <a:rPr lang="fr-FR" sz="1200" dirty="0">
                <a:hlinkClick r:id="rId2"/>
              </a:rPr>
              <a:t>rapport d'activité</a:t>
            </a:r>
            <a:r>
              <a:rPr lang="fr-FR" sz="1200" dirty="0"/>
              <a:t> (espace adhérent - vie du club)</a:t>
            </a:r>
            <a:endParaRPr lang="fr-FR" sz="2800" dirty="0"/>
          </a:p>
          <a:p>
            <a:r>
              <a:rPr lang="fr-FR" sz="1200" dirty="0"/>
              <a:t>N'oubliez pas de consulter les </a:t>
            </a:r>
            <a:r>
              <a:rPr lang="fr-FR" sz="1200" dirty="0">
                <a:hlinkClick r:id="rId3"/>
              </a:rPr>
              <a:t>nouveaux statuts</a:t>
            </a:r>
            <a:r>
              <a:rPr lang="fr-FR" sz="1200" dirty="0"/>
              <a:t> et </a:t>
            </a:r>
            <a:r>
              <a:rPr lang="fr-FR" sz="1200" dirty="0">
                <a:hlinkClick r:id="rId4"/>
              </a:rPr>
              <a:t>règlement intérieur</a:t>
            </a:r>
            <a:r>
              <a:rPr lang="fr-FR" sz="1200" dirty="0"/>
              <a:t> qui ont été adoptés lors de cette AG.</a:t>
            </a:r>
          </a:p>
          <a:p>
            <a:r>
              <a:rPr lang="fr-FR" sz="1200" b="1" dirty="0"/>
              <a:t>3/Publications CR2PA</a:t>
            </a:r>
            <a:r>
              <a:rPr lang="fr-FR" sz="2800" b="1" dirty="0"/>
              <a:t> </a:t>
            </a:r>
            <a:endParaRPr lang="fr-FR" sz="2800" dirty="0"/>
          </a:p>
          <a:p>
            <a:r>
              <a:rPr lang="fr-FR" sz="1200" dirty="0"/>
              <a:t>Voici les derniers </a:t>
            </a:r>
            <a:r>
              <a:rPr lang="fr-FR" sz="1200" dirty="0" err="1"/>
              <a:t>posts</a:t>
            </a:r>
            <a:r>
              <a:rPr lang="fr-FR" sz="1200" dirty="0"/>
              <a:t> et billets publiés par le CR2PA. Merci de les diffuser et de les relayer largement dans vos réseaux </a:t>
            </a:r>
            <a:r>
              <a:rPr lang="fr-FR" sz="1200" dirty="0" smtClean="0"/>
              <a:t>!</a:t>
            </a:r>
          </a:p>
          <a:p>
            <a:endParaRPr lang="fr-FR" sz="1200" dirty="0"/>
          </a:p>
          <a:p>
            <a:r>
              <a:rPr lang="fr-FR" sz="1200" dirty="0" smtClean="0"/>
              <a:t>Fiche de lecture </a:t>
            </a:r>
            <a:r>
              <a:rPr lang="fr-FR" sz="1200" dirty="0"/>
              <a:t>:</a:t>
            </a:r>
            <a:r>
              <a:rPr lang="fr-FR" sz="1200" dirty="0" smtClean="0"/>
              <a:t> la méthode </a:t>
            </a:r>
            <a:r>
              <a:rPr lang="fr-FR" sz="1200" dirty="0" err="1" smtClean="0"/>
              <a:t>Arcateg</a:t>
            </a:r>
            <a:r>
              <a:rPr lang="fr-FR" sz="1200" dirty="0" smtClean="0"/>
              <a:t> par François </a:t>
            </a:r>
            <a:r>
              <a:rPr lang="fr-FR" sz="1200" dirty="0" err="1" smtClean="0"/>
              <a:t>Delion</a:t>
            </a:r>
            <a:endParaRPr lang="fr-FR" sz="1200" dirty="0" smtClean="0"/>
          </a:p>
          <a:p>
            <a:r>
              <a:rPr lang="fr-FR" sz="1200" dirty="0" smtClean="0">
                <a:hlinkClick r:id="rId5"/>
              </a:rPr>
              <a:t>http</a:t>
            </a:r>
            <a:r>
              <a:rPr lang="fr-FR" sz="1200" dirty="0">
                <a:hlinkClick r:id="rId5"/>
              </a:rPr>
              <a:t>://blog.cr2pa.fr/2018/09/fiche-de-lecture-la-methode-arcateg</a:t>
            </a:r>
            <a:r>
              <a:rPr lang="fr-FR" sz="1200" dirty="0" smtClean="0">
                <a:hlinkClick r:id="rId5"/>
              </a:rPr>
              <a:t>/</a:t>
            </a:r>
            <a:endParaRPr lang="fr-FR" sz="1200" dirty="0" smtClean="0"/>
          </a:p>
          <a:p>
            <a:pPr marL="342900" lvl="3" indent="-342900">
              <a:spcBef>
                <a:spcPct val="20000"/>
              </a:spcBef>
              <a:defRPr/>
            </a:pPr>
            <a:r>
              <a:rPr lang="fr-FR" sz="1200" b="1" dirty="0" smtClean="0"/>
              <a:t>4/Espace Adhérents Blog CR2PA</a:t>
            </a:r>
            <a:r>
              <a:rPr lang="fr-FR" sz="2800" b="1" dirty="0"/>
              <a:t> </a:t>
            </a:r>
            <a:endParaRPr lang="fr-FR" sz="2800" dirty="0"/>
          </a:p>
          <a:p>
            <a:pPr marL="342900" lvl="3" indent="-342900">
              <a:spcBef>
                <a:spcPct val="20000"/>
              </a:spcBef>
              <a:defRPr/>
            </a:pPr>
            <a:r>
              <a:rPr lang="fr-FR" sz="1200" dirty="0" smtClean="0"/>
              <a:t>Vous pouvez y retrouver : </a:t>
            </a:r>
          </a:p>
          <a:p>
            <a:pPr marL="342900" lvl="3" indent="-342900">
              <a:spcBef>
                <a:spcPct val="20000"/>
              </a:spcBef>
              <a:buFontTx/>
              <a:buChar char="-"/>
              <a:defRPr/>
            </a:pPr>
            <a:r>
              <a:rPr lang="fr-FR" sz="1200" dirty="0" smtClean="0"/>
              <a:t>l’ensemble des </a:t>
            </a:r>
            <a:r>
              <a:rPr lang="fr-FR" sz="1200" dirty="0" err="1" smtClean="0"/>
              <a:t>comptes-rendus</a:t>
            </a:r>
            <a:r>
              <a:rPr lang="fr-FR" sz="1200" dirty="0" smtClean="0"/>
              <a:t> de tous les ateliers jusqu’au dernier (°24) </a:t>
            </a:r>
          </a:p>
          <a:p>
            <a:pPr marL="0" lvl="3">
              <a:spcBef>
                <a:spcPct val="20000"/>
              </a:spcBef>
              <a:defRPr/>
            </a:pPr>
            <a:r>
              <a:rPr lang="fr-FR" sz="1200" dirty="0">
                <a:hlinkClick r:id="rId6"/>
              </a:rPr>
              <a:t>http://blog.cr2pa.fr/accueil-des-adherents/adherents-ateliers</a:t>
            </a:r>
            <a:r>
              <a:rPr lang="fr-FR" sz="1200" dirty="0" smtClean="0">
                <a:hlinkClick r:id="rId6"/>
              </a:rPr>
              <a:t>/</a:t>
            </a:r>
            <a:endParaRPr lang="fr-FR" sz="1200" dirty="0" smtClean="0"/>
          </a:p>
          <a:p>
            <a:pPr marL="0" lvl="3">
              <a:spcBef>
                <a:spcPct val="20000"/>
              </a:spcBef>
              <a:defRPr/>
            </a:pPr>
            <a:endParaRPr lang="fr-FR" sz="1200" dirty="0" smtClean="0"/>
          </a:p>
          <a:p>
            <a:pPr marL="342900" lvl="3" indent="-342900">
              <a:spcBef>
                <a:spcPct val="20000"/>
              </a:spcBef>
              <a:buFontTx/>
              <a:buChar char="-"/>
              <a:defRPr/>
            </a:pPr>
            <a:r>
              <a:rPr lang="fr-FR" sz="1200" dirty="0" smtClean="0"/>
              <a:t>L’ensemble des </a:t>
            </a:r>
            <a:r>
              <a:rPr lang="fr-FR" sz="1200" dirty="0" err="1" smtClean="0"/>
              <a:t>comptes-rendus</a:t>
            </a:r>
            <a:r>
              <a:rPr lang="fr-FR" sz="1200" dirty="0" smtClean="0"/>
              <a:t> et de documents des tables-rondes et autres évènements du CR2PA </a:t>
            </a:r>
          </a:p>
          <a:p>
            <a:pPr marL="342900" lvl="3" indent="-342900">
              <a:spcBef>
                <a:spcPct val="20000"/>
              </a:spcBef>
              <a:defRPr/>
            </a:pPr>
            <a:r>
              <a:rPr lang="fr-FR" sz="1200" dirty="0">
                <a:solidFill>
                  <a:srgbClr val="FF0000"/>
                </a:solidFill>
                <a:hlinkClick r:id="rId7"/>
              </a:rPr>
              <a:t>http://blog.cr2pa.fr/accueil-des-adherents/comptes-rendus-des-tables-rondes</a:t>
            </a:r>
            <a:r>
              <a:rPr lang="fr-FR" sz="1200" dirty="0" smtClean="0">
                <a:solidFill>
                  <a:srgbClr val="FF0000"/>
                </a:solidFill>
                <a:hlinkClick r:id="rId7"/>
              </a:rPr>
              <a:t>/</a:t>
            </a:r>
            <a:endParaRPr lang="fr-FR" sz="1200" dirty="0" smtClean="0">
              <a:solidFill>
                <a:srgbClr val="FF0000"/>
              </a:solidFill>
            </a:endParaRPr>
          </a:p>
          <a:p>
            <a:pPr marL="342900" lvl="3" indent="-342900">
              <a:spcBef>
                <a:spcPct val="20000"/>
              </a:spcBef>
              <a:defRPr/>
            </a:pP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E75725-8734-406C-86EE-E8D776B82646}" type="slidenum">
              <a:rPr lang="fr-FR" smtClean="0"/>
              <a:t>7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51520" y="0"/>
            <a:ext cx="894476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Agenda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93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Présentation des entreprises Servier et Thales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24588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88F5CA-3052-496D-B9FD-6B4040F1CDD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A7C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2A7C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644" y="4077072"/>
            <a:ext cx="2648712" cy="87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28185" y="5351160"/>
            <a:ext cx="3215470" cy="6432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fr-FR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4,152 Mds€ de chiffre d’affaires </a:t>
            </a:r>
            <a:r>
              <a:rPr lang="fr-FR" sz="1100" dirty="0">
                <a:solidFill>
                  <a:srgbClr val="6DC7DD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/>
            </a:r>
            <a:br>
              <a:rPr lang="fr-FR" sz="1100" dirty="0">
                <a:solidFill>
                  <a:srgbClr val="6DC7DD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</a:br>
            <a:r>
              <a:rPr lang="fr-FR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Médicaments Servier 2,94 Mds€ </a:t>
            </a:r>
          </a:p>
          <a:p>
            <a:pPr>
              <a:lnSpc>
                <a:spcPct val="110000"/>
              </a:lnSpc>
            </a:pPr>
            <a:r>
              <a:rPr lang="fr-FR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Médicaments génériques 1,21 Md€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228186" y="2327956"/>
            <a:ext cx="3542305" cy="124341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fr-FR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2</a:t>
            </a:r>
            <a:r>
              <a:rPr lang="fr-FR" sz="1400" b="1" baseline="30000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ème</a:t>
            </a:r>
            <a:r>
              <a:rPr lang="fr-FR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 laboratoire français</a:t>
            </a:r>
          </a:p>
          <a:p>
            <a:r>
              <a:rPr lang="fr-FR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30</a:t>
            </a:r>
            <a:r>
              <a:rPr lang="fr-FR" sz="1400" b="1" baseline="30000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ème</a:t>
            </a:r>
            <a:r>
              <a:rPr lang="fr-FR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 laboratoire mondial </a:t>
            </a:r>
          </a:p>
          <a:p>
            <a:pPr>
              <a:lnSpc>
                <a:spcPct val="110000"/>
              </a:lnSpc>
            </a:pPr>
            <a:r>
              <a:rPr lang="fr-FR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3 centres de recherche dont 2 en France </a:t>
            </a:r>
            <a:br>
              <a:rPr lang="fr-FR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</a:br>
            <a:r>
              <a:rPr lang="fr-FR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16 usines dans le monde dont 2 en </a:t>
            </a:r>
            <a:r>
              <a:rPr lang="fr-FR" sz="1200" dirty="0" smtClean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France</a:t>
            </a:r>
          </a:p>
          <a:p>
            <a:pPr>
              <a:lnSpc>
                <a:spcPct val="110000"/>
              </a:lnSpc>
            </a:pPr>
            <a:r>
              <a:rPr lang="fr-FR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16 Centres Internationaux de Recherche Thérapeutiques (CIRT)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574047" y="5313878"/>
            <a:ext cx="3156219" cy="40011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lvl="1"/>
            <a:r>
              <a:rPr lang="fr-FR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25% du chiffre d’affaires </a:t>
            </a:r>
            <a:r>
              <a:rPr lang="fr-FR" sz="16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/>
            </a:r>
            <a:br>
              <a:rPr lang="fr-FR" sz="16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</a:br>
            <a:r>
              <a:rPr lang="fr-FR" sz="1200" dirty="0">
                <a:solidFill>
                  <a:srgbClr val="033878"/>
                </a:solidFill>
                <a:latin typeface="+mj-lt"/>
                <a:ea typeface="Roboto" pitchFamily="2" charset="0"/>
              </a:rPr>
              <a:t>hors génériques investis en R&amp;D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574048" y="1758816"/>
            <a:ext cx="2396372" cy="5601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lvl="1">
              <a:lnSpc>
                <a:spcPct val="80000"/>
              </a:lnSpc>
              <a:spcBef>
                <a:spcPts val="600"/>
              </a:spcBef>
            </a:pPr>
            <a:r>
              <a:rPr lang="fr-FR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21 </a:t>
            </a:r>
            <a:r>
              <a:rPr lang="fr-FR" sz="1400" b="1" dirty="0" smtClean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700 </a:t>
            </a:r>
            <a:r>
              <a:rPr lang="fr-FR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collaborateurs </a:t>
            </a:r>
            <a:br>
              <a:rPr lang="fr-FR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</a:br>
            <a:r>
              <a:rPr lang="fr-FR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dans </a:t>
            </a:r>
            <a:r>
              <a:rPr lang="fr-FR" sz="1400" b="1" dirty="0" smtClean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149 </a:t>
            </a:r>
            <a:r>
              <a:rPr lang="fr-FR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pays</a:t>
            </a:r>
          </a:p>
          <a:p>
            <a:pPr marL="0" lvl="1">
              <a:lnSpc>
                <a:spcPct val="75000"/>
              </a:lnSpc>
              <a:spcBef>
                <a:spcPts val="600"/>
              </a:spcBef>
            </a:pPr>
            <a:r>
              <a:rPr lang="fr-FR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4 500 en France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574048" y="2994108"/>
            <a:ext cx="3201652" cy="569387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marL="0" lvl="1">
              <a:lnSpc>
                <a:spcPct val="80000"/>
              </a:lnSpc>
              <a:spcBef>
                <a:spcPts val="600"/>
              </a:spcBef>
            </a:pPr>
            <a:r>
              <a:rPr lang="en-US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94 millions de patients </a:t>
            </a:r>
            <a:r>
              <a:rPr lang="en-US" sz="1400" b="1" dirty="0" err="1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soignés</a:t>
            </a:r>
            <a:r>
              <a:rPr lang="en-US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 </a:t>
            </a:r>
            <a:r>
              <a:rPr lang="en-US" sz="1400" b="1" dirty="0" err="1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quotidiennement</a:t>
            </a:r>
            <a:r>
              <a:rPr lang="en-US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itchFamily="34" charset="0"/>
              </a:rPr>
              <a:t> </a:t>
            </a:r>
            <a:endParaRPr lang="fr-FR" sz="1200" b="1" dirty="0">
              <a:solidFill>
                <a:srgbClr val="6DC7DD"/>
              </a:solidFill>
              <a:latin typeface="+mj-lt"/>
              <a:ea typeface="Roboto" pitchFamily="2" charset="0"/>
              <a:cs typeface="Arial" pitchFamily="34" charset="0"/>
            </a:endParaRPr>
          </a:p>
          <a:p>
            <a:pPr marL="0" lvl="1">
              <a:lnSpc>
                <a:spcPct val="80000"/>
              </a:lnSpc>
              <a:spcBef>
                <a:spcPts val="600"/>
              </a:spcBef>
            </a:pPr>
            <a:r>
              <a:rPr lang="fr-FR" sz="1200" dirty="0">
                <a:solidFill>
                  <a:srgbClr val="033878"/>
                </a:solidFill>
                <a:latin typeface="+mj-lt"/>
                <a:ea typeface="Roboto" pitchFamily="2" charset="0"/>
              </a:rPr>
              <a:t>Médicaments Servier et génériques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574048" y="4177462"/>
            <a:ext cx="2975583" cy="44012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fr-FR" sz="1400" b="1" dirty="0">
                <a:solidFill>
                  <a:srgbClr val="6DC7DD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Un leader en cardiologie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2</a:t>
            </a:r>
            <a:r>
              <a:rPr lang="en-US" sz="1200" baseline="300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ème</a:t>
            </a:r>
            <a:r>
              <a:rPr lang="en-US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laboratoire</a:t>
            </a:r>
            <a:r>
              <a:rPr lang="en-US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en</a:t>
            </a:r>
            <a:r>
              <a:rPr lang="en-US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 Europe, 8</a:t>
            </a:r>
            <a:r>
              <a:rPr lang="en-US" sz="1200" baseline="300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ème</a:t>
            </a:r>
            <a:r>
              <a:rPr lang="en-US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mondial</a:t>
            </a:r>
            <a:r>
              <a:rPr lang="en-US" sz="1200" dirty="0">
                <a:solidFill>
                  <a:srgbClr val="033878"/>
                </a:solidFill>
                <a:latin typeface="+mj-lt"/>
                <a:ea typeface="Roboto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="" id="{AB302D3D-5420-41E5-B42C-50F1A95D3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/>
              <a:t>En bref</a:t>
            </a:r>
            <a:endParaRPr lang="fr-FR" dirty="0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xmlns="" id="{C0F3E0EF-02C1-43C2-958A-A4EC074B9B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GROUPE SERVIER</a:t>
            </a:r>
            <a:endParaRPr lang="fr-FR" dirty="0"/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xmlns="" id="{15F2AC93-6A04-483F-A969-932105B9B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422" y="5287004"/>
            <a:ext cx="360978" cy="492301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xmlns="" id="{7758378F-166E-4DF7-B20A-F179641986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362" y="5428286"/>
            <a:ext cx="352774" cy="470421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xmlns="" id="{B73773A3-7BDE-4897-A13E-492D76D06A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3422" y="4147551"/>
            <a:ext cx="360978" cy="481363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xmlns="" id="{DAEF48F0-7E46-48F1-B75B-8B75546C4E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0606" y="1728493"/>
            <a:ext cx="426610" cy="601701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xmlns="" id="{43508053-A976-4F7C-BE19-4945D2AD06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424" y="2679296"/>
            <a:ext cx="509651" cy="391013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xmlns="" id="{E6387017-015F-4AB5-9D91-0AF64A381B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21116" y="2952025"/>
            <a:ext cx="385590" cy="568883"/>
          </a:xfrm>
          <a:prstGeom prst="rect">
            <a:avLst/>
          </a:prstGeom>
        </p:spPr>
      </p:pic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xmlns="" id="{7A959CDD-427D-4E17-8DA8-75A31D402748}"/>
              </a:ext>
            </a:extLst>
          </p:cNvPr>
          <p:cNvCxnSpPr>
            <a:cxnSpLocks/>
          </p:cNvCxnSpPr>
          <p:nvPr/>
        </p:nvCxnSpPr>
        <p:spPr>
          <a:xfrm>
            <a:off x="1091031" y="2399401"/>
            <a:ext cx="0" cy="1092200"/>
          </a:xfrm>
          <a:prstGeom prst="line">
            <a:avLst/>
          </a:prstGeom>
          <a:ln w="6350">
            <a:solidFill>
              <a:srgbClr val="033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xmlns="" id="{9FF9F4E6-AD1F-491B-940E-99A540CB182A}"/>
              </a:ext>
            </a:extLst>
          </p:cNvPr>
          <p:cNvCxnSpPr>
            <a:cxnSpLocks/>
          </p:cNvCxnSpPr>
          <p:nvPr/>
        </p:nvCxnSpPr>
        <p:spPr>
          <a:xfrm>
            <a:off x="5423421" y="4118077"/>
            <a:ext cx="0" cy="540313"/>
          </a:xfrm>
          <a:prstGeom prst="line">
            <a:avLst/>
          </a:prstGeom>
          <a:ln w="6350">
            <a:solidFill>
              <a:srgbClr val="033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xmlns="" id="{6F7D079C-1505-49D3-995D-B40DECC661DA}"/>
              </a:ext>
            </a:extLst>
          </p:cNvPr>
          <p:cNvCxnSpPr>
            <a:cxnSpLocks/>
          </p:cNvCxnSpPr>
          <p:nvPr/>
        </p:nvCxnSpPr>
        <p:spPr>
          <a:xfrm>
            <a:off x="5423421" y="5231188"/>
            <a:ext cx="0" cy="540313"/>
          </a:xfrm>
          <a:prstGeom prst="line">
            <a:avLst/>
          </a:prstGeom>
          <a:ln w="6350">
            <a:solidFill>
              <a:srgbClr val="033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xmlns="" id="{F054CBAE-EE53-4989-ACC3-32051123B10D}"/>
              </a:ext>
            </a:extLst>
          </p:cNvPr>
          <p:cNvCxnSpPr>
            <a:cxnSpLocks/>
          </p:cNvCxnSpPr>
          <p:nvPr/>
        </p:nvCxnSpPr>
        <p:spPr>
          <a:xfrm>
            <a:off x="5423421" y="1625866"/>
            <a:ext cx="0" cy="806959"/>
          </a:xfrm>
          <a:prstGeom prst="line">
            <a:avLst/>
          </a:prstGeom>
          <a:ln w="6350">
            <a:solidFill>
              <a:srgbClr val="033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xmlns="" id="{F1167EA7-7FE6-4AD2-B711-8D38D14A661C}"/>
              </a:ext>
            </a:extLst>
          </p:cNvPr>
          <p:cNvCxnSpPr>
            <a:cxnSpLocks/>
          </p:cNvCxnSpPr>
          <p:nvPr/>
        </p:nvCxnSpPr>
        <p:spPr>
          <a:xfrm>
            <a:off x="1091031" y="5253203"/>
            <a:ext cx="0" cy="820587"/>
          </a:xfrm>
          <a:prstGeom prst="line">
            <a:avLst/>
          </a:prstGeom>
          <a:ln w="6350">
            <a:solidFill>
              <a:srgbClr val="033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xmlns="" id="{677FBFB0-0368-4EA3-91E2-5B1CC065E35A}"/>
              </a:ext>
            </a:extLst>
          </p:cNvPr>
          <p:cNvCxnSpPr>
            <a:cxnSpLocks/>
          </p:cNvCxnSpPr>
          <p:nvPr/>
        </p:nvCxnSpPr>
        <p:spPr>
          <a:xfrm>
            <a:off x="5423421" y="2819666"/>
            <a:ext cx="0" cy="806959"/>
          </a:xfrm>
          <a:prstGeom prst="line">
            <a:avLst/>
          </a:prstGeom>
          <a:ln w="6350">
            <a:solidFill>
              <a:srgbClr val="033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e 1"/>
          <p:cNvGrpSpPr/>
          <p:nvPr/>
        </p:nvGrpSpPr>
        <p:grpSpPr>
          <a:xfrm>
            <a:off x="539552" y="4005064"/>
            <a:ext cx="3910301" cy="820587"/>
            <a:chOff x="539552" y="3180446"/>
            <a:chExt cx="3910301" cy="615440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xmlns="" id="{9B86370A-E811-4DD8-9437-841819A7A086}"/>
                </a:ext>
              </a:extLst>
            </p:cNvPr>
            <p:cNvSpPr txBox="1"/>
            <p:nvPr/>
          </p:nvSpPr>
          <p:spPr>
            <a:xfrm>
              <a:off x="1234383" y="3330089"/>
              <a:ext cx="3215470" cy="33009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GB" sz="1400" b="1" dirty="0" smtClean="0">
                  <a:solidFill>
                    <a:srgbClr val="6DC7DD"/>
                  </a:solidFill>
                  <a:latin typeface="+mj-lt"/>
                  <a:ea typeface="Roboto" pitchFamily="2" charset="0"/>
                  <a:cs typeface="Arial" pitchFamily="34" charset="0"/>
                </a:rPr>
                <a:t>Un </a:t>
              </a:r>
              <a:r>
                <a:rPr lang="en-GB" sz="1400" b="1" dirty="0" err="1" smtClean="0">
                  <a:solidFill>
                    <a:srgbClr val="6DC7DD"/>
                  </a:solidFill>
                  <a:latin typeface="+mj-lt"/>
                  <a:ea typeface="Roboto" pitchFamily="2" charset="0"/>
                  <a:cs typeface="Arial" pitchFamily="34" charset="0"/>
                </a:rPr>
                <a:t>groupe</a:t>
              </a:r>
              <a:r>
                <a:rPr lang="en-GB" sz="1400" b="1" dirty="0" smtClean="0">
                  <a:solidFill>
                    <a:srgbClr val="6DC7DD"/>
                  </a:solidFill>
                  <a:latin typeface="+mj-lt"/>
                  <a:ea typeface="Roboto" pitchFamily="2" charset="0"/>
                  <a:cs typeface="Arial" pitchFamily="34" charset="0"/>
                </a:rPr>
                <a:t> </a:t>
              </a:r>
              <a:r>
                <a:rPr lang="en-GB" sz="1400" b="1" dirty="0" err="1" smtClean="0">
                  <a:solidFill>
                    <a:srgbClr val="6DC7DD"/>
                  </a:solidFill>
                  <a:latin typeface="+mj-lt"/>
                  <a:ea typeface="Roboto" pitchFamily="2" charset="0"/>
                  <a:cs typeface="Arial" pitchFamily="34" charset="0"/>
                </a:rPr>
                <a:t>indépendant</a:t>
              </a:r>
              <a:r>
                <a:rPr lang="fr-FR" sz="1100" dirty="0">
                  <a:solidFill>
                    <a:srgbClr val="6DC7DD"/>
                  </a:solidFill>
                  <a:latin typeface="+mj-lt"/>
                  <a:ea typeface="Roboto" pitchFamily="2" charset="0"/>
                  <a:cs typeface="Helvetica"/>
                </a:rPr>
                <a:t/>
              </a:r>
              <a:br>
                <a:rPr lang="fr-FR" sz="1100" dirty="0">
                  <a:solidFill>
                    <a:srgbClr val="6DC7DD"/>
                  </a:solidFill>
                  <a:latin typeface="+mj-lt"/>
                  <a:ea typeface="Roboto" pitchFamily="2" charset="0"/>
                  <a:cs typeface="Helvetica"/>
                </a:rPr>
              </a:br>
              <a:r>
                <a:rPr lang="fr-FR" sz="1200" dirty="0" smtClean="0">
                  <a:solidFill>
                    <a:srgbClr val="033878"/>
                  </a:solidFill>
                  <a:latin typeface="+mj-lt"/>
                  <a:ea typeface="Roboto" pitchFamily="2" charset="0"/>
                  <a:cs typeface="Helvetica"/>
                </a:rPr>
                <a:t>Gouverné par une fondation </a:t>
              </a:r>
              <a:endParaRPr lang="fr-FR" sz="1200" dirty="0">
                <a:solidFill>
                  <a:srgbClr val="033878"/>
                </a:solidFill>
                <a:latin typeface="+mj-lt"/>
                <a:ea typeface="Roboto" pitchFamily="2" charset="0"/>
                <a:cs typeface="Helvetica"/>
              </a:endParaRPr>
            </a:p>
          </p:txBody>
        </p: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xmlns="" id="{E88A74FD-B99E-414A-8CD1-A04A56E20CBB}"/>
                </a:ext>
              </a:extLst>
            </p:cNvPr>
            <p:cNvCxnSpPr>
              <a:cxnSpLocks/>
            </p:cNvCxnSpPr>
            <p:nvPr/>
          </p:nvCxnSpPr>
          <p:spPr>
            <a:xfrm>
              <a:off x="1097229" y="3180446"/>
              <a:ext cx="0" cy="615440"/>
            </a:xfrm>
            <a:prstGeom prst="line">
              <a:avLst/>
            </a:prstGeom>
            <a:ln w="6350">
              <a:solidFill>
                <a:srgbClr val="03387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41">
              <a:extLst>
                <a:ext uri="{FF2B5EF4-FFF2-40B4-BE49-F238E27FC236}">
                  <a16:creationId xmlns:a16="http://schemas.microsoft.com/office/drawing/2014/main" xmlns="" id="{2F35738F-46A5-4B43-AD82-A353F5BF9CD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39552" y="3335691"/>
              <a:ext cx="469523" cy="314438"/>
              <a:chOff x="4365" y="3588"/>
              <a:chExt cx="660" cy="442"/>
            </a:xfrm>
          </p:grpSpPr>
          <p:sp>
            <p:nvSpPr>
              <p:cNvPr id="27" name="Freeform 42">
                <a:extLst>
                  <a:ext uri="{FF2B5EF4-FFF2-40B4-BE49-F238E27FC236}">
                    <a16:creationId xmlns:a16="http://schemas.microsoft.com/office/drawing/2014/main" xmlns="" id="{3AB49ACB-6553-4A39-89AC-C977B54EE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6" y="3804"/>
                <a:ext cx="298" cy="226"/>
              </a:xfrm>
              <a:custGeom>
                <a:avLst/>
                <a:gdLst>
                  <a:gd name="T0" fmla="*/ 409 w 488"/>
                  <a:gd name="T1" fmla="*/ 63 h 368"/>
                  <a:gd name="T2" fmla="*/ 245 w 488"/>
                  <a:gd name="T3" fmla="*/ 0 h 368"/>
                  <a:gd name="T4" fmla="*/ 0 w 488"/>
                  <a:gd name="T5" fmla="*/ 268 h 368"/>
                  <a:gd name="T6" fmla="*/ 0 w 488"/>
                  <a:gd name="T7" fmla="*/ 284 h 368"/>
                  <a:gd name="T8" fmla="*/ 13 w 488"/>
                  <a:gd name="T9" fmla="*/ 294 h 368"/>
                  <a:gd name="T10" fmla="*/ 245 w 488"/>
                  <a:gd name="T11" fmla="*/ 368 h 368"/>
                  <a:gd name="T12" fmla="*/ 474 w 488"/>
                  <a:gd name="T13" fmla="*/ 296 h 368"/>
                  <a:gd name="T14" fmla="*/ 488 w 488"/>
                  <a:gd name="T15" fmla="*/ 287 h 368"/>
                  <a:gd name="T16" fmla="*/ 488 w 488"/>
                  <a:gd name="T17" fmla="*/ 270 h 368"/>
                  <a:gd name="T18" fmla="*/ 409 w 488"/>
                  <a:gd name="T19" fmla="*/ 63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8" h="368">
                    <a:moveTo>
                      <a:pt x="409" y="63"/>
                    </a:moveTo>
                    <a:cubicBezTo>
                      <a:pt x="367" y="21"/>
                      <a:pt x="312" y="0"/>
                      <a:pt x="245" y="0"/>
                    </a:cubicBezTo>
                    <a:cubicBezTo>
                      <a:pt x="53" y="0"/>
                      <a:pt x="1" y="175"/>
                      <a:pt x="0" y="268"/>
                    </a:cubicBezTo>
                    <a:cubicBezTo>
                      <a:pt x="0" y="284"/>
                      <a:pt x="0" y="284"/>
                      <a:pt x="0" y="284"/>
                    </a:cubicBezTo>
                    <a:cubicBezTo>
                      <a:pt x="13" y="294"/>
                      <a:pt x="13" y="294"/>
                      <a:pt x="13" y="294"/>
                    </a:cubicBezTo>
                    <a:cubicBezTo>
                      <a:pt x="84" y="342"/>
                      <a:pt x="164" y="368"/>
                      <a:pt x="245" y="368"/>
                    </a:cubicBezTo>
                    <a:cubicBezTo>
                      <a:pt x="325" y="368"/>
                      <a:pt x="405" y="343"/>
                      <a:pt x="474" y="296"/>
                    </a:cubicBezTo>
                    <a:cubicBezTo>
                      <a:pt x="488" y="287"/>
                      <a:pt x="488" y="287"/>
                      <a:pt x="488" y="287"/>
                    </a:cubicBezTo>
                    <a:cubicBezTo>
                      <a:pt x="488" y="270"/>
                      <a:pt x="488" y="270"/>
                      <a:pt x="488" y="270"/>
                    </a:cubicBezTo>
                    <a:cubicBezTo>
                      <a:pt x="488" y="265"/>
                      <a:pt x="488" y="142"/>
                      <a:pt x="409" y="63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Freeform 43">
                <a:extLst>
                  <a:ext uri="{FF2B5EF4-FFF2-40B4-BE49-F238E27FC236}">
                    <a16:creationId xmlns:a16="http://schemas.microsoft.com/office/drawing/2014/main" xmlns="" id="{42D6AF3E-4676-46F6-9C05-6615B92D3E7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03" y="3606"/>
                <a:ext cx="184" cy="184"/>
              </a:xfrm>
              <a:custGeom>
                <a:avLst/>
                <a:gdLst>
                  <a:gd name="T0" fmla="*/ 150 w 300"/>
                  <a:gd name="T1" fmla="*/ 0 h 300"/>
                  <a:gd name="T2" fmla="*/ 0 w 300"/>
                  <a:gd name="T3" fmla="*/ 150 h 300"/>
                  <a:gd name="T4" fmla="*/ 150 w 300"/>
                  <a:gd name="T5" fmla="*/ 300 h 300"/>
                  <a:gd name="T6" fmla="*/ 300 w 300"/>
                  <a:gd name="T7" fmla="*/ 150 h 300"/>
                  <a:gd name="T8" fmla="*/ 150 w 300"/>
                  <a:gd name="T9" fmla="*/ 0 h 300"/>
                  <a:gd name="T10" fmla="*/ 150 w 300"/>
                  <a:gd name="T11" fmla="*/ 228 h 300"/>
                  <a:gd name="T12" fmla="*/ 72 w 300"/>
                  <a:gd name="T13" fmla="*/ 150 h 300"/>
                  <a:gd name="T14" fmla="*/ 150 w 300"/>
                  <a:gd name="T15" fmla="*/ 72 h 300"/>
                  <a:gd name="T16" fmla="*/ 228 w 300"/>
                  <a:gd name="T17" fmla="*/ 150 h 300"/>
                  <a:gd name="T18" fmla="*/ 150 w 300"/>
                  <a:gd name="T19" fmla="*/ 228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0" h="300">
                    <a:moveTo>
                      <a:pt x="150" y="0"/>
                    </a:moveTo>
                    <a:cubicBezTo>
                      <a:pt x="67" y="0"/>
                      <a:pt x="0" y="67"/>
                      <a:pt x="0" y="150"/>
                    </a:cubicBezTo>
                    <a:cubicBezTo>
                      <a:pt x="0" y="233"/>
                      <a:pt x="67" y="300"/>
                      <a:pt x="150" y="300"/>
                    </a:cubicBezTo>
                    <a:cubicBezTo>
                      <a:pt x="233" y="300"/>
                      <a:pt x="300" y="233"/>
                      <a:pt x="300" y="150"/>
                    </a:cubicBezTo>
                    <a:cubicBezTo>
                      <a:pt x="300" y="67"/>
                      <a:pt x="233" y="0"/>
                      <a:pt x="150" y="0"/>
                    </a:cubicBezTo>
                    <a:close/>
                    <a:moveTo>
                      <a:pt x="150" y="228"/>
                    </a:moveTo>
                    <a:cubicBezTo>
                      <a:pt x="107" y="228"/>
                      <a:pt x="72" y="193"/>
                      <a:pt x="72" y="150"/>
                    </a:cubicBezTo>
                    <a:cubicBezTo>
                      <a:pt x="72" y="107"/>
                      <a:pt x="107" y="72"/>
                      <a:pt x="150" y="72"/>
                    </a:cubicBezTo>
                    <a:cubicBezTo>
                      <a:pt x="193" y="72"/>
                      <a:pt x="228" y="107"/>
                      <a:pt x="228" y="150"/>
                    </a:cubicBezTo>
                    <a:cubicBezTo>
                      <a:pt x="228" y="193"/>
                      <a:pt x="193" y="228"/>
                      <a:pt x="150" y="22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Freeform 44">
                <a:extLst>
                  <a:ext uri="{FF2B5EF4-FFF2-40B4-BE49-F238E27FC236}">
                    <a16:creationId xmlns:a16="http://schemas.microsoft.com/office/drawing/2014/main" xmlns="" id="{638940FD-83AE-486C-8DB0-E394647024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5" y="3765"/>
                <a:ext cx="229" cy="208"/>
              </a:xfrm>
              <a:custGeom>
                <a:avLst/>
                <a:gdLst>
                  <a:gd name="T0" fmla="*/ 221 w 375"/>
                  <a:gd name="T1" fmla="*/ 339 h 339"/>
                  <a:gd name="T2" fmla="*/ 19 w 375"/>
                  <a:gd name="T3" fmla="*/ 274 h 339"/>
                  <a:gd name="T4" fmla="*/ 8 w 375"/>
                  <a:gd name="T5" fmla="*/ 266 h 339"/>
                  <a:gd name="T6" fmla="*/ 0 w 375"/>
                  <a:gd name="T7" fmla="*/ 252 h 339"/>
                  <a:gd name="T8" fmla="*/ 0 w 375"/>
                  <a:gd name="T9" fmla="*/ 239 h 339"/>
                  <a:gd name="T10" fmla="*/ 221 w 375"/>
                  <a:gd name="T11" fmla="*/ 0 h 339"/>
                  <a:gd name="T12" fmla="*/ 368 w 375"/>
                  <a:gd name="T13" fmla="*/ 57 h 339"/>
                  <a:gd name="T14" fmla="*/ 368 w 375"/>
                  <a:gd name="T15" fmla="*/ 82 h 339"/>
                  <a:gd name="T16" fmla="*/ 344 w 375"/>
                  <a:gd name="T17" fmla="*/ 82 h 339"/>
                  <a:gd name="T18" fmla="*/ 221 w 375"/>
                  <a:gd name="T19" fmla="*/ 35 h 339"/>
                  <a:gd name="T20" fmla="*/ 35 w 375"/>
                  <a:gd name="T21" fmla="*/ 239 h 339"/>
                  <a:gd name="T22" fmla="*/ 35 w 375"/>
                  <a:gd name="T23" fmla="*/ 243 h 339"/>
                  <a:gd name="T24" fmla="*/ 38 w 375"/>
                  <a:gd name="T25" fmla="*/ 246 h 339"/>
                  <a:gd name="T26" fmla="*/ 237 w 375"/>
                  <a:gd name="T27" fmla="*/ 304 h 339"/>
                  <a:gd name="T28" fmla="*/ 255 w 375"/>
                  <a:gd name="T29" fmla="*/ 320 h 339"/>
                  <a:gd name="T30" fmla="*/ 239 w 375"/>
                  <a:gd name="T31" fmla="*/ 338 h 339"/>
                  <a:gd name="T32" fmla="*/ 221 w 375"/>
                  <a:gd name="T33" fmla="*/ 339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5" h="339">
                    <a:moveTo>
                      <a:pt x="221" y="339"/>
                    </a:moveTo>
                    <a:cubicBezTo>
                      <a:pt x="150" y="339"/>
                      <a:pt x="80" y="316"/>
                      <a:pt x="19" y="274"/>
                    </a:cubicBezTo>
                    <a:cubicBezTo>
                      <a:pt x="8" y="266"/>
                      <a:pt x="8" y="266"/>
                      <a:pt x="8" y="266"/>
                    </a:cubicBezTo>
                    <a:cubicBezTo>
                      <a:pt x="3" y="263"/>
                      <a:pt x="0" y="258"/>
                      <a:pt x="0" y="252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1" y="156"/>
                      <a:pt x="48" y="0"/>
                      <a:pt x="221" y="0"/>
                    </a:cubicBezTo>
                    <a:cubicBezTo>
                      <a:pt x="281" y="0"/>
                      <a:pt x="330" y="19"/>
                      <a:pt x="368" y="57"/>
                    </a:cubicBezTo>
                    <a:cubicBezTo>
                      <a:pt x="375" y="64"/>
                      <a:pt x="375" y="75"/>
                      <a:pt x="368" y="82"/>
                    </a:cubicBezTo>
                    <a:cubicBezTo>
                      <a:pt x="361" y="88"/>
                      <a:pt x="350" y="88"/>
                      <a:pt x="344" y="82"/>
                    </a:cubicBezTo>
                    <a:cubicBezTo>
                      <a:pt x="313" y="50"/>
                      <a:pt x="271" y="35"/>
                      <a:pt x="221" y="35"/>
                    </a:cubicBezTo>
                    <a:cubicBezTo>
                      <a:pt x="75" y="35"/>
                      <a:pt x="35" y="168"/>
                      <a:pt x="35" y="239"/>
                    </a:cubicBezTo>
                    <a:cubicBezTo>
                      <a:pt x="35" y="243"/>
                      <a:pt x="35" y="243"/>
                      <a:pt x="35" y="243"/>
                    </a:cubicBezTo>
                    <a:cubicBezTo>
                      <a:pt x="38" y="246"/>
                      <a:pt x="38" y="246"/>
                      <a:pt x="38" y="246"/>
                    </a:cubicBezTo>
                    <a:cubicBezTo>
                      <a:pt x="99" y="287"/>
                      <a:pt x="168" y="308"/>
                      <a:pt x="237" y="304"/>
                    </a:cubicBezTo>
                    <a:cubicBezTo>
                      <a:pt x="247" y="303"/>
                      <a:pt x="255" y="310"/>
                      <a:pt x="255" y="320"/>
                    </a:cubicBezTo>
                    <a:cubicBezTo>
                      <a:pt x="256" y="329"/>
                      <a:pt x="249" y="338"/>
                      <a:pt x="239" y="338"/>
                    </a:cubicBezTo>
                    <a:cubicBezTo>
                      <a:pt x="233" y="338"/>
                      <a:pt x="227" y="339"/>
                      <a:pt x="221" y="33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8" name="Freeform 45">
                <a:extLst>
                  <a:ext uri="{FF2B5EF4-FFF2-40B4-BE49-F238E27FC236}">
                    <a16:creationId xmlns:a16="http://schemas.microsoft.com/office/drawing/2014/main" xmlns="" id="{779B35B2-66EE-4E5F-9209-7A75DD81207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12" y="3588"/>
                <a:ext cx="174" cy="173"/>
              </a:xfrm>
              <a:custGeom>
                <a:avLst/>
                <a:gdLst>
                  <a:gd name="T0" fmla="*/ 141 w 283"/>
                  <a:gd name="T1" fmla="*/ 282 h 282"/>
                  <a:gd name="T2" fmla="*/ 0 w 283"/>
                  <a:gd name="T3" fmla="*/ 141 h 282"/>
                  <a:gd name="T4" fmla="*/ 141 w 283"/>
                  <a:gd name="T5" fmla="*/ 0 h 282"/>
                  <a:gd name="T6" fmla="*/ 283 w 283"/>
                  <a:gd name="T7" fmla="*/ 141 h 282"/>
                  <a:gd name="T8" fmla="*/ 141 w 283"/>
                  <a:gd name="T9" fmla="*/ 282 h 282"/>
                  <a:gd name="T10" fmla="*/ 141 w 283"/>
                  <a:gd name="T11" fmla="*/ 34 h 282"/>
                  <a:gd name="T12" fmla="*/ 35 w 283"/>
                  <a:gd name="T13" fmla="*/ 141 h 282"/>
                  <a:gd name="T14" fmla="*/ 141 w 283"/>
                  <a:gd name="T15" fmla="*/ 248 h 282"/>
                  <a:gd name="T16" fmla="*/ 248 w 283"/>
                  <a:gd name="T17" fmla="*/ 141 h 282"/>
                  <a:gd name="T18" fmla="*/ 141 w 283"/>
                  <a:gd name="T19" fmla="*/ 34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3" h="282">
                    <a:moveTo>
                      <a:pt x="141" y="282"/>
                    </a:moveTo>
                    <a:cubicBezTo>
                      <a:pt x="63" y="282"/>
                      <a:pt x="0" y="219"/>
                      <a:pt x="0" y="141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9" y="0"/>
                      <a:pt x="283" y="63"/>
                      <a:pt x="283" y="141"/>
                    </a:cubicBezTo>
                    <a:cubicBezTo>
                      <a:pt x="283" y="219"/>
                      <a:pt x="219" y="282"/>
                      <a:pt x="141" y="282"/>
                    </a:cubicBezTo>
                    <a:close/>
                    <a:moveTo>
                      <a:pt x="141" y="34"/>
                    </a:moveTo>
                    <a:cubicBezTo>
                      <a:pt x="82" y="34"/>
                      <a:pt x="35" y="82"/>
                      <a:pt x="35" y="141"/>
                    </a:cubicBezTo>
                    <a:cubicBezTo>
                      <a:pt x="35" y="200"/>
                      <a:pt x="82" y="248"/>
                      <a:pt x="141" y="248"/>
                    </a:cubicBezTo>
                    <a:cubicBezTo>
                      <a:pt x="200" y="248"/>
                      <a:pt x="248" y="200"/>
                      <a:pt x="248" y="141"/>
                    </a:cubicBezTo>
                    <a:cubicBezTo>
                      <a:pt x="248" y="82"/>
                      <a:pt x="200" y="34"/>
                      <a:pt x="141" y="3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  <p:sp>
            <p:nvSpPr>
              <p:cNvPr id="39" name="Freeform 46">
                <a:extLst>
                  <a:ext uri="{FF2B5EF4-FFF2-40B4-BE49-F238E27FC236}">
                    <a16:creationId xmlns:a16="http://schemas.microsoft.com/office/drawing/2014/main" xmlns="" id="{BF530B0F-C7AD-4980-9D0C-7C55E3BB22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6" y="3765"/>
                <a:ext cx="229" cy="208"/>
              </a:xfrm>
              <a:custGeom>
                <a:avLst/>
                <a:gdLst>
                  <a:gd name="T0" fmla="*/ 154 w 374"/>
                  <a:gd name="T1" fmla="*/ 339 h 339"/>
                  <a:gd name="T2" fmla="*/ 356 w 374"/>
                  <a:gd name="T3" fmla="*/ 274 h 339"/>
                  <a:gd name="T4" fmla="*/ 367 w 374"/>
                  <a:gd name="T5" fmla="*/ 266 h 339"/>
                  <a:gd name="T6" fmla="*/ 374 w 374"/>
                  <a:gd name="T7" fmla="*/ 252 h 339"/>
                  <a:gd name="T8" fmla="*/ 374 w 374"/>
                  <a:gd name="T9" fmla="*/ 239 h 339"/>
                  <a:gd name="T10" fmla="*/ 154 w 374"/>
                  <a:gd name="T11" fmla="*/ 0 h 339"/>
                  <a:gd name="T12" fmla="*/ 6 w 374"/>
                  <a:gd name="T13" fmla="*/ 57 h 339"/>
                  <a:gd name="T14" fmla="*/ 7 w 374"/>
                  <a:gd name="T15" fmla="*/ 82 h 339"/>
                  <a:gd name="T16" fmla="*/ 31 w 374"/>
                  <a:gd name="T17" fmla="*/ 82 h 339"/>
                  <a:gd name="T18" fmla="*/ 154 w 374"/>
                  <a:gd name="T19" fmla="*/ 35 h 339"/>
                  <a:gd name="T20" fmla="*/ 340 w 374"/>
                  <a:gd name="T21" fmla="*/ 239 h 339"/>
                  <a:gd name="T22" fmla="*/ 340 w 374"/>
                  <a:gd name="T23" fmla="*/ 243 h 339"/>
                  <a:gd name="T24" fmla="*/ 336 w 374"/>
                  <a:gd name="T25" fmla="*/ 246 h 339"/>
                  <a:gd name="T26" fmla="*/ 137 w 374"/>
                  <a:gd name="T27" fmla="*/ 304 h 339"/>
                  <a:gd name="T28" fmla="*/ 119 w 374"/>
                  <a:gd name="T29" fmla="*/ 320 h 339"/>
                  <a:gd name="T30" fmla="*/ 135 w 374"/>
                  <a:gd name="T31" fmla="*/ 338 h 339"/>
                  <a:gd name="T32" fmla="*/ 154 w 374"/>
                  <a:gd name="T33" fmla="*/ 339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4" h="339">
                    <a:moveTo>
                      <a:pt x="154" y="339"/>
                    </a:moveTo>
                    <a:cubicBezTo>
                      <a:pt x="225" y="339"/>
                      <a:pt x="295" y="316"/>
                      <a:pt x="356" y="274"/>
                    </a:cubicBezTo>
                    <a:cubicBezTo>
                      <a:pt x="367" y="266"/>
                      <a:pt x="367" y="266"/>
                      <a:pt x="367" y="266"/>
                    </a:cubicBezTo>
                    <a:cubicBezTo>
                      <a:pt x="371" y="263"/>
                      <a:pt x="374" y="258"/>
                      <a:pt x="374" y="252"/>
                    </a:cubicBezTo>
                    <a:cubicBezTo>
                      <a:pt x="374" y="239"/>
                      <a:pt x="374" y="239"/>
                      <a:pt x="374" y="239"/>
                    </a:cubicBezTo>
                    <a:cubicBezTo>
                      <a:pt x="373" y="156"/>
                      <a:pt x="326" y="0"/>
                      <a:pt x="154" y="0"/>
                    </a:cubicBezTo>
                    <a:cubicBezTo>
                      <a:pt x="94" y="0"/>
                      <a:pt x="44" y="19"/>
                      <a:pt x="6" y="57"/>
                    </a:cubicBezTo>
                    <a:cubicBezTo>
                      <a:pt x="0" y="64"/>
                      <a:pt x="0" y="75"/>
                      <a:pt x="7" y="82"/>
                    </a:cubicBezTo>
                    <a:cubicBezTo>
                      <a:pt x="13" y="88"/>
                      <a:pt x="24" y="88"/>
                      <a:pt x="31" y="82"/>
                    </a:cubicBezTo>
                    <a:cubicBezTo>
                      <a:pt x="62" y="50"/>
                      <a:pt x="103" y="35"/>
                      <a:pt x="154" y="35"/>
                    </a:cubicBezTo>
                    <a:cubicBezTo>
                      <a:pt x="299" y="35"/>
                      <a:pt x="339" y="168"/>
                      <a:pt x="340" y="239"/>
                    </a:cubicBezTo>
                    <a:cubicBezTo>
                      <a:pt x="340" y="243"/>
                      <a:pt x="340" y="243"/>
                      <a:pt x="340" y="243"/>
                    </a:cubicBezTo>
                    <a:cubicBezTo>
                      <a:pt x="336" y="246"/>
                      <a:pt x="336" y="246"/>
                      <a:pt x="336" y="246"/>
                    </a:cubicBezTo>
                    <a:cubicBezTo>
                      <a:pt x="276" y="287"/>
                      <a:pt x="206" y="308"/>
                      <a:pt x="137" y="304"/>
                    </a:cubicBezTo>
                    <a:cubicBezTo>
                      <a:pt x="127" y="303"/>
                      <a:pt x="120" y="310"/>
                      <a:pt x="119" y="320"/>
                    </a:cubicBezTo>
                    <a:cubicBezTo>
                      <a:pt x="119" y="329"/>
                      <a:pt x="126" y="338"/>
                      <a:pt x="135" y="338"/>
                    </a:cubicBezTo>
                    <a:cubicBezTo>
                      <a:pt x="141" y="338"/>
                      <a:pt x="148" y="339"/>
                      <a:pt x="154" y="33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" name="Freeform 47">
                <a:extLst>
                  <a:ext uri="{FF2B5EF4-FFF2-40B4-BE49-F238E27FC236}">
                    <a16:creationId xmlns:a16="http://schemas.microsoft.com/office/drawing/2014/main" xmlns="" id="{1E12906B-A320-49D1-81C3-12823306676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05" y="3588"/>
                <a:ext cx="172" cy="173"/>
              </a:xfrm>
              <a:custGeom>
                <a:avLst/>
                <a:gdLst>
                  <a:gd name="T0" fmla="*/ 0 w 282"/>
                  <a:gd name="T1" fmla="*/ 141 h 282"/>
                  <a:gd name="T2" fmla="*/ 141 w 282"/>
                  <a:gd name="T3" fmla="*/ 0 h 282"/>
                  <a:gd name="T4" fmla="*/ 282 w 282"/>
                  <a:gd name="T5" fmla="*/ 141 h 282"/>
                  <a:gd name="T6" fmla="*/ 141 w 282"/>
                  <a:gd name="T7" fmla="*/ 282 h 282"/>
                  <a:gd name="T8" fmla="*/ 0 w 282"/>
                  <a:gd name="T9" fmla="*/ 141 h 282"/>
                  <a:gd name="T10" fmla="*/ 34 w 282"/>
                  <a:gd name="T11" fmla="*/ 141 h 282"/>
                  <a:gd name="T12" fmla="*/ 141 w 282"/>
                  <a:gd name="T13" fmla="*/ 248 h 282"/>
                  <a:gd name="T14" fmla="*/ 248 w 282"/>
                  <a:gd name="T15" fmla="*/ 141 h 282"/>
                  <a:gd name="T16" fmla="*/ 141 w 282"/>
                  <a:gd name="T17" fmla="*/ 34 h 282"/>
                  <a:gd name="T18" fmla="*/ 34 w 282"/>
                  <a:gd name="T19" fmla="*/ 141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2" h="282">
                    <a:moveTo>
                      <a:pt x="0" y="141"/>
                    </a:moveTo>
                    <a:cubicBezTo>
                      <a:pt x="0" y="63"/>
                      <a:pt x="63" y="0"/>
                      <a:pt x="141" y="0"/>
                    </a:cubicBezTo>
                    <a:cubicBezTo>
                      <a:pt x="219" y="0"/>
                      <a:pt x="282" y="63"/>
                      <a:pt x="282" y="141"/>
                    </a:cubicBezTo>
                    <a:cubicBezTo>
                      <a:pt x="282" y="219"/>
                      <a:pt x="219" y="282"/>
                      <a:pt x="141" y="282"/>
                    </a:cubicBezTo>
                    <a:cubicBezTo>
                      <a:pt x="63" y="282"/>
                      <a:pt x="0" y="219"/>
                      <a:pt x="0" y="141"/>
                    </a:cubicBezTo>
                    <a:close/>
                    <a:moveTo>
                      <a:pt x="34" y="141"/>
                    </a:moveTo>
                    <a:cubicBezTo>
                      <a:pt x="34" y="200"/>
                      <a:pt x="82" y="248"/>
                      <a:pt x="141" y="248"/>
                    </a:cubicBezTo>
                    <a:cubicBezTo>
                      <a:pt x="200" y="248"/>
                      <a:pt x="248" y="200"/>
                      <a:pt x="248" y="141"/>
                    </a:cubicBezTo>
                    <a:cubicBezTo>
                      <a:pt x="248" y="82"/>
                      <a:pt x="200" y="34"/>
                      <a:pt x="141" y="34"/>
                    </a:cubicBezTo>
                    <a:cubicBezTo>
                      <a:pt x="82" y="34"/>
                      <a:pt x="34" y="82"/>
                      <a:pt x="34" y="14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48839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5971</TotalTime>
  <Words>1619</Words>
  <Application>Microsoft Office PowerPoint</Application>
  <PresentationFormat>Affichage à l'écran (4:3)</PresentationFormat>
  <Paragraphs>394</Paragraphs>
  <Slides>33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42" baseType="lpstr">
      <vt:lpstr>Arial</vt:lpstr>
      <vt:lpstr>Calibri</vt:lpstr>
      <vt:lpstr>Century Gothic</vt:lpstr>
      <vt:lpstr>Helvetica</vt:lpstr>
      <vt:lpstr>Helvetica </vt:lpstr>
      <vt:lpstr>Roboto</vt:lpstr>
      <vt:lpstr>Trade Gothic</vt:lpstr>
      <vt:lpstr>Wingdings</vt:lpstr>
      <vt:lpstr>Thème Office</vt:lpstr>
      <vt:lpstr> Les Ateliers du CR2PA  </vt:lpstr>
      <vt:lpstr>Présentation PowerPoint</vt:lpstr>
      <vt:lpstr>Présentation PowerPoint</vt:lpstr>
      <vt:lpstr>Présentation PowerPoint</vt:lpstr>
      <vt:lpstr>Collecte des mots clefs employés suite à la présentation de chacun lors du tour de table</vt:lpstr>
      <vt:lpstr>Présentation PowerPoint</vt:lpstr>
      <vt:lpstr>Présentation PowerPoint</vt:lpstr>
      <vt:lpstr>Présentation des entreprises Servier et Thales</vt:lpstr>
      <vt:lpstr>En bref</vt:lpstr>
      <vt:lpstr>CINQ FAMILLES PRINCIPALES DE MÉDICAMENTS</vt:lpstr>
      <vt:lpstr>5 AXES MAJEURS DE R&amp;D</vt:lpstr>
      <vt:lpstr>Présentation PowerPoint</vt:lpstr>
      <vt:lpstr>Présentation PowerPoint</vt:lpstr>
      <vt:lpstr>Le groupe Thales</vt:lpstr>
      <vt:lpstr>Quelques chiffres</vt:lpstr>
      <vt:lpstr>Organisation / Activités mondiales et Business Lines </vt:lpstr>
      <vt:lpstr>Le Projet d’archivage</vt:lpstr>
      <vt:lpstr>Le projet d’archivage</vt:lpstr>
      <vt:lpstr>Les grands jalons</vt:lpstr>
      <vt:lpstr>Atelier de Thales et Servier Eléments d’introduction aux échanges  Florent Vincent -  Pascale Loret  </vt:lpstr>
      <vt:lpstr>Présentation du thème</vt:lpstr>
      <vt:lpstr>1 / Installation d’un SAE</vt:lpstr>
      <vt:lpstr>1 / Installation d’un SAE</vt:lpstr>
      <vt:lpstr>2 / Gestion des flux d’archivage</vt:lpstr>
      <vt:lpstr>Présentation PowerPoint</vt:lpstr>
      <vt:lpstr>2 / Gestion des flux d’archivage Solution : mise en place d’un flux (1/4)</vt:lpstr>
      <vt:lpstr>2 / Gestion des flux d’archivage Solution : mise en place d’un flux (2/4)</vt:lpstr>
      <vt:lpstr>2 / Gestion des flux d’archivage Solution : mise en place d’un flux (3/4)</vt:lpstr>
      <vt:lpstr>2 / Gestion des flux d’archivage Exemples de flux (4/4)</vt:lpstr>
      <vt:lpstr>Présentation PowerPoint</vt:lpstr>
      <vt:lpstr>Présentation PowerPoint</vt:lpstr>
      <vt:lpstr>Présentation PowerPoint</vt:lpstr>
      <vt:lpstr>Présentation PowerPoint</vt:lpstr>
    </vt:vector>
  </TitlesOfParts>
  <Company>RTE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Ateliers du CR2PA</dc:title>
  <dc:creator>OUILLON Bernard</dc:creator>
  <cp:lastModifiedBy>christine carbonnel</cp:lastModifiedBy>
  <cp:revision>270</cp:revision>
  <cp:lastPrinted>2015-04-01T17:36:14Z</cp:lastPrinted>
  <dcterms:created xsi:type="dcterms:W3CDTF">2015-04-01T17:36:14Z</dcterms:created>
  <dcterms:modified xsi:type="dcterms:W3CDTF">2018-10-08T10:10:42Z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gnivaPresentationIdentifier">
    <vt:lpwstr>c2102f74-07e9-4eff-a9ba-1e324742397a</vt:lpwstr>
  </property>
  <property fmtid="{D5CDD505-2E9C-101B-9397-08002B2CF9AE}" pid="3" name="psa_titre">
    <vt:lpwstr>CR2PA - Atelier n°15 - 2016 12 08</vt:lpwstr>
  </property>
  <property fmtid="{D5CDD505-2E9C-101B-9397-08002B2CF9AE}" pid="4" name="psa_date_creation">
    <vt:lpwstr>07/12/2016 13:54</vt:lpwstr>
  </property>
  <property fmtid="{D5CDD505-2E9C-101B-9397-08002B2CF9AE}" pid="5" name="psa_date_modification">
    <vt:lpwstr>07/12/2016 18:47</vt:lpwstr>
  </property>
  <property fmtid="{D5CDD505-2E9C-101B-9397-08002B2CF9AE}" pid="6" name="psa_auteur">
    <vt:lpwstr>MAHE HERVE - P052167  </vt:lpwstr>
  </property>
  <property fmtid="{D5CDD505-2E9C-101B-9397-08002B2CF9AE}" pid="7" name="psa_emetteur">
    <vt:lpwstr>MAHE HERVE - P052167  </vt:lpwstr>
  </property>
  <property fmtid="{D5CDD505-2E9C-101B-9397-08002B2CF9AE}" pid="8" name="psa_version">
    <vt:lpwstr>0.3</vt:lpwstr>
  </property>
  <property fmtid="{D5CDD505-2E9C-101B-9397-08002B2CF9AE}" pid="9" name="psa_commentaire">
    <vt:lpwstr>La dimension internationale dans la mise en place et la conduite des projets d'archivage managérial</vt:lpwstr>
  </property>
  <property fmtid="{D5CDD505-2E9C-101B-9397-08002B2CF9AE}" pid="10" name="psa_langue_principale">
    <vt:lpwstr>Français</vt:lpwstr>
  </property>
  <property fmtid="{D5CDD505-2E9C-101B-9397-08002B2CF9AE}" pid="11" name="psa_status">
    <vt:lpwstr>brouillon</vt:lpwstr>
  </property>
  <property fmtid="{D5CDD505-2E9C-101B-9397-08002B2CF9AE}" pid="12" name="psa_type_doc">
    <vt:lpwstr>Présentation</vt:lpwstr>
  </property>
  <property fmtid="{D5CDD505-2E9C-101B-9397-08002B2CF9AE}" pid="13" name="psa_communaute">
    <vt:lpwstr>Projet Archivage Groupe SAE</vt:lpwstr>
  </property>
  <property fmtid="{D5CDD505-2E9C-101B-9397-08002B2CF9AE}" pid="14" name="psa_niveau_confidentialite">
    <vt:lpwstr>A usage interne (C=1)</vt:lpwstr>
  </property>
  <property fmtid="{D5CDD505-2E9C-101B-9397-08002B2CF9AE}" pid="15" name="psa_url_fiche">
    <vt:lpwstr>http://docinfogroupe.inetpsa.com/ead/doc/ref.01375_16_00178/v.0.3</vt:lpwstr>
  </property>
  <property fmtid="{D5CDD505-2E9C-101B-9397-08002B2CF9AE}" pid="16" name="psa_url_modification">
    <vt:lpwstr>http://docinfogroupe.inetpsa.com/ead/doc/modif/ref.01375_16_00178/fiche</vt:lpwstr>
  </property>
  <property fmtid="{D5CDD505-2E9C-101B-9397-08002B2CF9AE}" pid="17" name="psa_date_publication">
    <vt:lpwstr/>
  </property>
  <property fmtid="{D5CDD505-2E9C-101B-9397-08002B2CF9AE}" pid="18" name="psa_reference">
    <vt:lpwstr>01375_16_00178</vt:lpwstr>
  </property>
  <property fmtid="{D5CDD505-2E9C-101B-9397-08002B2CF9AE}" pid="19" name="_NewReviewCycle">
    <vt:lpwstr/>
  </property>
</Properties>
</file>