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61"/>
  </p:notesMasterIdLst>
  <p:handoutMasterIdLst>
    <p:handoutMasterId r:id="rId62"/>
  </p:handoutMasterIdLst>
  <p:sldIdLst>
    <p:sldId id="260" r:id="rId3"/>
    <p:sldId id="261" r:id="rId4"/>
    <p:sldId id="257" r:id="rId5"/>
    <p:sldId id="283" r:id="rId6"/>
    <p:sldId id="409" r:id="rId7"/>
    <p:sldId id="416" r:id="rId8"/>
    <p:sldId id="417" r:id="rId9"/>
    <p:sldId id="476" r:id="rId10"/>
    <p:sldId id="436" r:id="rId11"/>
    <p:sldId id="437" r:id="rId12"/>
    <p:sldId id="438" r:id="rId13"/>
    <p:sldId id="439" r:id="rId14"/>
    <p:sldId id="440" r:id="rId15"/>
    <p:sldId id="441" r:id="rId16"/>
    <p:sldId id="442" r:id="rId17"/>
    <p:sldId id="443" r:id="rId18"/>
    <p:sldId id="444" r:id="rId19"/>
    <p:sldId id="445" r:id="rId20"/>
    <p:sldId id="446" r:id="rId21"/>
    <p:sldId id="447" r:id="rId22"/>
    <p:sldId id="448" r:id="rId23"/>
    <p:sldId id="449" r:id="rId24"/>
    <p:sldId id="450" r:id="rId25"/>
    <p:sldId id="451" r:id="rId26"/>
    <p:sldId id="452" r:id="rId27"/>
    <p:sldId id="453" r:id="rId28"/>
    <p:sldId id="454" r:id="rId29"/>
    <p:sldId id="455" r:id="rId30"/>
    <p:sldId id="456" r:id="rId31"/>
    <p:sldId id="457" r:id="rId32"/>
    <p:sldId id="458" r:id="rId33"/>
    <p:sldId id="459" r:id="rId34"/>
    <p:sldId id="460" r:id="rId35"/>
    <p:sldId id="461" r:id="rId36"/>
    <p:sldId id="462" r:id="rId37"/>
    <p:sldId id="463" r:id="rId38"/>
    <p:sldId id="464" r:id="rId39"/>
    <p:sldId id="465" r:id="rId40"/>
    <p:sldId id="466" r:id="rId41"/>
    <p:sldId id="467" r:id="rId42"/>
    <p:sldId id="468" r:id="rId43"/>
    <p:sldId id="469" r:id="rId44"/>
    <p:sldId id="470" r:id="rId45"/>
    <p:sldId id="471" r:id="rId46"/>
    <p:sldId id="472" r:id="rId47"/>
    <p:sldId id="473" r:id="rId48"/>
    <p:sldId id="474" r:id="rId49"/>
    <p:sldId id="475" r:id="rId50"/>
    <p:sldId id="477" r:id="rId51"/>
    <p:sldId id="478" r:id="rId52"/>
    <p:sldId id="479" r:id="rId53"/>
    <p:sldId id="422" r:id="rId54"/>
    <p:sldId id="410" r:id="rId55"/>
    <p:sldId id="411" r:id="rId56"/>
    <p:sldId id="432" r:id="rId57"/>
    <p:sldId id="433" r:id="rId58"/>
    <p:sldId id="434" r:id="rId59"/>
    <p:sldId id="435" r:id="rId6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3399FF"/>
    <a:srgbClr val="0099FF"/>
    <a:srgbClr val="0066FF"/>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32" autoAdjust="0"/>
    <p:restoredTop sz="96529" autoAdjust="0"/>
  </p:normalViewPr>
  <p:slideViewPr>
    <p:cSldViewPr>
      <p:cViewPr varScale="1">
        <p:scale>
          <a:sx n="70" d="100"/>
          <a:sy n="70" d="100"/>
        </p:scale>
        <p:origin x="1544" y="60"/>
      </p:cViewPr>
      <p:guideLst>
        <p:guide orient="horz" pos="3067"/>
        <p:guide pos="2880"/>
      </p:guideLst>
    </p:cSldViewPr>
  </p:slideViewPr>
  <p:outlineViewPr>
    <p:cViewPr>
      <p:scale>
        <a:sx n="33" d="100"/>
        <a:sy n="33" d="100"/>
      </p:scale>
      <p:origin x="0" y="1069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3" d="100"/>
          <a:sy n="53" d="100"/>
        </p:scale>
        <p:origin x="-2868"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Nombre de clients actifs en 4G (hors M2M)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Feuil1!$A$2:$A$8</c:f>
              <c:strCache>
                <c:ptCount val="7"/>
                <c:pt idx="0">
                  <c:v>Fin T2 15</c:v>
                </c:pt>
                <c:pt idx="1">
                  <c:v>Fin T3 15</c:v>
                </c:pt>
                <c:pt idx="2">
                  <c:v>Fin T4 15</c:v>
                </c:pt>
                <c:pt idx="3">
                  <c:v>Fin T1 16</c:v>
                </c:pt>
                <c:pt idx="4">
                  <c:v>Fin T2 16</c:v>
                </c:pt>
                <c:pt idx="5">
                  <c:v>Fin T3 16</c:v>
                </c:pt>
                <c:pt idx="6">
                  <c:v>Fin T4 16</c:v>
                </c:pt>
              </c:strCache>
            </c:strRef>
          </c:cat>
          <c:val>
            <c:numRef>
              <c:f>Feuil1!$B$2:$B$8</c:f>
              <c:numCache>
                <c:formatCode>General</c:formatCode>
                <c:ptCount val="7"/>
                <c:pt idx="0">
                  <c:v>4100</c:v>
                </c:pt>
                <c:pt idx="1">
                  <c:v>4600</c:v>
                </c:pt>
                <c:pt idx="2">
                  <c:v>5100</c:v>
                </c:pt>
                <c:pt idx="3">
                  <c:v>5600</c:v>
                </c:pt>
                <c:pt idx="4">
                  <c:v>6000</c:v>
                </c:pt>
                <c:pt idx="5">
                  <c:v>6500</c:v>
                </c:pt>
                <c:pt idx="6">
                  <c:v>6900</c:v>
                </c:pt>
              </c:numCache>
            </c:numRef>
          </c:val>
          <c:extLst xmlns:c16r2="http://schemas.microsoft.com/office/drawing/2015/06/chart">
            <c:ext xmlns:c16="http://schemas.microsoft.com/office/drawing/2014/chart" uri="{C3380CC4-5D6E-409C-BE32-E72D297353CC}">
              <c16:uniqueId val="{00000001-F928-4A82-B25D-1B8DF9DB2BA4}"/>
            </c:ext>
          </c:extLst>
        </c:ser>
        <c:dLbls>
          <c:showLegendKey val="0"/>
          <c:showVal val="0"/>
          <c:showCatName val="0"/>
          <c:showSerName val="0"/>
          <c:showPercent val="0"/>
          <c:showBubbleSize val="0"/>
        </c:dLbls>
        <c:gapWidth val="219"/>
        <c:overlap val="-27"/>
        <c:axId val="246682408"/>
        <c:axId val="246685152"/>
      </c:barChart>
      <c:catAx>
        <c:axId val="2466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46685152"/>
        <c:crosses val="autoZero"/>
        <c:auto val="1"/>
        <c:lblAlgn val="ctr"/>
        <c:lblOffset val="100"/>
        <c:noMultiLvlLbl val="0"/>
      </c:catAx>
      <c:valAx>
        <c:axId val="246685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46682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C9431-58BF-47C0-95B7-ABB09DA3E503}" type="doc">
      <dgm:prSet loTypeId="urn:microsoft.com/office/officeart/2005/8/layout/hProcess9" loCatId="process" qsTypeId="urn:microsoft.com/office/officeart/2005/8/quickstyle/simple1" qsCatId="simple" csTypeId="urn:microsoft.com/office/officeart/2005/8/colors/accent1_2" csCatId="accent1" phldr="1"/>
      <dgm:spPr/>
    </dgm:pt>
    <dgm:pt modelId="{19798CEA-FBB1-4C34-BBE6-96E451738A46}">
      <dgm:prSet phldrT="[Texte]"/>
      <dgm:spPr>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fr-FR" dirty="0">
              <a:ln>
                <a:noFill/>
              </a:ln>
              <a:solidFill>
                <a:schemeClr val="tx2"/>
              </a:solidFill>
            </a:rPr>
            <a:t>Hier</a:t>
          </a:r>
        </a:p>
        <a:p>
          <a:endParaRPr lang="fr-FR" dirty="0">
            <a:ln>
              <a:noFill/>
            </a:ln>
            <a:solidFill>
              <a:schemeClr val="tx2"/>
            </a:solidFill>
          </a:endParaRPr>
        </a:p>
        <a:p>
          <a:endParaRPr lang="fr-FR" dirty="0">
            <a:ln>
              <a:noFill/>
            </a:ln>
            <a:solidFill>
              <a:schemeClr val="tx2"/>
            </a:solidFill>
          </a:endParaRPr>
        </a:p>
      </dgm:t>
    </dgm:pt>
    <dgm:pt modelId="{444C08EB-BEB4-4F51-9F18-24910F54AC07}" type="parTrans" cxnId="{BC53248A-CBD0-4576-A6FB-3FEF051C2F68}">
      <dgm:prSet/>
      <dgm:spPr/>
      <dgm:t>
        <a:bodyPr/>
        <a:lstStyle/>
        <a:p>
          <a:endParaRPr lang="fr-FR"/>
        </a:p>
      </dgm:t>
    </dgm:pt>
    <dgm:pt modelId="{FE967EE6-ACC6-4BBA-BF92-528271CEF631}" type="sibTrans" cxnId="{BC53248A-CBD0-4576-A6FB-3FEF051C2F68}">
      <dgm:prSet/>
      <dgm:spPr/>
      <dgm:t>
        <a:bodyPr/>
        <a:lstStyle/>
        <a:p>
          <a:endParaRPr lang="fr-FR"/>
        </a:p>
      </dgm:t>
    </dgm:pt>
    <dgm:pt modelId="{93CE4191-CE6B-4DD9-A05E-A9973F0152D2}">
      <dgm:prSet phldrT="[Texte]"/>
      <dgm:spPr>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fr-FR" dirty="0">
              <a:solidFill>
                <a:schemeClr val="tx2"/>
              </a:solidFill>
            </a:rPr>
            <a:t>Aujourd’hui</a:t>
          </a:r>
        </a:p>
        <a:p>
          <a:endParaRPr lang="fr-FR" dirty="0">
            <a:solidFill>
              <a:schemeClr val="tx2"/>
            </a:solidFill>
          </a:endParaRPr>
        </a:p>
        <a:p>
          <a:endParaRPr lang="fr-FR" dirty="0">
            <a:solidFill>
              <a:schemeClr val="tx2"/>
            </a:solidFill>
          </a:endParaRPr>
        </a:p>
      </dgm:t>
    </dgm:pt>
    <dgm:pt modelId="{7790AB1A-6465-4F02-AF1E-D7FA2557CF27}" type="parTrans" cxnId="{87E8BD7F-CD04-4633-B4FB-AAC4DF77E87E}">
      <dgm:prSet/>
      <dgm:spPr/>
      <dgm:t>
        <a:bodyPr/>
        <a:lstStyle/>
        <a:p>
          <a:endParaRPr lang="fr-FR"/>
        </a:p>
      </dgm:t>
    </dgm:pt>
    <dgm:pt modelId="{1C0DE0D7-B2BB-4DF7-B64C-EBB32E01D114}" type="sibTrans" cxnId="{87E8BD7F-CD04-4633-B4FB-AAC4DF77E87E}">
      <dgm:prSet/>
      <dgm:spPr/>
      <dgm:t>
        <a:bodyPr/>
        <a:lstStyle/>
        <a:p>
          <a:endParaRPr lang="fr-FR"/>
        </a:p>
      </dgm:t>
    </dgm:pt>
    <dgm:pt modelId="{2E7334DA-E8B6-455D-883B-35B07959A980}">
      <dgm:prSet phldrT="[Texte]"/>
      <dgm:spPr>
        <a:solidFill>
          <a:schemeClr val="bg1"/>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fr-FR" dirty="0">
              <a:solidFill>
                <a:schemeClr val="tx2"/>
              </a:solidFill>
            </a:rPr>
            <a:t>Demain</a:t>
          </a:r>
        </a:p>
        <a:p>
          <a:endParaRPr lang="fr-FR" dirty="0">
            <a:solidFill>
              <a:schemeClr val="tx2"/>
            </a:solidFill>
          </a:endParaRPr>
        </a:p>
        <a:p>
          <a:endParaRPr lang="fr-FR" dirty="0">
            <a:solidFill>
              <a:schemeClr val="tx2"/>
            </a:solidFill>
          </a:endParaRPr>
        </a:p>
      </dgm:t>
    </dgm:pt>
    <dgm:pt modelId="{4F633391-FA9D-4181-BAEC-6FF024D2378F}" type="parTrans" cxnId="{E5C3039A-CA3A-4D7E-AF1B-E80679932706}">
      <dgm:prSet/>
      <dgm:spPr/>
      <dgm:t>
        <a:bodyPr/>
        <a:lstStyle/>
        <a:p>
          <a:endParaRPr lang="fr-FR"/>
        </a:p>
      </dgm:t>
    </dgm:pt>
    <dgm:pt modelId="{F3639E36-E0BE-4FC3-BF05-7A3B9ABEC5AB}" type="sibTrans" cxnId="{E5C3039A-CA3A-4D7E-AF1B-E80679932706}">
      <dgm:prSet/>
      <dgm:spPr/>
      <dgm:t>
        <a:bodyPr/>
        <a:lstStyle/>
        <a:p>
          <a:endParaRPr lang="fr-FR"/>
        </a:p>
      </dgm:t>
    </dgm:pt>
    <dgm:pt modelId="{7E901479-8977-4CAB-8018-2224E2BC1B2D}" type="pres">
      <dgm:prSet presAssocID="{FFDC9431-58BF-47C0-95B7-ABB09DA3E503}" presName="CompostProcess" presStyleCnt="0">
        <dgm:presLayoutVars>
          <dgm:dir/>
          <dgm:resizeHandles val="exact"/>
        </dgm:presLayoutVars>
      </dgm:prSet>
      <dgm:spPr/>
    </dgm:pt>
    <dgm:pt modelId="{81DDDBAA-D251-4CB8-BB59-89681F8C526A}" type="pres">
      <dgm:prSet presAssocID="{FFDC9431-58BF-47C0-95B7-ABB09DA3E503}" presName="arrow" presStyleLbl="bgShp" presStyleIdx="0" presStyleCnt="1" custScaleX="117647" custLinFactNeighborX="334"/>
      <dgm:spPr/>
    </dgm:pt>
    <dgm:pt modelId="{C9D6CC8C-AEF9-4565-B4D1-79BAEBC4DE30}" type="pres">
      <dgm:prSet presAssocID="{FFDC9431-58BF-47C0-95B7-ABB09DA3E503}" presName="linearProcess" presStyleCnt="0"/>
      <dgm:spPr/>
    </dgm:pt>
    <dgm:pt modelId="{98F1FC03-C800-4FB3-8831-512A117A7DF9}" type="pres">
      <dgm:prSet presAssocID="{19798CEA-FBB1-4C34-BBE6-96E451738A46}" presName="textNode" presStyleLbl="node1" presStyleIdx="0" presStyleCnt="3">
        <dgm:presLayoutVars>
          <dgm:bulletEnabled val="1"/>
        </dgm:presLayoutVars>
      </dgm:prSet>
      <dgm:spPr/>
      <dgm:t>
        <a:bodyPr/>
        <a:lstStyle/>
        <a:p>
          <a:endParaRPr lang="fr-FR"/>
        </a:p>
      </dgm:t>
    </dgm:pt>
    <dgm:pt modelId="{36EE20B2-C806-48A7-AD3C-215E6F6FCE44}" type="pres">
      <dgm:prSet presAssocID="{FE967EE6-ACC6-4BBA-BF92-528271CEF631}" presName="sibTrans" presStyleCnt="0"/>
      <dgm:spPr/>
    </dgm:pt>
    <dgm:pt modelId="{EC3BEC1F-DBD1-4CC0-A757-098115AC8A2B}" type="pres">
      <dgm:prSet presAssocID="{93CE4191-CE6B-4DD9-A05E-A9973F0152D2}" presName="textNode" presStyleLbl="node1" presStyleIdx="1" presStyleCnt="3" custLinFactNeighborX="-15644">
        <dgm:presLayoutVars>
          <dgm:bulletEnabled val="1"/>
        </dgm:presLayoutVars>
      </dgm:prSet>
      <dgm:spPr/>
      <dgm:t>
        <a:bodyPr/>
        <a:lstStyle/>
        <a:p>
          <a:endParaRPr lang="fr-FR"/>
        </a:p>
      </dgm:t>
    </dgm:pt>
    <dgm:pt modelId="{2EDF734C-0010-496B-A9BD-8DEF8CBE4E2E}" type="pres">
      <dgm:prSet presAssocID="{1C0DE0D7-B2BB-4DF7-B64C-EBB32E01D114}" presName="sibTrans" presStyleCnt="0"/>
      <dgm:spPr/>
    </dgm:pt>
    <dgm:pt modelId="{3A149B0B-F470-447A-9DED-6772608DD04A}" type="pres">
      <dgm:prSet presAssocID="{2E7334DA-E8B6-455D-883B-35B07959A980}" presName="textNode" presStyleLbl="node1" presStyleIdx="2" presStyleCnt="3" custLinFactNeighborX="-38417">
        <dgm:presLayoutVars>
          <dgm:bulletEnabled val="1"/>
        </dgm:presLayoutVars>
      </dgm:prSet>
      <dgm:spPr/>
      <dgm:t>
        <a:bodyPr/>
        <a:lstStyle/>
        <a:p>
          <a:endParaRPr lang="fr-FR"/>
        </a:p>
      </dgm:t>
    </dgm:pt>
  </dgm:ptLst>
  <dgm:cxnLst>
    <dgm:cxn modelId="{C65AB490-82D4-4E20-9F77-2F1BA6617E36}" type="presOf" srcId="{FFDC9431-58BF-47C0-95B7-ABB09DA3E503}" destId="{7E901479-8977-4CAB-8018-2224E2BC1B2D}" srcOrd="0" destOrd="0" presId="urn:microsoft.com/office/officeart/2005/8/layout/hProcess9"/>
    <dgm:cxn modelId="{76C71140-AECC-48F9-AA70-D4533802E551}" type="presOf" srcId="{93CE4191-CE6B-4DD9-A05E-A9973F0152D2}" destId="{EC3BEC1F-DBD1-4CC0-A757-098115AC8A2B}" srcOrd="0" destOrd="0" presId="urn:microsoft.com/office/officeart/2005/8/layout/hProcess9"/>
    <dgm:cxn modelId="{CC83F4C7-BEAD-48E0-A748-CFFC49672F1D}" type="presOf" srcId="{2E7334DA-E8B6-455D-883B-35B07959A980}" destId="{3A149B0B-F470-447A-9DED-6772608DD04A}" srcOrd="0" destOrd="0" presId="urn:microsoft.com/office/officeart/2005/8/layout/hProcess9"/>
    <dgm:cxn modelId="{BC53248A-CBD0-4576-A6FB-3FEF051C2F68}" srcId="{FFDC9431-58BF-47C0-95B7-ABB09DA3E503}" destId="{19798CEA-FBB1-4C34-BBE6-96E451738A46}" srcOrd="0" destOrd="0" parTransId="{444C08EB-BEB4-4F51-9F18-24910F54AC07}" sibTransId="{FE967EE6-ACC6-4BBA-BF92-528271CEF631}"/>
    <dgm:cxn modelId="{E5C3039A-CA3A-4D7E-AF1B-E80679932706}" srcId="{FFDC9431-58BF-47C0-95B7-ABB09DA3E503}" destId="{2E7334DA-E8B6-455D-883B-35B07959A980}" srcOrd="2" destOrd="0" parTransId="{4F633391-FA9D-4181-BAEC-6FF024D2378F}" sibTransId="{F3639E36-E0BE-4FC3-BF05-7A3B9ABEC5AB}"/>
    <dgm:cxn modelId="{A46B155C-2C30-46DE-9488-130B602673E7}" type="presOf" srcId="{19798CEA-FBB1-4C34-BBE6-96E451738A46}" destId="{98F1FC03-C800-4FB3-8831-512A117A7DF9}" srcOrd="0" destOrd="0" presId="urn:microsoft.com/office/officeart/2005/8/layout/hProcess9"/>
    <dgm:cxn modelId="{87E8BD7F-CD04-4633-B4FB-AAC4DF77E87E}" srcId="{FFDC9431-58BF-47C0-95B7-ABB09DA3E503}" destId="{93CE4191-CE6B-4DD9-A05E-A9973F0152D2}" srcOrd="1" destOrd="0" parTransId="{7790AB1A-6465-4F02-AF1E-D7FA2557CF27}" sibTransId="{1C0DE0D7-B2BB-4DF7-B64C-EBB32E01D114}"/>
    <dgm:cxn modelId="{E67B94D5-5134-4F28-8FB6-2C1F9730F20B}" type="presParOf" srcId="{7E901479-8977-4CAB-8018-2224E2BC1B2D}" destId="{81DDDBAA-D251-4CB8-BB59-89681F8C526A}" srcOrd="0" destOrd="0" presId="urn:microsoft.com/office/officeart/2005/8/layout/hProcess9"/>
    <dgm:cxn modelId="{0068443D-631A-4507-B7A8-3ECF6518CDED}" type="presParOf" srcId="{7E901479-8977-4CAB-8018-2224E2BC1B2D}" destId="{C9D6CC8C-AEF9-4565-B4D1-79BAEBC4DE30}" srcOrd="1" destOrd="0" presId="urn:microsoft.com/office/officeart/2005/8/layout/hProcess9"/>
    <dgm:cxn modelId="{41E4B9BD-2D54-4D69-95F4-7560A77D22F3}" type="presParOf" srcId="{C9D6CC8C-AEF9-4565-B4D1-79BAEBC4DE30}" destId="{98F1FC03-C800-4FB3-8831-512A117A7DF9}" srcOrd="0" destOrd="0" presId="urn:microsoft.com/office/officeart/2005/8/layout/hProcess9"/>
    <dgm:cxn modelId="{312ACCD0-6F56-4949-B60C-B738EED1851C}" type="presParOf" srcId="{C9D6CC8C-AEF9-4565-B4D1-79BAEBC4DE30}" destId="{36EE20B2-C806-48A7-AD3C-215E6F6FCE44}" srcOrd="1" destOrd="0" presId="urn:microsoft.com/office/officeart/2005/8/layout/hProcess9"/>
    <dgm:cxn modelId="{21B555EF-FD61-4D05-A3E8-1F2B26DDA429}" type="presParOf" srcId="{C9D6CC8C-AEF9-4565-B4D1-79BAEBC4DE30}" destId="{EC3BEC1F-DBD1-4CC0-A757-098115AC8A2B}" srcOrd="2" destOrd="0" presId="urn:microsoft.com/office/officeart/2005/8/layout/hProcess9"/>
    <dgm:cxn modelId="{A9E61FC7-979A-48E5-B4F1-B39AD08153DA}" type="presParOf" srcId="{C9D6CC8C-AEF9-4565-B4D1-79BAEBC4DE30}" destId="{2EDF734C-0010-496B-A9BD-8DEF8CBE4E2E}" srcOrd="3" destOrd="0" presId="urn:microsoft.com/office/officeart/2005/8/layout/hProcess9"/>
    <dgm:cxn modelId="{B7980556-50C2-4F98-B738-24AC13C180F2}" type="presParOf" srcId="{C9D6CC8C-AEF9-4565-B4D1-79BAEBC4DE30}" destId="{3A149B0B-F470-447A-9DED-6772608DD04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C1294B-2299-4F72-902D-3C7ACDCF0E1E}"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fr-FR"/>
        </a:p>
      </dgm:t>
    </dgm:pt>
    <dgm:pt modelId="{A6E82DDC-1385-4AE0-AFB4-C1E142CBA31E}">
      <dgm:prSet phldrT="[Texte]" custT="1"/>
      <dgm:spPr/>
      <dgm:t>
        <a:bodyPr/>
        <a:lstStyle/>
        <a:p>
          <a:pPr algn="l"/>
          <a:r>
            <a:rPr lang="fr-FR" sz="900" dirty="0"/>
            <a:t>Quelques exemples</a:t>
          </a:r>
        </a:p>
        <a:p>
          <a:pPr algn="l"/>
          <a:r>
            <a:rPr lang="fr-FR" sz="900" dirty="0"/>
            <a:t>d’aujourd’hui et de demain…</a:t>
          </a:r>
        </a:p>
      </dgm:t>
    </dgm:pt>
    <dgm:pt modelId="{640386DA-9329-4A62-8B34-F100ACBAD67A}" type="parTrans" cxnId="{AB7FEB75-C80D-46DE-9E12-F2CA96DACE1D}">
      <dgm:prSet/>
      <dgm:spPr/>
      <dgm:t>
        <a:bodyPr/>
        <a:lstStyle/>
        <a:p>
          <a:endParaRPr lang="fr-FR" sz="800"/>
        </a:p>
      </dgm:t>
    </dgm:pt>
    <dgm:pt modelId="{EAFD297B-1C6C-4B38-8950-3C1E5C0784F3}" type="sibTrans" cxnId="{AB7FEB75-C80D-46DE-9E12-F2CA96DACE1D}">
      <dgm:prSet/>
      <dgm:spPr/>
      <dgm:t>
        <a:bodyPr/>
        <a:lstStyle/>
        <a:p>
          <a:endParaRPr lang="fr-FR" sz="800"/>
        </a:p>
      </dgm:t>
    </dgm:pt>
    <dgm:pt modelId="{1EEB501C-0063-4E5F-B244-E2CDE813DDDB}">
      <dgm:prSet phldrT="[Texte]" custT="1"/>
      <dgm:spPr/>
      <dgm:t>
        <a:bodyPr anchor="b" anchorCtr="0"/>
        <a:lstStyle/>
        <a:p>
          <a:r>
            <a:rPr lang="fr-FR" sz="1100" dirty="0"/>
            <a:t> Comptabilités informatisées</a:t>
          </a:r>
        </a:p>
      </dgm:t>
    </dgm:pt>
    <dgm:pt modelId="{222A731C-AF71-4A06-8FE7-D9A1D28768EE}" type="parTrans" cxnId="{3FE1526F-5900-4E81-8AA8-33079DDD629A}">
      <dgm:prSet/>
      <dgm:spPr/>
      <dgm:t>
        <a:bodyPr/>
        <a:lstStyle/>
        <a:p>
          <a:endParaRPr lang="fr-FR" sz="800"/>
        </a:p>
      </dgm:t>
    </dgm:pt>
    <dgm:pt modelId="{0AA8D0CC-8DD4-4045-8967-22B2E4334428}" type="sibTrans" cxnId="{3FE1526F-5900-4E81-8AA8-33079DDD629A}">
      <dgm:prSet/>
      <dgm:spPr/>
      <dgm:t>
        <a:bodyPr/>
        <a:lstStyle/>
        <a:p>
          <a:endParaRPr lang="fr-FR" sz="800"/>
        </a:p>
      </dgm:t>
    </dgm:pt>
    <dgm:pt modelId="{BE0D91C7-3DA7-48AA-A283-E1109101CA94}">
      <dgm:prSet phldrT="[Texte]" custT="1"/>
      <dgm:spPr/>
      <dgm:t>
        <a:bodyPr anchor="b" anchorCtr="0"/>
        <a:lstStyle/>
        <a:p>
          <a:r>
            <a:rPr lang="fr-FR" sz="1100" dirty="0"/>
            <a:t> Factures électroniques</a:t>
          </a:r>
        </a:p>
      </dgm:t>
    </dgm:pt>
    <dgm:pt modelId="{7769283A-A53C-4407-BA38-AEF51F598F39}" type="parTrans" cxnId="{4D43C065-7053-4385-AC62-0ABE5EA7B34B}">
      <dgm:prSet/>
      <dgm:spPr/>
      <dgm:t>
        <a:bodyPr/>
        <a:lstStyle/>
        <a:p>
          <a:endParaRPr lang="fr-FR" sz="800"/>
        </a:p>
      </dgm:t>
    </dgm:pt>
    <dgm:pt modelId="{8F98AD82-A535-4057-BACB-E567DC81A399}" type="sibTrans" cxnId="{4D43C065-7053-4385-AC62-0ABE5EA7B34B}">
      <dgm:prSet/>
      <dgm:spPr/>
      <dgm:t>
        <a:bodyPr/>
        <a:lstStyle/>
        <a:p>
          <a:endParaRPr lang="fr-FR" sz="800"/>
        </a:p>
      </dgm:t>
    </dgm:pt>
    <dgm:pt modelId="{47119F86-CD88-417E-8278-2C0B454E73E0}">
      <dgm:prSet phldrT="[Texte]" custT="1"/>
      <dgm:spPr/>
      <dgm:t>
        <a:bodyPr anchor="b" anchorCtr="0"/>
        <a:lstStyle/>
        <a:p>
          <a:r>
            <a:rPr lang="fr-FR" sz="1100" dirty="0"/>
            <a:t> Documents contractuels</a:t>
          </a:r>
        </a:p>
      </dgm:t>
    </dgm:pt>
    <dgm:pt modelId="{DBD35399-4079-4890-8667-802E65C56E19}" type="parTrans" cxnId="{D93181B3-5129-4890-B4F1-C48E836442E0}">
      <dgm:prSet/>
      <dgm:spPr/>
      <dgm:t>
        <a:bodyPr/>
        <a:lstStyle/>
        <a:p>
          <a:endParaRPr lang="fr-FR" sz="800"/>
        </a:p>
      </dgm:t>
    </dgm:pt>
    <dgm:pt modelId="{E3F98936-1614-427B-A9DF-9C7FDB1F54CC}" type="sibTrans" cxnId="{D93181B3-5129-4890-B4F1-C48E836442E0}">
      <dgm:prSet/>
      <dgm:spPr/>
      <dgm:t>
        <a:bodyPr/>
        <a:lstStyle/>
        <a:p>
          <a:endParaRPr lang="fr-FR" sz="800"/>
        </a:p>
      </dgm:t>
    </dgm:pt>
    <dgm:pt modelId="{4A5E30A8-05D0-40C0-899A-273B533035F7}">
      <dgm:prSet phldrT="[Texte]" custT="1"/>
      <dgm:spPr/>
      <dgm:t>
        <a:bodyPr anchor="b" anchorCtr="0"/>
        <a:lstStyle/>
        <a:p>
          <a:r>
            <a:rPr lang="fr-FR" sz="1100" dirty="0"/>
            <a:t> Patrimoine numérique</a:t>
          </a:r>
        </a:p>
      </dgm:t>
    </dgm:pt>
    <dgm:pt modelId="{7E3B9B44-EC29-4D71-928D-F9E55CA94A0D}" type="parTrans" cxnId="{145F98CA-C52B-41CE-8509-F6918ABFC210}">
      <dgm:prSet/>
      <dgm:spPr/>
      <dgm:t>
        <a:bodyPr/>
        <a:lstStyle/>
        <a:p>
          <a:endParaRPr lang="fr-FR" sz="800"/>
        </a:p>
      </dgm:t>
    </dgm:pt>
    <dgm:pt modelId="{D1FEC833-B05A-4095-887D-3A19C8CC740F}" type="sibTrans" cxnId="{145F98CA-C52B-41CE-8509-F6918ABFC210}">
      <dgm:prSet/>
      <dgm:spPr/>
      <dgm:t>
        <a:bodyPr/>
        <a:lstStyle/>
        <a:p>
          <a:endParaRPr lang="fr-FR" sz="800"/>
        </a:p>
      </dgm:t>
    </dgm:pt>
    <dgm:pt modelId="{1F0ABD60-210F-47C1-9CCD-445A3827808E}">
      <dgm:prSet phldrT="[Texte]" custT="1"/>
      <dgm:spPr/>
      <dgm:t>
        <a:bodyPr anchor="b" anchorCtr="0"/>
        <a:lstStyle/>
        <a:p>
          <a:r>
            <a:rPr lang="fr-FR" sz="1100" dirty="0"/>
            <a:t> …</a:t>
          </a:r>
        </a:p>
      </dgm:t>
    </dgm:pt>
    <dgm:pt modelId="{02EB6F25-33BE-4447-BCFE-7CAA5331FAD0}" type="parTrans" cxnId="{A8D18562-6344-4B2A-A465-6483EF8A2ED3}">
      <dgm:prSet/>
      <dgm:spPr/>
      <dgm:t>
        <a:bodyPr/>
        <a:lstStyle/>
        <a:p>
          <a:endParaRPr lang="fr-FR" sz="800"/>
        </a:p>
      </dgm:t>
    </dgm:pt>
    <dgm:pt modelId="{7DCFE25E-ECC6-446E-BA53-8D18215583C5}" type="sibTrans" cxnId="{A8D18562-6344-4B2A-A465-6483EF8A2ED3}">
      <dgm:prSet/>
      <dgm:spPr/>
      <dgm:t>
        <a:bodyPr/>
        <a:lstStyle/>
        <a:p>
          <a:endParaRPr lang="fr-FR" sz="800"/>
        </a:p>
      </dgm:t>
    </dgm:pt>
    <dgm:pt modelId="{1DA141FA-FD4E-4162-B2A9-4913B69BE930}" type="pres">
      <dgm:prSet presAssocID="{EBC1294B-2299-4F72-902D-3C7ACDCF0E1E}" presName="linearFlow" presStyleCnt="0">
        <dgm:presLayoutVars>
          <dgm:dir/>
          <dgm:animLvl val="lvl"/>
          <dgm:resizeHandles/>
        </dgm:presLayoutVars>
      </dgm:prSet>
      <dgm:spPr/>
      <dgm:t>
        <a:bodyPr/>
        <a:lstStyle/>
        <a:p>
          <a:endParaRPr lang="fr-FR"/>
        </a:p>
      </dgm:t>
    </dgm:pt>
    <dgm:pt modelId="{4AA25790-B212-4B78-A69B-CBEE7C7460D4}" type="pres">
      <dgm:prSet presAssocID="{A6E82DDC-1385-4AE0-AFB4-C1E142CBA31E}" presName="compositeNode" presStyleCnt="0">
        <dgm:presLayoutVars>
          <dgm:bulletEnabled val="1"/>
        </dgm:presLayoutVars>
      </dgm:prSet>
      <dgm:spPr/>
    </dgm:pt>
    <dgm:pt modelId="{E8348611-61DB-4750-B410-27E81D04F7B1}" type="pres">
      <dgm:prSet presAssocID="{A6E82DDC-1385-4AE0-AFB4-C1E142CBA31E}" presName="image" presStyleLbl="fgImgPlace1" presStyleIdx="0" presStyleCnt="1" custScaleX="62093" custScaleY="62093" custLinFactNeighborX="86164" custLinFactNeighborY="2331"/>
      <dgm:spPr/>
    </dgm:pt>
    <dgm:pt modelId="{5A7F9A84-493F-4FFB-BF3A-0A22FFDFE360}" type="pres">
      <dgm:prSet presAssocID="{A6E82DDC-1385-4AE0-AFB4-C1E142CBA31E}" presName="childNode" presStyleLbl="node1" presStyleIdx="0" presStyleCnt="1" custScaleX="49208" custScaleY="89130" custLinFactNeighborX="5392" custLinFactNeighborY="-7953">
        <dgm:presLayoutVars>
          <dgm:bulletEnabled val="1"/>
        </dgm:presLayoutVars>
      </dgm:prSet>
      <dgm:spPr/>
      <dgm:t>
        <a:bodyPr/>
        <a:lstStyle/>
        <a:p>
          <a:endParaRPr lang="fr-FR"/>
        </a:p>
      </dgm:t>
    </dgm:pt>
    <dgm:pt modelId="{F073544F-DD33-4EC7-BB98-2AC109A26B4C}" type="pres">
      <dgm:prSet presAssocID="{A6E82DDC-1385-4AE0-AFB4-C1E142CBA31E}" presName="parentNode" presStyleLbl="revTx" presStyleIdx="0" presStyleCnt="1" custScaleY="86898" custLinFactX="100000" custLinFactNeighborX="100508" custLinFactNeighborY="-8080">
        <dgm:presLayoutVars>
          <dgm:chMax val="0"/>
          <dgm:bulletEnabled val="1"/>
        </dgm:presLayoutVars>
      </dgm:prSet>
      <dgm:spPr/>
      <dgm:t>
        <a:bodyPr/>
        <a:lstStyle/>
        <a:p>
          <a:endParaRPr lang="fr-FR"/>
        </a:p>
      </dgm:t>
    </dgm:pt>
  </dgm:ptLst>
  <dgm:cxnLst>
    <dgm:cxn modelId="{3FE1526F-5900-4E81-8AA8-33079DDD629A}" srcId="{A6E82DDC-1385-4AE0-AFB4-C1E142CBA31E}" destId="{1EEB501C-0063-4E5F-B244-E2CDE813DDDB}" srcOrd="0" destOrd="0" parTransId="{222A731C-AF71-4A06-8FE7-D9A1D28768EE}" sibTransId="{0AA8D0CC-8DD4-4045-8967-22B2E4334428}"/>
    <dgm:cxn modelId="{3E11D31F-0CDF-49FB-9313-D08B25B5D490}" type="presOf" srcId="{1F0ABD60-210F-47C1-9CCD-445A3827808E}" destId="{5A7F9A84-493F-4FFB-BF3A-0A22FFDFE360}" srcOrd="0" destOrd="4" presId="urn:microsoft.com/office/officeart/2005/8/layout/hList2#1"/>
    <dgm:cxn modelId="{4D43C065-7053-4385-AC62-0ABE5EA7B34B}" srcId="{A6E82DDC-1385-4AE0-AFB4-C1E142CBA31E}" destId="{BE0D91C7-3DA7-48AA-A283-E1109101CA94}" srcOrd="1" destOrd="0" parTransId="{7769283A-A53C-4407-BA38-AEF51F598F39}" sibTransId="{8F98AD82-A535-4057-BACB-E567DC81A399}"/>
    <dgm:cxn modelId="{122AC0C9-6679-41A6-BC5F-FAF704AFFAC3}" type="presOf" srcId="{BE0D91C7-3DA7-48AA-A283-E1109101CA94}" destId="{5A7F9A84-493F-4FFB-BF3A-0A22FFDFE360}" srcOrd="0" destOrd="1" presId="urn:microsoft.com/office/officeart/2005/8/layout/hList2#1"/>
    <dgm:cxn modelId="{145F98CA-C52B-41CE-8509-F6918ABFC210}" srcId="{A6E82DDC-1385-4AE0-AFB4-C1E142CBA31E}" destId="{4A5E30A8-05D0-40C0-899A-273B533035F7}" srcOrd="3" destOrd="0" parTransId="{7E3B9B44-EC29-4D71-928D-F9E55CA94A0D}" sibTransId="{D1FEC833-B05A-4095-887D-3A19C8CC740F}"/>
    <dgm:cxn modelId="{AF347E14-24F2-4786-AF77-682777A1AFDD}" type="presOf" srcId="{A6E82DDC-1385-4AE0-AFB4-C1E142CBA31E}" destId="{F073544F-DD33-4EC7-BB98-2AC109A26B4C}" srcOrd="0" destOrd="0" presId="urn:microsoft.com/office/officeart/2005/8/layout/hList2#1"/>
    <dgm:cxn modelId="{A8D18562-6344-4B2A-A465-6483EF8A2ED3}" srcId="{A6E82DDC-1385-4AE0-AFB4-C1E142CBA31E}" destId="{1F0ABD60-210F-47C1-9CCD-445A3827808E}" srcOrd="4" destOrd="0" parTransId="{02EB6F25-33BE-4447-BCFE-7CAA5331FAD0}" sibTransId="{7DCFE25E-ECC6-446E-BA53-8D18215583C5}"/>
    <dgm:cxn modelId="{BB0B37A6-48B2-46B2-9887-0571D82B4102}" type="presOf" srcId="{EBC1294B-2299-4F72-902D-3C7ACDCF0E1E}" destId="{1DA141FA-FD4E-4162-B2A9-4913B69BE930}" srcOrd="0" destOrd="0" presId="urn:microsoft.com/office/officeart/2005/8/layout/hList2#1"/>
    <dgm:cxn modelId="{11DC4A97-3568-4C68-9760-882B1EC31665}" type="presOf" srcId="{1EEB501C-0063-4E5F-B244-E2CDE813DDDB}" destId="{5A7F9A84-493F-4FFB-BF3A-0A22FFDFE360}" srcOrd="0" destOrd="0" presId="urn:microsoft.com/office/officeart/2005/8/layout/hList2#1"/>
    <dgm:cxn modelId="{D93181B3-5129-4890-B4F1-C48E836442E0}" srcId="{A6E82DDC-1385-4AE0-AFB4-C1E142CBA31E}" destId="{47119F86-CD88-417E-8278-2C0B454E73E0}" srcOrd="2" destOrd="0" parTransId="{DBD35399-4079-4890-8667-802E65C56E19}" sibTransId="{E3F98936-1614-427B-A9DF-9C7FDB1F54CC}"/>
    <dgm:cxn modelId="{5904FC2A-0079-45C9-9002-B6313FD0BD52}" type="presOf" srcId="{4A5E30A8-05D0-40C0-899A-273B533035F7}" destId="{5A7F9A84-493F-4FFB-BF3A-0A22FFDFE360}" srcOrd="0" destOrd="3" presId="urn:microsoft.com/office/officeart/2005/8/layout/hList2#1"/>
    <dgm:cxn modelId="{8C66A056-06BA-4D7C-951C-4059847F3381}" type="presOf" srcId="{47119F86-CD88-417E-8278-2C0B454E73E0}" destId="{5A7F9A84-493F-4FFB-BF3A-0A22FFDFE360}" srcOrd="0" destOrd="2" presId="urn:microsoft.com/office/officeart/2005/8/layout/hList2#1"/>
    <dgm:cxn modelId="{AB7FEB75-C80D-46DE-9E12-F2CA96DACE1D}" srcId="{EBC1294B-2299-4F72-902D-3C7ACDCF0E1E}" destId="{A6E82DDC-1385-4AE0-AFB4-C1E142CBA31E}" srcOrd="0" destOrd="0" parTransId="{640386DA-9329-4A62-8B34-F100ACBAD67A}" sibTransId="{EAFD297B-1C6C-4B38-8950-3C1E5C0784F3}"/>
    <dgm:cxn modelId="{10C5A6BC-1F8D-4106-8479-15B65297F50D}" type="presParOf" srcId="{1DA141FA-FD4E-4162-B2A9-4913B69BE930}" destId="{4AA25790-B212-4B78-A69B-CBEE7C7460D4}" srcOrd="0" destOrd="0" presId="urn:microsoft.com/office/officeart/2005/8/layout/hList2#1"/>
    <dgm:cxn modelId="{DDD1E501-F2A5-45F5-80B5-C0EFAE0D6AEB}" type="presParOf" srcId="{4AA25790-B212-4B78-A69B-CBEE7C7460D4}" destId="{E8348611-61DB-4750-B410-27E81D04F7B1}" srcOrd="0" destOrd="0" presId="urn:microsoft.com/office/officeart/2005/8/layout/hList2#1"/>
    <dgm:cxn modelId="{65F3039C-623B-462F-AD40-B556DCEC435D}" type="presParOf" srcId="{4AA25790-B212-4B78-A69B-CBEE7C7460D4}" destId="{5A7F9A84-493F-4FFB-BF3A-0A22FFDFE360}" srcOrd="1" destOrd="0" presId="urn:microsoft.com/office/officeart/2005/8/layout/hList2#1"/>
    <dgm:cxn modelId="{3C0A2382-51F8-4F31-9BCF-25060543992F}" type="presParOf" srcId="{4AA25790-B212-4B78-A69B-CBEE7C7460D4}" destId="{F073544F-DD33-4EC7-BB98-2AC109A26B4C}" srcOrd="2" destOrd="0" presId="urn:microsoft.com/office/officeart/2005/8/layout/hList2#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DC3CAF-6D39-4681-A63F-9ABF00FF0CFB}" type="doc">
      <dgm:prSet loTypeId="urn:microsoft.com/office/officeart/2005/8/layout/matrix1" loCatId="matrix" qsTypeId="urn:microsoft.com/office/officeart/2005/8/quickstyle/simple2" qsCatId="simple" csTypeId="urn:microsoft.com/office/officeart/2005/8/colors/accent1_2" csCatId="accent1" phldr="1"/>
      <dgm:spPr/>
      <dgm:t>
        <a:bodyPr/>
        <a:lstStyle/>
        <a:p>
          <a:endParaRPr lang="fr-FR"/>
        </a:p>
      </dgm:t>
    </dgm:pt>
    <dgm:pt modelId="{F5EEEDB1-7C21-4A3F-B12C-76BD1CC64F9C}">
      <dgm:prSet phldrT="[Texte]" custT="1"/>
      <dgm:spPr/>
      <dgm:t>
        <a:bodyPr/>
        <a:lstStyle/>
        <a:p>
          <a:pPr>
            <a:lnSpc>
              <a:spcPct val="100000"/>
            </a:lnSpc>
            <a:spcAft>
              <a:spcPts val="0"/>
            </a:spcAft>
          </a:pPr>
          <a:r>
            <a:rPr lang="fr-FR" sz="1600" dirty="0"/>
            <a:t>Politique</a:t>
          </a:r>
        </a:p>
        <a:p>
          <a:pPr>
            <a:lnSpc>
              <a:spcPct val="100000"/>
            </a:lnSpc>
            <a:spcAft>
              <a:spcPts val="0"/>
            </a:spcAft>
          </a:pPr>
          <a:r>
            <a:rPr lang="fr-FR" sz="1600" dirty="0"/>
            <a:t>et</a:t>
          </a:r>
        </a:p>
        <a:p>
          <a:pPr>
            <a:lnSpc>
              <a:spcPct val="100000"/>
            </a:lnSpc>
            <a:spcAft>
              <a:spcPts val="0"/>
            </a:spcAft>
          </a:pPr>
          <a:r>
            <a:rPr lang="fr-FR" sz="1600" dirty="0"/>
            <a:t>exigences</a:t>
          </a:r>
        </a:p>
      </dgm:t>
    </dgm:pt>
    <dgm:pt modelId="{5D4E68BC-411C-4ABA-B568-75AB68A9D5F6}" type="parTrans" cxnId="{FC929E2D-F995-4D8A-91DE-18D5EBCC017E}">
      <dgm:prSet/>
      <dgm:spPr/>
      <dgm:t>
        <a:bodyPr/>
        <a:lstStyle/>
        <a:p>
          <a:endParaRPr lang="fr-FR" sz="1600"/>
        </a:p>
      </dgm:t>
    </dgm:pt>
    <dgm:pt modelId="{C1DEC12D-CDB1-4BB1-9550-B68C37A32232}" type="sibTrans" cxnId="{FC929E2D-F995-4D8A-91DE-18D5EBCC017E}">
      <dgm:prSet/>
      <dgm:spPr/>
      <dgm:t>
        <a:bodyPr/>
        <a:lstStyle/>
        <a:p>
          <a:endParaRPr lang="fr-FR" sz="1600"/>
        </a:p>
      </dgm:t>
    </dgm:pt>
    <dgm:pt modelId="{0A4D4669-74EC-4D6F-AF59-C2009BE0F505}">
      <dgm:prSet phldrT="[Texte]" custT="1"/>
      <dgm:spPr/>
      <dgm:t>
        <a:bodyPr/>
        <a:lstStyle/>
        <a:p>
          <a:r>
            <a:rPr lang="fr-FR" sz="1600" dirty="0"/>
            <a:t>Organisation</a:t>
          </a:r>
        </a:p>
      </dgm:t>
    </dgm:pt>
    <dgm:pt modelId="{090A5447-43C1-4AEB-94FF-C0A055D0BDC8}" type="parTrans" cxnId="{C6209250-6BE7-4271-B64D-3528B0E8E8F7}">
      <dgm:prSet/>
      <dgm:spPr/>
      <dgm:t>
        <a:bodyPr/>
        <a:lstStyle/>
        <a:p>
          <a:endParaRPr lang="fr-FR" sz="1600"/>
        </a:p>
      </dgm:t>
    </dgm:pt>
    <dgm:pt modelId="{3C73123A-964B-4CB3-87B0-8E2D20D3D4D0}" type="sibTrans" cxnId="{C6209250-6BE7-4271-B64D-3528B0E8E8F7}">
      <dgm:prSet/>
      <dgm:spPr/>
      <dgm:t>
        <a:bodyPr/>
        <a:lstStyle/>
        <a:p>
          <a:endParaRPr lang="fr-FR" sz="1600"/>
        </a:p>
      </dgm:t>
    </dgm:pt>
    <dgm:pt modelId="{891D5D82-A3F8-4602-8529-5176351CBA4B}">
      <dgm:prSet phldrT="[Texte]" custT="1"/>
      <dgm:spPr/>
      <dgm:t>
        <a:bodyPr/>
        <a:lstStyle/>
        <a:p>
          <a:r>
            <a:rPr lang="fr-FR" sz="1600" dirty="0"/>
            <a:t>Infrastructures</a:t>
          </a:r>
        </a:p>
      </dgm:t>
    </dgm:pt>
    <dgm:pt modelId="{2B6D57F4-5424-4E51-8CC7-8F59EC7C8B72}" type="parTrans" cxnId="{22BB389F-4ECE-4BFE-89CC-B0EC559E4418}">
      <dgm:prSet/>
      <dgm:spPr/>
      <dgm:t>
        <a:bodyPr/>
        <a:lstStyle/>
        <a:p>
          <a:endParaRPr lang="fr-FR" sz="1600"/>
        </a:p>
      </dgm:t>
    </dgm:pt>
    <dgm:pt modelId="{56D3C711-F25C-43E5-8925-23E8751DD4CF}" type="sibTrans" cxnId="{22BB389F-4ECE-4BFE-89CC-B0EC559E4418}">
      <dgm:prSet/>
      <dgm:spPr/>
      <dgm:t>
        <a:bodyPr/>
        <a:lstStyle/>
        <a:p>
          <a:endParaRPr lang="fr-FR" sz="1600"/>
        </a:p>
      </dgm:t>
    </dgm:pt>
    <dgm:pt modelId="{D9DFFE89-D1EE-47BA-A9BE-466B904AA168}">
      <dgm:prSet phldrT="[Texte]" custT="1"/>
      <dgm:spPr/>
      <dgm:t>
        <a:bodyPr/>
        <a:lstStyle/>
        <a:p>
          <a:r>
            <a:rPr lang="fr-FR" sz="1600" dirty="0"/>
            <a:t>Ressources</a:t>
          </a:r>
        </a:p>
      </dgm:t>
    </dgm:pt>
    <dgm:pt modelId="{876DED8E-5E34-4ECF-8A10-2386E37E6EBC}" type="parTrans" cxnId="{3112E76F-B9DD-492D-AB7E-5F9690946EB9}">
      <dgm:prSet/>
      <dgm:spPr/>
      <dgm:t>
        <a:bodyPr/>
        <a:lstStyle/>
        <a:p>
          <a:endParaRPr lang="fr-FR" sz="1600"/>
        </a:p>
      </dgm:t>
    </dgm:pt>
    <dgm:pt modelId="{CA145B7B-81B3-40BA-A824-0D56C365A13A}" type="sibTrans" cxnId="{3112E76F-B9DD-492D-AB7E-5F9690946EB9}">
      <dgm:prSet/>
      <dgm:spPr/>
      <dgm:t>
        <a:bodyPr/>
        <a:lstStyle/>
        <a:p>
          <a:endParaRPr lang="fr-FR" sz="1600"/>
        </a:p>
      </dgm:t>
    </dgm:pt>
    <dgm:pt modelId="{B395E3AE-445A-45D7-8B50-EE548939AB1D}">
      <dgm:prSet phldrT="[Texte]" custT="1"/>
      <dgm:spPr/>
      <dgm:t>
        <a:bodyPr/>
        <a:lstStyle/>
        <a:p>
          <a:r>
            <a:rPr lang="fr-FR" sz="1600" dirty="0"/>
            <a:t>Matériels/logiciels</a:t>
          </a:r>
        </a:p>
      </dgm:t>
    </dgm:pt>
    <dgm:pt modelId="{2BB48C92-2A9D-48CF-95DE-51D9C91CD2AE}" type="parTrans" cxnId="{36AC3A53-2F14-4504-A835-F25974806102}">
      <dgm:prSet/>
      <dgm:spPr/>
      <dgm:t>
        <a:bodyPr/>
        <a:lstStyle/>
        <a:p>
          <a:endParaRPr lang="fr-FR" sz="1600"/>
        </a:p>
      </dgm:t>
    </dgm:pt>
    <dgm:pt modelId="{3B530F8B-2B7A-4DC3-9FA8-E0FFC34D5F6A}" type="sibTrans" cxnId="{36AC3A53-2F14-4504-A835-F25974806102}">
      <dgm:prSet/>
      <dgm:spPr/>
      <dgm:t>
        <a:bodyPr/>
        <a:lstStyle/>
        <a:p>
          <a:endParaRPr lang="fr-FR" sz="1600"/>
        </a:p>
      </dgm:t>
    </dgm:pt>
    <dgm:pt modelId="{FB4CD77F-10DF-4CBA-83A6-1C91BA63BCCD}" type="pres">
      <dgm:prSet presAssocID="{96DC3CAF-6D39-4681-A63F-9ABF00FF0CFB}" presName="diagram" presStyleCnt="0">
        <dgm:presLayoutVars>
          <dgm:chMax val="1"/>
          <dgm:dir/>
          <dgm:animLvl val="ctr"/>
          <dgm:resizeHandles val="exact"/>
        </dgm:presLayoutVars>
      </dgm:prSet>
      <dgm:spPr/>
      <dgm:t>
        <a:bodyPr/>
        <a:lstStyle/>
        <a:p>
          <a:endParaRPr lang="fr-FR"/>
        </a:p>
      </dgm:t>
    </dgm:pt>
    <dgm:pt modelId="{441F66A1-4430-4FBB-95D5-8D9F2959D916}" type="pres">
      <dgm:prSet presAssocID="{96DC3CAF-6D39-4681-A63F-9ABF00FF0CFB}" presName="matrix" presStyleCnt="0"/>
      <dgm:spPr/>
    </dgm:pt>
    <dgm:pt modelId="{9D82FA0D-307B-4100-9749-5FC91011D310}" type="pres">
      <dgm:prSet presAssocID="{96DC3CAF-6D39-4681-A63F-9ABF00FF0CFB}" presName="tile1" presStyleLbl="node1" presStyleIdx="0" presStyleCnt="4"/>
      <dgm:spPr/>
      <dgm:t>
        <a:bodyPr/>
        <a:lstStyle/>
        <a:p>
          <a:endParaRPr lang="fr-FR"/>
        </a:p>
      </dgm:t>
    </dgm:pt>
    <dgm:pt modelId="{5F830492-A78E-4A51-BE02-15C1C033469A}" type="pres">
      <dgm:prSet presAssocID="{96DC3CAF-6D39-4681-A63F-9ABF00FF0CFB}" presName="tile1text" presStyleLbl="node1" presStyleIdx="0" presStyleCnt="4">
        <dgm:presLayoutVars>
          <dgm:chMax val="0"/>
          <dgm:chPref val="0"/>
          <dgm:bulletEnabled val="1"/>
        </dgm:presLayoutVars>
      </dgm:prSet>
      <dgm:spPr/>
      <dgm:t>
        <a:bodyPr/>
        <a:lstStyle/>
        <a:p>
          <a:endParaRPr lang="fr-FR"/>
        </a:p>
      </dgm:t>
    </dgm:pt>
    <dgm:pt modelId="{AF35E85D-817B-44CF-9387-8F6CDBFCE814}" type="pres">
      <dgm:prSet presAssocID="{96DC3CAF-6D39-4681-A63F-9ABF00FF0CFB}" presName="tile2" presStyleLbl="node1" presStyleIdx="1" presStyleCnt="4"/>
      <dgm:spPr/>
      <dgm:t>
        <a:bodyPr/>
        <a:lstStyle/>
        <a:p>
          <a:endParaRPr lang="fr-FR"/>
        </a:p>
      </dgm:t>
    </dgm:pt>
    <dgm:pt modelId="{F317E584-38F6-4F15-884E-4B50DCB67702}" type="pres">
      <dgm:prSet presAssocID="{96DC3CAF-6D39-4681-A63F-9ABF00FF0CFB}" presName="tile2text" presStyleLbl="node1" presStyleIdx="1" presStyleCnt="4">
        <dgm:presLayoutVars>
          <dgm:chMax val="0"/>
          <dgm:chPref val="0"/>
          <dgm:bulletEnabled val="1"/>
        </dgm:presLayoutVars>
      </dgm:prSet>
      <dgm:spPr/>
      <dgm:t>
        <a:bodyPr/>
        <a:lstStyle/>
        <a:p>
          <a:endParaRPr lang="fr-FR"/>
        </a:p>
      </dgm:t>
    </dgm:pt>
    <dgm:pt modelId="{2BC8D659-9B71-4147-A6A6-DA8B029BEE3A}" type="pres">
      <dgm:prSet presAssocID="{96DC3CAF-6D39-4681-A63F-9ABF00FF0CFB}" presName="tile3" presStyleLbl="node1" presStyleIdx="2" presStyleCnt="4"/>
      <dgm:spPr/>
      <dgm:t>
        <a:bodyPr/>
        <a:lstStyle/>
        <a:p>
          <a:endParaRPr lang="fr-FR"/>
        </a:p>
      </dgm:t>
    </dgm:pt>
    <dgm:pt modelId="{5E3BB095-2C76-4327-AF1D-384343D14CF0}" type="pres">
      <dgm:prSet presAssocID="{96DC3CAF-6D39-4681-A63F-9ABF00FF0CFB}" presName="tile3text" presStyleLbl="node1" presStyleIdx="2" presStyleCnt="4">
        <dgm:presLayoutVars>
          <dgm:chMax val="0"/>
          <dgm:chPref val="0"/>
          <dgm:bulletEnabled val="1"/>
        </dgm:presLayoutVars>
      </dgm:prSet>
      <dgm:spPr/>
      <dgm:t>
        <a:bodyPr/>
        <a:lstStyle/>
        <a:p>
          <a:endParaRPr lang="fr-FR"/>
        </a:p>
      </dgm:t>
    </dgm:pt>
    <dgm:pt modelId="{85068679-D524-441B-8070-7C2430FFD0D4}" type="pres">
      <dgm:prSet presAssocID="{96DC3CAF-6D39-4681-A63F-9ABF00FF0CFB}" presName="tile4" presStyleLbl="node1" presStyleIdx="3" presStyleCnt="4" custLinFactNeighborX="0" custLinFactNeighborY="0"/>
      <dgm:spPr/>
      <dgm:t>
        <a:bodyPr/>
        <a:lstStyle/>
        <a:p>
          <a:endParaRPr lang="fr-FR"/>
        </a:p>
      </dgm:t>
    </dgm:pt>
    <dgm:pt modelId="{D9F103B6-EA89-48BC-B24B-511269DEE004}" type="pres">
      <dgm:prSet presAssocID="{96DC3CAF-6D39-4681-A63F-9ABF00FF0CFB}" presName="tile4text" presStyleLbl="node1" presStyleIdx="3" presStyleCnt="4">
        <dgm:presLayoutVars>
          <dgm:chMax val="0"/>
          <dgm:chPref val="0"/>
          <dgm:bulletEnabled val="1"/>
        </dgm:presLayoutVars>
      </dgm:prSet>
      <dgm:spPr/>
      <dgm:t>
        <a:bodyPr/>
        <a:lstStyle/>
        <a:p>
          <a:endParaRPr lang="fr-FR"/>
        </a:p>
      </dgm:t>
    </dgm:pt>
    <dgm:pt modelId="{ECBBBEFE-797C-47B4-BB0D-9D77D96BC4B3}" type="pres">
      <dgm:prSet presAssocID="{96DC3CAF-6D39-4681-A63F-9ABF00FF0CFB}" presName="centerTile" presStyleLbl="fgShp" presStyleIdx="0" presStyleCnt="1" custScaleX="123347" custScaleY="141235">
        <dgm:presLayoutVars>
          <dgm:chMax val="0"/>
          <dgm:chPref val="0"/>
        </dgm:presLayoutVars>
      </dgm:prSet>
      <dgm:spPr/>
      <dgm:t>
        <a:bodyPr/>
        <a:lstStyle/>
        <a:p>
          <a:endParaRPr lang="fr-FR"/>
        </a:p>
      </dgm:t>
    </dgm:pt>
  </dgm:ptLst>
  <dgm:cxnLst>
    <dgm:cxn modelId="{47F9C4DF-BDCB-4096-9DBA-9715BE4B5D1D}" type="presOf" srcId="{891D5D82-A3F8-4602-8529-5176351CBA4B}" destId="{F317E584-38F6-4F15-884E-4B50DCB67702}" srcOrd="1" destOrd="0" presId="urn:microsoft.com/office/officeart/2005/8/layout/matrix1"/>
    <dgm:cxn modelId="{755BE2D1-48A0-46A9-8F5B-CE215C12BB96}" type="presOf" srcId="{0A4D4669-74EC-4D6F-AF59-C2009BE0F505}" destId="{9D82FA0D-307B-4100-9749-5FC91011D310}" srcOrd="0" destOrd="0" presId="urn:microsoft.com/office/officeart/2005/8/layout/matrix1"/>
    <dgm:cxn modelId="{2F2DFE6A-E5A2-4F84-A0AD-0048888CFD35}" type="presOf" srcId="{96DC3CAF-6D39-4681-A63F-9ABF00FF0CFB}" destId="{FB4CD77F-10DF-4CBA-83A6-1C91BA63BCCD}" srcOrd="0" destOrd="0" presId="urn:microsoft.com/office/officeart/2005/8/layout/matrix1"/>
    <dgm:cxn modelId="{22BB389F-4ECE-4BFE-89CC-B0EC559E4418}" srcId="{F5EEEDB1-7C21-4A3F-B12C-76BD1CC64F9C}" destId="{891D5D82-A3F8-4602-8529-5176351CBA4B}" srcOrd="1" destOrd="0" parTransId="{2B6D57F4-5424-4E51-8CC7-8F59EC7C8B72}" sibTransId="{56D3C711-F25C-43E5-8925-23E8751DD4CF}"/>
    <dgm:cxn modelId="{36AC3A53-2F14-4504-A835-F25974806102}" srcId="{F5EEEDB1-7C21-4A3F-B12C-76BD1CC64F9C}" destId="{B395E3AE-445A-45D7-8B50-EE548939AB1D}" srcOrd="3" destOrd="0" parTransId="{2BB48C92-2A9D-48CF-95DE-51D9C91CD2AE}" sibTransId="{3B530F8B-2B7A-4DC3-9FA8-E0FFC34D5F6A}"/>
    <dgm:cxn modelId="{C6209250-6BE7-4271-B64D-3528B0E8E8F7}" srcId="{F5EEEDB1-7C21-4A3F-B12C-76BD1CC64F9C}" destId="{0A4D4669-74EC-4D6F-AF59-C2009BE0F505}" srcOrd="0" destOrd="0" parTransId="{090A5447-43C1-4AEB-94FF-C0A055D0BDC8}" sibTransId="{3C73123A-964B-4CB3-87B0-8E2D20D3D4D0}"/>
    <dgm:cxn modelId="{847DAC89-E859-409A-B27E-CB231ED730E3}" type="presOf" srcId="{F5EEEDB1-7C21-4A3F-B12C-76BD1CC64F9C}" destId="{ECBBBEFE-797C-47B4-BB0D-9D77D96BC4B3}" srcOrd="0" destOrd="0" presId="urn:microsoft.com/office/officeart/2005/8/layout/matrix1"/>
    <dgm:cxn modelId="{3112E76F-B9DD-492D-AB7E-5F9690946EB9}" srcId="{F5EEEDB1-7C21-4A3F-B12C-76BD1CC64F9C}" destId="{D9DFFE89-D1EE-47BA-A9BE-466B904AA168}" srcOrd="2" destOrd="0" parTransId="{876DED8E-5E34-4ECF-8A10-2386E37E6EBC}" sibTransId="{CA145B7B-81B3-40BA-A824-0D56C365A13A}"/>
    <dgm:cxn modelId="{FC929E2D-F995-4D8A-91DE-18D5EBCC017E}" srcId="{96DC3CAF-6D39-4681-A63F-9ABF00FF0CFB}" destId="{F5EEEDB1-7C21-4A3F-B12C-76BD1CC64F9C}" srcOrd="0" destOrd="0" parTransId="{5D4E68BC-411C-4ABA-B568-75AB68A9D5F6}" sibTransId="{C1DEC12D-CDB1-4BB1-9550-B68C37A32232}"/>
    <dgm:cxn modelId="{F27F7630-0F9B-45E5-8CF2-38ABD08B8D61}" type="presOf" srcId="{0A4D4669-74EC-4D6F-AF59-C2009BE0F505}" destId="{5F830492-A78E-4A51-BE02-15C1C033469A}" srcOrd="1" destOrd="0" presId="urn:microsoft.com/office/officeart/2005/8/layout/matrix1"/>
    <dgm:cxn modelId="{4134561E-0474-4BEF-B1A4-01897D01A28C}" type="presOf" srcId="{891D5D82-A3F8-4602-8529-5176351CBA4B}" destId="{AF35E85D-817B-44CF-9387-8F6CDBFCE814}" srcOrd="0" destOrd="0" presId="urn:microsoft.com/office/officeart/2005/8/layout/matrix1"/>
    <dgm:cxn modelId="{36042A09-E376-4A73-9071-B578CB4D1210}" type="presOf" srcId="{B395E3AE-445A-45D7-8B50-EE548939AB1D}" destId="{85068679-D524-441B-8070-7C2430FFD0D4}" srcOrd="0" destOrd="0" presId="urn:microsoft.com/office/officeart/2005/8/layout/matrix1"/>
    <dgm:cxn modelId="{C29DB0E9-7764-4275-95FA-2FDE35C2538B}" type="presOf" srcId="{B395E3AE-445A-45D7-8B50-EE548939AB1D}" destId="{D9F103B6-EA89-48BC-B24B-511269DEE004}" srcOrd="1" destOrd="0" presId="urn:microsoft.com/office/officeart/2005/8/layout/matrix1"/>
    <dgm:cxn modelId="{A6F7A05D-1EC3-40EE-AC15-65450AF26E11}" type="presOf" srcId="{D9DFFE89-D1EE-47BA-A9BE-466B904AA168}" destId="{2BC8D659-9B71-4147-A6A6-DA8B029BEE3A}" srcOrd="0" destOrd="0" presId="urn:microsoft.com/office/officeart/2005/8/layout/matrix1"/>
    <dgm:cxn modelId="{F74DD0BB-C52C-4CE2-B784-2E62DEF61B88}" type="presOf" srcId="{D9DFFE89-D1EE-47BA-A9BE-466B904AA168}" destId="{5E3BB095-2C76-4327-AF1D-384343D14CF0}" srcOrd="1" destOrd="0" presId="urn:microsoft.com/office/officeart/2005/8/layout/matrix1"/>
    <dgm:cxn modelId="{DD4D6E34-3477-41D8-AC5B-6E20E98A9DB8}" type="presParOf" srcId="{FB4CD77F-10DF-4CBA-83A6-1C91BA63BCCD}" destId="{441F66A1-4430-4FBB-95D5-8D9F2959D916}" srcOrd="0" destOrd="0" presId="urn:microsoft.com/office/officeart/2005/8/layout/matrix1"/>
    <dgm:cxn modelId="{07E3769A-D06D-48F0-9602-938CB747F79E}" type="presParOf" srcId="{441F66A1-4430-4FBB-95D5-8D9F2959D916}" destId="{9D82FA0D-307B-4100-9749-5FC91011D310}" srcOrd="0" destOrd="0" presId="urn:microsoft.com/office/officeart/2005/8/layout/matrix1"/>
    <dgm:cxn modelId="{C346971E-0811-49C5-BDF0-F5EBC65EC5C1}" type="presParOf" srcId="{441F66A1-4430-4FBB-95D5-8D9F2959D916}" destId="{5F830492-A78E-4A51-BE02-15C1C033469A}" srcOrd="1" destOrd="0" presId="urn:microsoft.com/office/officeart/2005/8/layout/matrix1"/>
    <dgm:cxn modelId="{2701F15E-3274-4F09-B238-E742DAB5E197}" type="presParOf" srcId="{441F66A1-4430-4FBB-95D5-8D9F2959D916}" destId="{AF35E85D-817B-44CF-9387-8F6CDBFCE814}" srcOrd="2" destOrd="0" presId="urn:microsoft.com/office/officeart/2005/8/layout/matrix1"/>
    <dgm:cxn modelId="{8DCC2228-1317-4C7B-A44A-198A4B853277}" type="presParOf" srcId="{441F66A1-4430-4FBB-95D5-8D9F2959D916}" destId="{F317E584-38F6-4F15-884E-4B50DCB67702}" srcOrd="3" destOrd="0" presId="urn:microsoft.com/office/officeart/2005/8/layout/matrix1"/>
    <dgm:cxn modelId="{65779FAA-D353-40B7-93C9-154866F0C739}" type="presParOf" srcId="{441F66A1-4430-4FBB-95D5-8D9F2959D916}" destId="{2BC8D659-9B71-4147-A6A6-DA8B029BEE3A}" srcOrd="4" destOrd="0" presId="urn:microsoft.com/office/officeart/2005/8/layout/matrix1"/>
    <dgm:cxn modelId="{D4AA9F32-EC59-43E0-BD36-36EA3C5425B1}" type="presParOf" srcId="{441F66A1-4430-4FBB-95D5-8D9F2959D916}" destId="{5E3BB095-2C76-4327-AF1D-384343D14CF0}" srcOrd="5" destOrd="0" presId="urn:microsoft.com/office/officeart/2005/8/layout/matrix1"/>
    <dgm:cxn modelId="{B2996C57-176D-4FAD-AB90-9B95599BB878}" type="presParOf" srcId="{441F66A1-4430-4FBB-95D5-8D9F2959D916}" destId="{85068679-D524-441B-8070-7C2430FFD0D4}" srcOrd="6" destOrd="0" presId="urn:microsoft.com/office/officeart/2005/8/layout/matrix1"/>
    <dgm:cxn modelId="{9C490BC6-A315-4CC1-A52B-DD2C5729982C}" type="presParOf" srcId="{441F66A1-4430-4FBB-95D5-8D9F2959D916}" destId="{D9F103B6-EA89-48BC-B24B-511269DEE004}" srcOrd="7" destOrd="0" presId="urn:microsoft.com/office/officeart/2005/8/layout/matrix1"/>
    <dgm:cxn modelId="{822FE423-AD16-40AF-8882-550A4F234D4D}" type="presParOf" srcId="{FB4CD77F-10DF-4CBA-83A6-1C91BA63BCCD}" destId="{ECBBBEFE-797C-47B4-BB0D-9D77D96BC4B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DC3CAF-6D39-4681-A63F-9ABF00FF0CFB}" type="doc">
      <dgm:prSet loTypeId="urn:microsoft.com/office/officeart/2005/8/layout/matrix1" loCatId="matrix" qsTypeId="urn:microsoft.com/office/officeart/2005/8/quickstyle/simple2" qsCatId="simple" csTypeId="urn:microsoft.com/office/officeart/2005/8/colors/accent1_2" csCatId="accent1" phldr="1"/>
      <dgm:spPr/>
      <dgm:t>
        <a:bodyPr/>
        <a:lstStyle/>
        <a:p>
          <a:endParaRPr lang="fr-FR"/>
        </a:p>
      </dgm:t>
    </dgm:pt>
    <dgm:pt modelId="{F5EEEDB1-7C21-4A3F-B12C-76BD1CC64F9C}">
      <dgm:prSet phldrT="[Texte]" custT="1"/>
      <dgm:spPr/>
      <dgm:t>
        <a:bodyPr/>
        <a:lstStyle/>
        <a:p>
          <a:r>
            <a:rPr lang="fr-FR" sz="1600" dirty="0"/>
            <a:t>Politique</a:t>
          </a:r>
          <a:endParaRPr lang="fr-FR" sz="1100" dirty="0"/>
        </a:p>
        <a:p>
          <a:endParaRPr lang="fr-FR" sz="1100" dirty="0"/>
        </a:p>
        <a:p>
          <a:endParaRPr lang="fr-FR" sz="1100" dirty="0"/>
        </a:p>
      </dgm:t>
    </dgm:pt>
    <dgm:pt modelId="{5D4E68BC-411C-4ABA-B568-75AB68A9D5F6}" type="parTrans" cxnId="{FC929E2D-F995-4D8A-91DE-18D5EBCC017E}">
      <dgm:prSet/>
      <dgm:spPr/>
      <dgm:t>
        <a:bodyPr/>
        <a:lstStyle/>
        <a:p>
          <a:endParaRPr lang="fr-FR" sz="1600"/>
        </a:p>
      </dgm:t>
    </dgm:pt>
    <dgm:pt modelId="{C1DEC12D-CDB1-4BB1-9550-B68C37A32232}" type="sibTrans" cxnId="{FC929E2D-F995-4D8A-91DE-18D5EBCC017E}">
      <dgm:prSet/>
      <dgm:spPr/>
      <dgm:t>
        <a:bodyPr/>
        <a:lstStyle/>
        <a:p>
          <a:endParaRPr lang="fr-FR" sz="1600"/>
        </a:p>
      </dgm:t>
    </dgm:pt>
    <dgm:pt modelId="{0A4D4669-74EC-4D6F-AF59-C2009BE0F505}">
      <dgm:prSet phldrT="[Texte]" custT="1"/>
      <dgm:spPr/>
      <dgm:t>
        <a:bodyPr/>
        <a:lstStyle/>
        <a:p>
          <a:r>
            <a:rPr lang="fr-FR" sz="1600" dirty="0"/>
            <a:t>Organisation</a:t>
          </a:r>
        </a:p>
        <a:p>
          <a:endParaRPr lang="fr-FR" sz="1600" dirty="0"/>
        </a:p>
      </dgm:t>
    </dgm:pt>
    <dgm:pt modelId="{090A5447-43C1-4AEB-94FF-C0A055D0BDC8}" type="parTrans" cxnId="{C6209250-6BE7-4271-B64D-3528B0E8E8F7}">
      <dgm:prSet/>
      <dgm:spPr/>
      <dgm:t>
        <a:bodyPr/>
        <a:lstStyle/>
        <a:p>
          <a:endParaRPr lang="fr-FR" sz="1600"/>
        </a:p>
      </dgm:t>
    </dgm:pt>
    <dgm:pt modelId="{3C73123A-964B-4CB3-87B0-8E2D20D3D4D0}" type="sibTrans" cxnId="{C6209250-6BE7-4271-B64D-3528B0E8E8F7}">
      <dgm:prSet/>
      <dgm:spPr/>
      <dgm:t>
        <a:bodyPr/>
        <a:lstStyle/>
        <a:p>
          <a:endParaRPr lang="fr-FR" sz="1600"/>
        </a:p>
      </dgm:t>
    </dgm:pt>
    <dgm:pt modelId="{891D5D82-A3F8-4602-8529-5176351CBA4B}">
      <dgm:prSet phldrT="[Texte]" custT="1"/>
      <dgm:spPr/>
      <dgm:t>
        <a:bodyPr/>
        <a:lstStyle/>
        <a:p>
          <a:r>
            <a:rPr lang="fr-FR" sz="1600" dirty="0"/>
            <a:t>Infrastructures</a:t>
          </a:r>
        </a:p>
        <a:p>
          <a:endParaRPr lang="fr-FR" sz="1600" dirty="0"/>
        </a:p>
      </dgm:t>
    </dgm:pt>
    <dgm:pt modelId="{2B6D57F4-5424-4E51-8CC7-8F59EC7C8B72}" type="parTrans" cxnId="{22BB389F-4ECE-4BFE-89CC-B0EC559E4418}">
      <dgm:prSet/>
      <dgm:spPr/>
      <dgm:t>
        <a:bodyPr/>
        <a:lstStyle/>
        <a:p>
          <a:endParaRPr lang="fr-FR" sz="1600"/>
        </a:p>
      </dgm:t>
    </dgm:pt>
    <dgm:pt modelId="{56D3C711-F25C-43E5-8925-23E8751DD4CF}" type="sibTrans" cxnId="{22BB389F-4ECE-4BFE-89CC-B0EC559E4418}">
      <dgm:prSet/>
      <dgm:spPr/>
      <dgm:t>
        <a:bodyPr/>
        <a:lstStyle/>
        <a:p>
          <a:endParaRPr lang="fr-FR" sz="1600"/>
        </a:p>
      </dgm:t>
    </dgm:pt>
    <dgm:pt modelId="{D9DFFE89-D1EE-47BA-A9BE-466B904AA168}">
      <dgm:prSet phldrT="[Texte]" custT="1"/>
      <dgm:spPr/>
      <dgm:t>
        <a:bodyPr/>
        <a:lstStyle/>
        <a:p>
          <a:r>
            <a:rPr lang="fr-FR" sz="1600" dirty="0"/>
            <a:t>Ressources</a:t>
          </a:r>
        </a:p>
        <a:p>
          <a:endParaRPr lang="fr-FR" sz="1600" dirty="0"/>
        </a:p>
        <a:p>
          <a:endParaRPr lang="fr-FR" sz="1600" dirty="0"/>
        </a:p>
        <a:p>
          <a:endParaRPr lang="fr-FR" sz="1600" dirty="0"/>
        </a:p>
      </dgm:t>
    </dgm:pt>
    <dgm:pt modelId="{876DED8E-5E34-4ECF-8A10-2386E37E6EBC}" type="parTrans" cxnId="{3112E76F-B9DD-492D-AB7E-5F9690946EB9}">
      <dgm:prSet/>
      <dgm:spPr/>
      <dgm:t>
        <a:bodyPr/>
        <a:lstStyle/>
        <a:p>
          <a:endParaRPr lang="fr-FR" sz="1600"/>
        </a:p>
      </dgm:t>
    </dgm:pt>
    <dgm:pt modelId="{CA145B7B-81B3-40BA-A824-0D56C365A13A}" type="sibTrans" cxnId="{3112E76F-B9DD-492D-AB7E-5F9690946EB9}">
      <dgm:prSet/>
      <dgm:spPr/>
      <dgm:t>
        <a:bodyPr/>
        <a:lstStyle/>
        <a:p>
          <a:endParaRPr lang="fr-FR" sz="1600"/>
        </a:p>
      </dgm:t>
    </dgm:pt>
    <dgm:pt modelId="{B395E3AE-445A-45D7-8B50-EE548939AB1D}">
      <dgm:prSet phldrT="[Texte]" custT="1"/>
      <dgm:spPr/>
      <dgm:t>
        <a:bodyPr/>
        <a:lstStyle/>
        <a:p>
          <a:r>
            <a:rPr lang="fr-FR" sz="1600" dirty="0"/>
            <a:t>Matériels/logiciels</a:t>
          </a:r>
        </a:p>
        <a:p>
          <a:endParaRPr lang="fr-FR" sz="1600" dirty="0"/>
        </a:p>
        <a:p>
          <a:endParaRPr lang="fr-FR" sz="1600" dirty="0"/>
        </a:p>
        <a:p>
          <a:endParaRPr lang="fr-FR" sz="1600" dirty="0"/>
        </a:p>
      </dgm:t>
    </dgm:pt>
    <dgm:pt modelId="{2BB48C92-2A9D-48CF-95DE-51D9C91CD2AE}" type="parTrans" cxnId="{36AC3A53-2F14-4504-A835-F25974806102}">
      <dgm:prSet/>
      <dgm:spPr/>
      <dgm:t>
        <a:bodyPr/>
        <a:lstStyle/>
        <a:p>
          <a:endParaRPr lang="fr-FR" sz="1600"/>
        </a:p>
      </dgm:t>
    </dgm:pt>
    <dgm:pt modelId="{3B530F8B-2B7A-4DC3-9FA8-E0FFC34D5F6A}" type="sibTrans" cxnId="{36AC3A53-2F14-4504-A835-F25974806102}">
      <dgm:prSet/>
      <dgm:spPr/>
      <dgm:t>
        <a:bodyPr/>
        <a:lstStyle/>
        <a:p>
          <a:endParaRPr lang="fr-FR" sz="1600"/>
        </a:p>
      </dgm:t>
    </dgm:pt>
    <dgm:pt modelId="{FB4CD77F-10DF-4CBA-83A6-1C91BA63BCCD}" type="pres">
      <dgm:prSet presAssocID="{96DC3CAF-6D39-4681-A63F-9ABF00FF0CFB}" presName="diagram" presStyleCnt="0">
        <dgm:presLayoutVars>
          <dgm:chMax val="1"/>
          <dgm:dir/>
          <dgm:animLvl val="ctr"/>
          <dgm:resizeHandles val="exact"/>
        </dgm:presLayoutVars>
      </dgm:prSet>
      <dgm:spPr/>
      <dgm:t>
        <a:bodyPr/>
        <a:lstStyle/>
        <a:p>
          <a:endParaRPr lang="fr-FR"/>
        </a:p>
      </dgm:t>
    </dgm:pt>
    <dgm:pt modelId="{441F66A1-4430-4FBB-95D5-8D9F2959D916}" type="pres">
      <dgm:prSet presAssocID="{96DC3CAF-6D39-4681-A63F-9ABF00FF0CFB}" presName="matrix" presStyleCnt="0"/>
      <dgm:spPr/>
    </dgm:pt>
    <dgm:pt modelId="{9D82FA0D-307B-4100-9749-5FC91011D310}" type="pres">
      <dgm:prSet presAssocID="{96DC3CAF-6D39-4681-A63F-9ABF00FF0CFB}" presName="tile1" presStyleLbl="node1" presStyleIdx="0" presStyleCnt="4"/>
      <dgm:spPr/>
      <dgm:t>
        <a:bodyPr/>
        <a:lstStyle/>
        <a:p>
          <a:endParaRPr lang="fr-FR"/>
        </a:p>
      </dgm:t>
    </dgm:pt>
    <dgm:pt modelId="{5F830492-A78E-4A51-BE02-15C1C033469A}" type="pres">
      <dgm:prSet presAssocID="{96DC3CAF-6D39-4681-A63F-9ABF00FF0CFB}" presName="tile1text" presStyleLbl="node1" presStyleIdx="0" presStyleCnt="4">
        <dgm:presLayoutVars>
          <dgm:chMax val="0"/>
          <dgm:chPref val="0"/>
          <dgm:bulletEnabled val="1"/>
        </dgm:presLayoutVars>
      </dgm:prSet>
      <dgm:spPr/>
      <dgm:t>
        <a:bodyPr/>
        <a:lstStyle/>
        <a:p>
          <a:endParaRPr lang="fr-FR"/>
        </a:p>
      </dgm:t>
    </dgm:pt>
    <dgm:pt modelId="{AF35E85D-817B-44CF-9387-8F6CDBFCE814}" type="pres">
      <dgm:prSet presAssocID="{96DC3CAF-6D39-4681-A63F-9ABF00FF0CFB}" presName="tile2" presStyleLbl="node1" presStyleIdx="1" presStyleCnt="4"/>
      <dgm:spPr/>
      <dgm:t>
        <a:bodyPr/>
        <a:lstStyle/>
        <a:p>
          <a:endParaRPr lang="fr-FR"/>
        </a:p>
      </dgm:t>
    </dgm:pt>
    <dgm:pt modelId="{F317E584-38F6-4F15-884E-4B50DCB67702}" type="pres">
      <dgm:prSet presAssocID="{96DC3CAF-6D39-4681-A63F-9ABF00FF0CFB}" presName="tile2text" presStyleLbl="node1" presStyleIdx="1" presStyleCnt="4">
        <dgm:presLayoutVars>
          <dgm:chMax val="0"/>
          <dgm:chPref val="0"/>
          <dgm:bulletEnabled val="1"/>
        </dgm:presLayoutVars>
      </dgm:prSet>
      <dgm:spPr/>
      <dgm:t>
        <a:bodyPr/>
        <a:lstStyle/>
        <a:p>
          <a:endParaRPr lang="fr-FR"/>
        </a:p>
      </dgm:t>
    </dgm:pt>
    <dgm:pt modelId="{2BC8D659-9B71-4147-A6A6-DA8B029BEE3A}" type="pres">
      <dgm:prSet presAssocID="{96DC3CAF-6D39-4681-A63F-9ABF00FF0CFB}" presName="tile3" presStyleLbl="node1" presStyleIdx="2" presStyleCnt="4"/>
      <dgm:spPr/>
      <dgm:t>
        <a:bodyPr/>
        <a:lstStyle/>
        <a:p>
          <a:endParaRPr lang="fr-FR"/>
        </a:p>
      </dgm:t>
    </dgm:pt>
    <dgm:pt modelId="{5E3BB095-2C76-4327-AF1D-384343D14CF0}" type="pres">
      <dgm:prSet presAssocID="{96DC3CAF-6D39-4681-A63F-9ABF00FF0CFB}" presName="tile3text" presStyleLbl="node1" presStyleIdx="2" presStyleCnt="4">
        <dgm:presLayoutVars>
          <dgm:chMax val="0"/>
          <dgm:chPref val="0"/>
          <dgm:bulletEnabled val="1"/>
        </dgm:presLayoutVars>
      </dgm:prSet>
      <dgm:spPr/>
      <dgm:t>
        <a:bodyPr/>
        <a:lstStyle/>
        <a:p>
          <a:endParaRPr lang="fr-FR"/>
        </a:p>
      </dgm:t>
    </dgm:pt>
    <dgm:pt modelId="{85068679-D524-441B-8070-7C2430FFD0D4}" type="pres">
      <dgm:prSet presAssocID="{96DC3CAF-6D39-4681-A63F-9ABF00FF0CFB}" presName="tile4" presStyleLbl="node1" presStyleIdx="3" presStyleCnt="4" custLinFactNeighborX="0" custLinFactNeighborY="0"/>
      <dgm:spPr/>
      <dgm:t>
        <a:bodyPr/>
        <a:lstStyle/>
        <a:p>
          <a:endParaRPr lang="fr-FR"/>
        </a:p>
      </dgm:t>
    </dgm:pt>
    <dgm:pt modelId="{D9F103B6-EA89-48BC-B24B-511269DEE004}" type="pres">
      <dgm:prSet presAssocID="{96DC3CAF-6D39-4681-A63F-9ABF00FF0CFB}" presName="tile4text" presStyleLbl="node1" presStyleIdx="3" presStyleCnt="4">
        <dgm:presLayoutVars>
          <dgm:chMax val="0"/>
          <dgm:chPref val="0"/>
          <dgm:bulletEnabled val="1"/>
        </dgm:presLayoutVars>
      </dgm:prSet>
      <dgm:spPr/>
      <dgm:t>
        <a:bodyPr/>
        <a:lstStyle/>
        <a:p>
          <a:endParaRPr lang="fr-FR"/>
        </a:p>
      </dgm:t>
    </dgm:pt>
    <dgm:pt modelId="{ECBBBEFE-797C-47B4-BB0D-9D77D96BC4B3}" type="pres">
      <dgm:prSet presAssocID="{96DC3CAF-6D39-4681-A63F-9ABF00FF0CFB}" presName="centerTile" presStyleLbl="fgShp" presStyleIdx="0" presStyleCnt="1">
        <dgm:presLayoutVars>
          <dgm:chMax val="0"/>
          <dgm:chPref val="0"/>
        </dgm:presLayoutVars>
      </dgm:prSet>
      <dgm:spPr/>
      <dgm:t>
        <a:bodyPr/>
        <a:lstStyle/>
        <a:p>
          <a:endParaRPr lang="fr-FR"/>
        </a:p>
      </dgm:t>
    </dgm:pt>
  </dgm:ptLst>
  <dgm:cxnLst>
    <dgm:cxn modelId="{7AE58A79-B73A-438E-A6A8-B1622941B46A}" type="presOf" srcId="{891D5D82-A3F8-4602-8529-5176351CBA4B}" destId="{AF35E85D-817B-44CF-9387-8F6CDBFCE814}" srcOrd="0" destOrd="0" presId="urn:microsoft.com/office/officeart/2005/8/layout/matrix1"/>
    <dgm:cxn modelId="{84C83136-555D-4CA5-98B7-BF5527B3F6AF}" type="presOf" srcId="{0A4D4669-74EC-4D6F-AF59-C2009BE0F505}" destId="{5F830492-A78E-4A51-BE02-15C1C033469A}" srcOrd="1" destOrd="0" presId="urn:microsoft.com/office/officeart/2005/8/layout/matrix1"/>
    <dgm:cxn modelId="{22BB389F-4ECE-4BFE-89CC-B0EC559E4418}" srcId="{F5EEEDB1-7C21-4A3F-B12C-76BD1CC64F9C}" destId="{891D5D82-A3F8-4602-8529-5176351CBA4B}" srcOrd="1" destOrd="0" parTransId="{2B6D57F4-5424-4E51-8CC7-8F59EC7C8B72}" sibTransId="{56D3C711-F25C-43E5-8925-23E8751DD4CF}"/>
    <dgm:cxn modelId="{36AC3A53-2F14-4504-A835-F25974806102}" srcId="{F5EEEDB1-7C21-4A3F-B12C-76BD1CC64F9C}" destId="{B395E3AE-445A-45D7-8B50-EE548939AB1D}" srcOrd="3" destOrd="0" parTransId="{2BB48C92-2A9D-48CF-95DE-51D9C91CD2AE}" sibTransId="{3B530F8B-2B7A-4DC3-9FA8-E0FFC34D5F6A}"/>
    <dgm:cxn modelId="{C6209250-6BE7-4271-B64D-3528B0E8E8F7}" srcId="{F5EEEDB1-7C21-4A3F-B12C-76BD1CC64F9C}" destId="{0A4D4669-74EC-4D6F-AF59-C2009BE0F505}" srcOrd="0" destOrd="0" parTransId="{090A5447-43C1-4AEB-94FF-C0A055D0BDC8}" sibTransId="{3C73123A-964B-4CB3-87B0-8E2D20D3D4D0}"/>
    <dgm:cxn modelId="{A696089E-AE23-4271-BEC6-7EA7D348BD6B}" type="presOf" srcId="{0A4D4669-74EC-4D6F-AF59-C2009BE0F505}" destId="{9D82FA0D-307B-4100-9749-5FC91011D310}" srcOrd="0" destOrd="0" presId="urn:microsoft.com/office/officeart/2005/8/layout/matrix1"/>
    <dgm:cxn modelId="{3112E76F-B9DD-492D-AB7E-5F9690946EB9}" srcId="{F5EEEDB1-7C21-4A3F-B12C-76BD1CC64F9C}" destId="{D9DFFE89-D1EE-47BA-A9BE-466B904AA168}" srcOrd="2" destOrd="0" parTransId="{876DED8E-5E34-4ECF-8A10-2386E37E6EBC}" sibTransId="{CA145B7B-81B3-40BA-A824-0D56C365A13A}"/>
    <dgm:cxn modelId="{FC929E2D-F995-4D8A-91DE-18D5EBCC017E}" srcId="{96DC3CAF-6D39-4681-A63F-9ABF00FF0CFB}" destId="{F5EEEDB1-7C21-4A3F-B12C-76BD1CC64F9C}" srcOrd="0" destOrd="0" parTransId="{5D4E68BC-411C-4ABA-B568-75AB68A9D5F6}" sibTransId="{C1DEC12D-CDB1-4BB1-9550-B68C37A32232}"/>
    <dgm:cxn modelId="{09FBDCD7-5302-4B2C-B386-EDFCCC8E817A}" type="presOf" srcId="{96DC3CAF-6D39-4681-A63F-9ABF00FF0CFB}" destId="{FB4CD77F-10DF-4CBA-83A6-1C91BA63BCCD}" srcOrd="0" destOrd="0" presId="urn:microsoft.com/office/officeart/2005/8/layout/matrix1"/>
    <dgm:cxn modelId="{8AB5309A-011B-45D7-BD9E-0335E6808435}" type="presOf" srcId="{D9DFFE89-D1EE-47BA-A9BE-466B904AA168}" destId="{2BC8D659-9B71-4147-A6A6-DA8B029BEE3A}" srcOrd="0" destOrd="0" presId="urn:microsoft.com/office/officeart/2005/8/layout/matrix1"/>
    <dgm:cxn modelId="{D7AB49B2-B038-4B3B-ABDC-5A7083811302}" type="presOf" srcId="{F5EEEDB1-7C21-4A3F-B12C-76BD1CC64F9C}" destId="{ECBBBEFE-797C-47B4-BB0D-9D77D96BC4B3}" srcOrd="0" destOrd="0" presId="urn:microsoft.com/office/officeart/2005/8/layout/matrix1"/>
    <dgm:cxn modelId="{4605C5E8-946A-4701-88DE-B217DD6C9D1E}" type="presOf" srcId="{B395E3AE-445A-45D7-8B50-EE548939AB1D}" destId="{85068679-D524-441B-8070-7C2430FFD0D4}" srcOrd="0" destOrd="0" presId="urn:microsoft.com/office/officeart/2005/8/layout/matrix1"/>
    <dgm:cxn modelId="{B8F97387-1363-450B-A028-8A8DE5DD34FB}" type="presOf" srcId="{B395E3AE-445A-45D7-8B50-EE548939AB1D}" destId="{D9F103B6-EA89-48BC-B24B-511269DEE004}" srcOrd="1" destOrd="0" presId="urn:microsoft.com/office/officeart/2005/8/layout/matrix1"/>
    <dgm:cxn modelId="{D5B0A9FF-8485-4A7A-B76A-03A417F23CF7}" type="presOf" srcId="{891D5D82-A3F8-4602-8529-5176351CBA4B}" destId="{F317E584-38F6-4F15-884E-4B50DCB67702}" srcOrd="1" destOrd="0" presId="urn:microsoft.com/office/officeart/2005/8/layout/matrix1"/>
    <dgm:cxn modelId="{8B6969A7-F471-47DC-A759-CF295E29A568}" type="presOf" srcId="{D9DFFE89-D1EE-47BA-A9BE-466B904AA168}" destId="{5E3BB095-2C76-4327-AF1D-384343D14CF0}" srcOrd="1" destOrd="0" presId="urn:microsoft.com/office/officeart/2005/8/layout/matrix1"/>
    <dgm:cxn modelId="{411BA449-3DF2-45B6-BF91-94DD079AE7A1}" type="presParOf" srcId="{FB4CD77F-10DF-4CBA-83A6-1C91BA63BCCD}" destId="{441F66A1-4430-4FBB-95D5-8D9F2959D916}" srcOrd="0" destOrd="0" presId="urn:microsoft.com/office/officeart/2005/8/layout/matrix1"/>
    <dgm:cxn modelId="{7167C2A5-EC1C-4F8F-AFC0-72504705C053}" type="presParOf" srcId="{441F66A1-4430-4FBB-95D5-8D9F2959D916}" destId="{9D82FA0D-307B-4100-9749-5FC91011D310}" srcOrd="0" destOrd="0" presId="urn:microsoft.com/office/officeart/2005/8/layout/matrix1"/>
    <dgm:cxn modelId="{B6CCB340-A2D9-483C-914E-CB0DAC02DE82}" type="presParOf" srcId="{441F66A1-4430-4FBB-95D5-8D9F2959D916}" destId="{5F830492-A78E-4A51-BE02-15C1C033469A}" srcOrd="1" destOrd="0" presId="urn:microsoft.com/office/officeart/2005/8/layout/matrix1"/>
    <dgm:cxn modelId="{EA221D79-294D-409B-9583-6F1E5237E0FE}" type="presParOf" srcId="{441F66A1-4430-4FBB-95D5-8D9F2959D916}" destId="{AF35E85D-817B-44CF-9387-8F6CDBFCE814}" srcOrd="2" destOrd="0" presId="urn:microsoft.com/office/officeart/2005/8/layout/matrix1"/>
    <dgm:cxn modelId="{C58FE7F5-4A94-4360-A4B5-FFA318070D47}" type="presParOf" srcId="{441F66A1-4430-4FBB-95D5-8D9F2959D916}" destId="{F317E584-38F6-4F15-884E-4B50DCB67702}" srcOrd="3" destOrd="0" presId="urn:microsoft.com/office/officeart/2005/8/layout/matrix1"/>
    <dgm:cxn modelId="{7FAB5B6C-4A88-4B87-B867-475B0FA8B868}" type="presParOf" srcId="{441F66A1-4430-4FBB-95D5-8D9F2959D916}" destId="{2BC8D659-9B71-4147-A6A6-DA8B029BEE3A}" srcOrd="4" destOrd="0" presId="urn:microsoft.com/office/officeart/2005/8/layout/matrix1"/>
    <dgm:cxn modelId="{4FF8600D-0F2A-44C8-B6E3-DAE81A380B99}" type="presParOf" srcId="{441F66A1-4430-4FBB-95D5-8D9F2959D916}" destId="{5E3BB095-2C76-4327-AF1D-384343D14CF0}" srcOrd="5" destOrd="0" presId="urn:microsoft.com/office/officeart/2005/8/layout/matrix1"/>
    <dgm:cxn modelId="{FEAC5D68-1664-4AE5-B19B-99202E725982}" type="presParOf" srcId="{441F66A1-4430-4FBB-95D5-8D9F2959D916}" destId="{85068679-D524-441B-8070-7C2430FFD0D4}" srcOrd="6" destOrd="0" presId="urn:microsoft.com/office/officeart/2005/8/layout/matrix1"/>
    <dgm:cxn modelId="{FFEDC092-E477-4753-BF9B-972A369B32F7}" type="presParOf" srcId="{441F66A1-4430-4FBB-95D5-8D9F2959D916}" destId="{D9F103B6-EA89-48BC-B24B-511269DEE004}" srcOrd="7" destOrd="0" presId="urn:microsoft.com/office/officeart/2005/8/layout/matrix1"/>
    <dgm:cxn modelId="{7757BDBE-6059-40C4-9373-E7089A65ACEB}" type="presParOf" srcId="{FB4CD77F-10DF-4CBA-83A6-1C91BA63BCCD}" destId="{ECBBBEFE-797C-47B4-BB0D-9D77D96BC4B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6EE541-6FFD-46F0-9260-88DFC7151AD8}" type="doc">
      <dgm:prSet loTypeId="urn:microsoft.com/office/officeart/2005/8/layout/hChevron3" loCatId="process" qsTypeId="urn:microsoft.com/office/officeart/2005/8/quickstyle/simple5" qsCatId="simple" csTypeId="urn:microsoft.com/office/officeart/2005/8/colors/accent3_4" csCatId="accent3" phldr="1"/>
      <dgm:spPr/>
    </dgm:pt>
    <dgm:pt modelId="{889DA473-C452-4946-AAD5-DBF52D2C5C1B}">
      <dgm:prSet phldrT="[Texte]"/>
      <dgm:spPr>
        <a:solidFill>
          <a:srgbClr val="FFABAB"/>
        </a:solidFill>
      </dgm:spPr>
      <dgm:t>
        <a:bodyPr/>
        <a:lstStyle/>
        <a:p>
          <a:r>
            <a:rPr lang="fr-FR" b="1" dirty="0">
              <a:solidFill>
                <a:schemeClr val="tx2"/>
              </a:solidFill>
            </a:rPr>
            <a:t>M</a:t>
          </a:r>
        </a:p>
      </dgm:t>
    </dgm:pt>
    <dgm:pt modelId="{95C08CBC-0090-40A2-8C0B-F6D4529EAA45}" type="parTrans" cxnId="{51264548-FBCF-4E09-BFED-C950B0AE9F0E}">
      <dgm:prSet/>
      <dgm:spPr/>
      <dgm:t>
        <a:bodyPr/>
        <a:lstStyle/>
        <a:p>
          <a:endParaRPr lang="fr-FR" b="1">
            <a:solidFill>
              <a:schemeClr val="tx2"/>
            </a:solidFill>
          </a:endParaRPr>
        </a:p>
      </dgm:t>
    </dgm:pt>
    <dgm:pt modelId="{734C1916-871E-4CF0-9307-27DEE5461E3C}" type="sibTrans" cxnId="{51264548-FBCF-4E09-BFED-C950B0AE9F0E}">
      <dgm:prSet/>
      <dgm:spPr/>
      <dgm:t>
        <a:bodyPr/>
        <a:lstStyle/>
        <a:p>
          <a:endParaRPr lang="fr-FR" b="1">
            <a:solidFill>
              <a:schemeClr val="tx2"/>
            </a:solidFill>
          </a:endParaRPr>
        </a:p>
      </dgm:t>
    </dgm:pt>
    <dgm:pt modelId="{F3EAAB2B-F833-44FA-9D61-1FFE8A6C6CAE}">
      <dgm:prSet phldrT="[Texte]"/>
      <dgm:spPr/>
      <dgm:t>
        <a:bodyPr/>
        <a:lstStyle/>
        <a:p>
          <a:r>
            <a:rPr lang="fr-FR" b="1" dirty="0">
              <a:solidFill>
                <a:schemeClr val="tx2"/>
              </a:solidFill>
            </a:rPr>
            <a:t>N</a:t>
          </a:r>
        </a:p>
      </dgm:t>
    </dgm:pt>
    <dgm:pt modelId="{AF556295-876C-4853-9E36-9D835CB826E8}" type="parTrans" cxnId="{BA53A3AD-B671-4A39-BC5A-01632C1BF24B}">
      <dgm:prSet/>
      <dgm:spPr/>
      <dgm:t>
        <a:bodyPr/>
        <a:lstStyle/>
        <a:p>
          <a:endParaRPr lang="fr-FR" b="1">
            <a:solidFill>
              <a:schemeClr val="tx2"/>
            </a:solidFill>
          </a:endParaRPr>
        </a:p>
      </dgm:t>
    </dgm:pt>
    <dgm:pt modelId="{4A6A67FA-D909-4DBB-9C32-B7028F9965BC}" type="sibTrans" cxnId="{BA53A3AD-B671-4A39-BC5A-01632C1BF24B}">
      <dgm:prSet/>
      <dgm:spPr/>
      <dgm:t>
        <a:bodyPr/>
        <a:lstStyle/>
        <a:p>
          <a:endParaRPr lang="fr-FR" b="1">
            <a:solidFill>
              <a:schemeClr val="tx2"/>
            </a:solidFill>
          </a:endParaRPr>
        </a:p>
      </dgm:t>
    </dgm:pt>
    <dgm:pt modelId="{76C777B7-87E4-4BEA-9873-CAA2BFE65AF1}">
      <dgm:prSet phldrT="[Texte]"/>
      <dgm:spPr/>
      <dgm:t>
        <a:bodyPr/>
        <a:lstStyle/>
        <a:p>
          <a:r>
            <a:rPr lang="fr-FR" b="1" dirty="0">
              <a:solidFill>
                <a:schemeClr val="tx2"/>
              </a:solidFill>
            </a:rPr>
            <a:t>S</a:t>
          </a:r>
        </a:p>
      </dgm:t>
    </dgm:pt>
    <dgm:pt modelId="{F05FC5D8-61A9-4910-B3ED-15693B281463}" type="parTrans" cxnId="{E05667F1-F40C-4DB2-964F-C1E5EC24274C}">
      <dgm:prSet/>
      <dgm:spPr/>
      <dgm:t>
        <a:bodyPr/>
        <a:lstStyle/>
        <a:p>
          <a:endParaRPr lang="fr-FR" b="1">
            <a:solidFill>
              <a:schemeClr val="tx2"/>
            </a:solidFill>
          </a:endParaRPr>
        </a:p>
      </dgm:t>
    </dgm:pt>
    <dgm:pt modelId="{4DEFE5A2-F814-461A-9B2E-10E33DFAD9AB}" type="sibTrans" cxnId="{E05667F1-F40C-4DB2-964F-C1E5EC24274C}">
      <dgm:prSet/>
      <dgm:spPr/>
      <dgm:t>
        <a:bodyPr/>
        <a:lstStyle/>
        <a:p>
          <a:endParaRPr lang="fr-FR" b="1">
            <a:solidFill>
              <a:schemeClr val="tx2"/>
            </a:solidFill>
          </a:endParaRPr>
        </a:p>
      </dgm:t>
    </dgm:pt>
    <dgm:pt modelId="{523DC4CF-1F68-40D6-AB08-6DDC3D3AE6CC}">
      <dgm:prSet phldrT="[Texte]"/>
      <dgm:spPr>
        <a:solidFill>
          <a:srgbClr val="FFABAB"/>
        </a:solidFill>
      </dgm:spPr>
      <dgm:t>
        <a:bodyPr/>
        <a:lstStyle/>
        <a:p>
          <a:r>
            <a:rPr lang="fr-FR" b="1" dirty="0">
              <a:solidFill>
                <a:schemeClr val="tx2"/>
              </a:solidFill>
            </a:rPr>
            <a:t>I</a:t>
          </a:r>
        </a:p>
      </dgm:t>
    </dgm:pt>
    <dgm:pt modelId="{96675313-33A5-448D-9FC2-125987BDD0EC}" type="parTrans" cxnId="{0DF67602-A16E-464F-B330-BB80FA8F84FB}">
      <dgm:prSet/>
      <dgm:spPr/>
      <dgm:t>
        <a:bodyPr/>
        <a:lstStyle/>
        <a:p>
          <a:endParaRPr lang="fr-FR" b="1">
            <a:solidFill>
              <a:schemeClr val="tx2"/>
            </a:solidFill>
          </a:endParaRPr>
        </a:p>
      </dgm:t>
    </dgm:pt>
    <dgm:pt modelId="{04833608-609D-4F9D-9353-2C076A289369}" type="sibTrans" cxnId="{0DF67602-A16E-464F-B330-BB80FA8F84FB}">
      <dgm:prSet/>
      <dgm:spPr/>
      <dgm:t>
        <a:bodyPr/>
        <a:lstStyle/>
        <a:p>
          <a:endParaRPr lang="fr-FR" b="1">
            <a:solidFill>
              <a:schemeClr val="tx2"/>
            </a:solidFill>
          </a:endParaRPr>
        </a:p>
      </dgm:t>
    </dgm:pt>
    <dgm:pt modelId="{EAA67F01-D9F1-4A45-BC95-375929F9AAF4}">
      <dgm:prSet phldrT="[Texte]"/>
      <dgm:spPr>
        <a:solidFill>
          <a:srgbClr val="FFABAB"/>
        </a:solidFill>
      </dgm:spPr>
      <dgm:t>
        <a:bodyPr/>
        <a:lstStyle/>
        <a:p>
          <a:r>
            <a:rPr lang="fr-FR" b="1" dirty="0">
              <a:solidFill>
                <a:schemeClr val="tx2"/>
              </a:solidFill>
            </a:rPr>
            <a:t>R</a:t>
          </a:r>
        </a:p>
      </dgm:t>
    </dgm:pt>
    <dgm:pt modelId="{70423424-D60D-41FF-A1C7-0F14B79A9120}" type="parTrans" cxnId="{E29156CD-17EB-449A-B6EA-4C84C1D0BA07}">
      <dgm:prSet/>
      <dgm:spPr/>
      <dgm:t>
        <a:bodyPr/>
        <a:lstStyle/>
        <a:p>
          <a:endParaRPr lang="fr-FR" b="1">
            <a:solidFill>
              <a:schemeClr val="tx2"/>
            </a:solidFill>
          </a:endParaRPr>
        </a:p>
      </dgm:t>
    </dgm:pt>
    <dgm:pt modelId="{E5EB8690-5637-4ADB-9E9E-8C213C6C9842}" type="sibTrans" cxnId="{E29156CD-17EB-449A-B6EA-4C84C1D0BA07}">
      <dgm:prSet/>
      <dgm:spPr/>
      <dgm:t>
        <a:bodyPr/>
        <a:lstStyle/>
        <a:p>
          <a:endParaRPr lang="fr-FR" b="1">
            <a:solidFill>
              <a:schemeClr val="tx2"/>
            </a:solidFill>
          </a:endParaRPr>
        </a:p>
      </dgm:t>
    </dgm:pt>
    <dgm:pt modelId="{61720BFF-9F94-408E-8D33-B1D5E54272BA}">
      <dgm:prSet phldrT="[Texte]"/>
      <dgm:spPr>
        <a:solidFill>
          <a:srgbClr val="FFABAB"/>
        </a:solidFill>
      </dgm:spPr>
      <dgm:t>
        <a:bodyPr/>
        <a:lstStyle/>
        <a:p>
          <a:r>
            <a:rPr lang="fr-FR" b="1" dirty="0">
              <a:solidFill>
                <a:schemeClr val="tx2"/>
              </a:solidFill>
            </a:rPr>
            <a:t>A</a:t>
          </a:r>
        </a:p>
      </dgm:t>
    </dgm:pt>
    <dgm:pt modelId="{47AD3DE0-60DA-4EEF-A8AD-F456F3F530E4}" type="parTrans" cxnId="{9139D5F9-757B-4AE7-94A5-47BE96261736}">
      <dgm:prSet/>
      <dgm:spPr/>
      <dgm:t>
        <a:bodyPr/>
        <a:lstStyle/>
        <a:p>
          <a:endParaRPr lang="fr-FR" b="1">
            <a:solidFill>
              <a:schemeClr val="tx2"/>
            </a:solidFill>
          </a:endParaRPr>
        </a:p>
      </dgm:t>
    </dgm:pt>
    <dgm:pt modelId="{80FD3173-8217-4E31-A272-63883CA6FD92}" type="sibTrans" cxnId="{9139D5F9-757B-4AE7-94A5-47BE96261736}">
      <dgm:prSet/>
      <dgm:spPr/>
      <dgm:t>
        <a:bodyPr/>
        <a:lstStyle/>
        <a:p>
          <a:endParaRPr lang="fr-FR" b="1">
            <a:solidFill>
              <a:schemeClr val="tx2"/>
            </a:solidFill>
          </a:endParaRPr>
        </a:p>
      </dgm:t>
    </dgm:pt>
    <dgm:pt modelId="{4B4F84C7-E31C-449C-9BC3-95315D8D5428}">
      <dgm:prSet phldrT="[Texte]"/>
      <dgm:spPr/>
      <dgm:t>
        <a:bodyPr/>
        <a:lstStyle/>
        <a:p>
          <a:r>
            <a:rPr lang="fr-FR" b="1" dirty="0">
              <a:solidFill>
                <a:schemeClr val="tx2"/>
              </a:solidFill>
            </a:rPr>
            <a:t>O</a:t>
          </a:r>
        </a:p>
      </dgm:t>
    </dgm:pt>
    <dgm:pt modelId="{1BF9516A-A3F7-48C8-BA02-FB23C7F8E83E}" type="parTrans" cxnId="{13DA8793-CF01-4264-9F02-CAFCB0FF56F0}">
      <dgm:prSet/>
      <dgm:spPr/>
      <dgm:t>
        <a:bodyPr/>
        <a:lstStyle/>
        <a:p>
          <a:endParaRPr lang="fr-FR" b="1">
            <a:solidFill>
              <a:schemeClr val="tx2"/>
            </a:solidFill>
          </a:endParaRPr>
        </a:p>
      </dgm:t>
    </dgm:pt>
    <dgm:pt modelId="{16B1C8A1-F2F9-438D-90A1-8402AAAFD3FE}" type="sibTrans" cxnId="{13DA8793-CF01-4264-9F02-CAFCB0FF56F0}">
      <dgm:prSet/>
      <dgm:spPr/>
      <dgm:t>
        <a:bodyPr/>
        <a:lstStyle/>
        <a:p>
          <a:endParaRPr lang="fr-FR" b="1">
            <a:solidFill>
              <a:schemeClr val="tx2"/>
            </a:solidFill>
          </a:endParaRPr>
        </a:p>
      </dgm:t>
    </dgm:pt>
    <dgm:pt modelId="{A49FA508-D0C9-44C4-B624-A18247B512AF}">
      <dgm:prSet phldrT="[Texte]"/>
      <dgm:spPr/>
      <dgm:t>
        <a:bodyPr/>
        <a:lstStyle/>
        <a:p>
          <a:r>
            <a:rPr lang="fr-FR" b="1" dirty="0">
              <a:solidFill>
                <a:schemeClr val="tx2"/>
              </a:solidFill>
            </a:rPr>
            <a:t>T</a:t>
          </a:r>
        </a:p>
      </dgm:t>
    </dgm:pt>
    <dgm:pt modelId="{79AACF93-D0AB-4C86-9052-7E9348386EA8}" type="parTrans" cxnId="{F3ADE666-CF1E-43F8-974A-2F53C67C0650}">
      <dgm:prSet/>
      <dgm:spPr/>
      <dgm:t>
        <a:bodyPr/>
        <a:lstStyle/>
        <a:p>
          <a:endParaRPr lang="fr-FR" b="1">
            <a:solidFill>
              <a:schemeClr val="tx2"/>
            </a:solidFill>
          </a:endParaRPr>
        </a:p>
      </dgm:t>
    </dgm:pt>
    <dgm:pt modelId="{A6F97BEE-C00F-4C8F-BD49-AF7555936D5D}" type="sibTrans" cxnId="{F3ADE666-CF1E-43F8-974A-2F53C67C0650}">
      <dgm:prSet/>
      <dgm:spPr/>
      <dgm:t>
        <a:bodyPr/>
        <a:lstStyle/>
        <a:p>
          <a:endParaRPr lang="fr-FR" b="1">
            <a:solidFill>
              <a:schemeClr val="tx2"/>
            </a:solidFill>
          </a:endParaRPr>
        </a:p>
      </dgm:t>
    </dgm:pt>
    <dgm:pt modelId="{DE5D77D5-5525-478B-BC8E-D593DDBDF3D5}">
      <dgm:prSet phldrT="[Texte]"/>
      <dgm:spPr/>
      <dgm:t>
        <a:bodyPr/>
        <a:lstStyle/>
        <a:p>
          <a:r>
            <a:rPr lang="fr-FR" b="1" dirty="0">
              <a:solidFill>
                <a:schemeClr val="tx2"/>
              </a:solidFill>
            </a:rPr>
            <a:t>I</a:t>
          </a:r>
        </a:p>
      </dgm:t>
    </dgm:pt>
    <dgm:pt modelId="{BED17964-BEE6-4801-AE91-339165A2FB7F}" type="parTrans" cxnId="{86DCED6D-CBEE-454D-A1B5-CA3C1C131073}">
      <dgm:prSet/>
      <dgm:spPr/>
      <dgm:t>
        <a:bodyPr/>
        <a:lstStyle/>
        <a:p>
          <a:endParaRPr lang="fr-FR" b="1">
            <a:solidFill>
              <a:schemeClr val="tx2"/>
            </a:solidFill>
          </a:endParaRPr>
        </a:p>
      </dgm:t>
    </dgm:pt>
    <dgm:pt modelId="{B9A0628E-A87F-4C08-875D-45688DBDF2D1}" type="sibTrans" cxnId="{86DCED6D-CBEE-454D-A1B5-CA3C1C131073}">
      <dgm:prSet/>
      <dgm:spPr/>
      <dgm:t>
        <a:bodyPr/>
        <a:lstStyle/>
        <a:p>
          <a:endParaRPr lang="fr-FR" b="1">
            <a:solidFill>
              <a:schemeClr val="tx2"/>
            </a:solidFill>
          </a:endParaRPr>
        </a:p>
      </dgm:t>
    </dgm:pt>
    <dgm:pt modelId="{F8FEE3EF-B833-486C-918A-18E4991D76F4}">
      <dgm:prSet phldrT="[Texte]"/>
      <dgm:spPr>
        <a:solidFill>
          <a:srgbClr val="FFABAB"/>
        </a:solidFill>
      </dgm:spPr>
      <dgm:t>
        <a:bodyPr/>
        <a:lstStyle/>
        <a:p>
          <a:r>
            <a:rPr lang="fr-FR" b="1" dirty="0">
              <a:solidFill>
                <a:schemeClr val="tx2"/>
              </a:solidFill>
            </a:rPr>
            <a:t>G</a:t>
          </a:r>
        </a:p>
      </dgm:t>
    </dgm:pt>
    <dgm:pt modelId="{AE53A4A5-1A96-4E5D-A897-4F8C252F574B}" type="parTrans" cxnId="{5C9C7933-8FBB-491F-91E2-7FCB6965C6FF}">
      <dgm:prSet/>
      <dgm:spPr/>
      <dgm:t>
        <a:bodyPr/>
        <a:lstStyle/>
        <a:p>
          <a:endParaRPr lang="fr-FR" b="1">
            <a:solidFill>
              <a:schemeClr val="tx2"/>
            </a:solidFill>
          </a:endParaRPr>
        </a:p>
      </dgm:t>
    </dgm:pt>
    <dgm:pt modelId="{0FDE73BC-A151-4BE6-A517-8940F0870994}" type="sibTrans" cxnId="{5C9C7933-8FBB-491F-91E2-7FCB6965C6FF}">
      <dgm:prSet/>
      <dgm:spPr/>
      <dgm:t>
        <a:bodyPr/>
        <a:lstStyle/>
        <a:p>
          <a:endParaRPr lang="fr-FR" b="1">
            <a:solidFill>
              <a:schemeClr val="tx2"/>
            </a:solidFill>
          </a:endParaRPr>
        </a:p>
      </dgm:t>
    </dgm:pt>
    <dgm:pt modelId="{2EA4DBA8-20BE-4875-ADA4-B1C7A4C56B75}" type="pres">
      <dgm:prSet presAssocID="{116EE541-6FFD-46F0-9260-88DFC7151AD8}" presName="Name0" presStyleCnt="0">
        <dgm:presLayoutVars>
          <dgm:dir/>
          <dgm:resizeHandles val="exact"/>
        </dgm:presLayoutVars>
      </dgm:prSet>
      <dgm:spPr/>
    </dgm:pt>
    <dgm:pt modelId="{D1EFA1EE-6CA4-46FD-9567-7984216FE34D}" type="pres">
      <dgm:prSet presAssocID="{889DA473-C452-4946-AAD5-DBF52D2C5C1B}" presName="parTxOnly" presStyleLbl="node1" presStyleIdx="0" presStyleCnt="10">
        <dgm:presLayoutVars>
          <dgm:bulletEnabled val="1"/>
        </dgm:presLayoutVars>
      </dgm:prSet>
      <dgm:spPr/>
      <dgm:t>
        <a:bodyPr/>
        <a:lstStyle/>
        <a:p>
          <a:endParaRPr lang="fr-FR"/>
        </a:p>
      </dgm:t>
    </dgm:pt>
    <dgm:pt modelId="{8F289208-2C59-4C63-BA8F-D9EE97F7E2DD}" type="pres">
      <dgm:prSet presAssocID="{734C1916-871E-4CF0-9307-27DEE5461E3C}" presName="parSpace" presStyleCnt="0"/>
      <dgm:spPr/>
    </dgm:pt>
    <dgm:pt modelId="{40F200BE-0B81-4FDF-8618-096DE05219BF}" type="pres">
      <dgm:prSet presAssocID="{523DC4CF-1F68-40D6-AB08-6DDC3D3AE6CC}" presName="parTxOnly" presStyleLbl="node1" presStyleIdx="1" presStyleCnt="10">
        <dgm:presLayoutVars>
          <dgm:bulletEnabled val="1"/>
        </dgm:presLayoutVars>
      </dgm:prSet>
      <dgm:spPr/>
      <dgm:t>
        <a:bodyPr/>
        <a:lstStyle/>
        <a:p>
          <a:endParaRPr lang="fr-FR"/>
        </a:p>
      </dgm:t>
    </dgm:pt>
    <dgm:pt modelId="{6A915D52-ACF1-4D1F-B7B5-B20035E055B3}" type="pres">
      <dgm:prSet presAssocID="{04833608-609D-4F9D-9353-2C076A289369}" presName="parSpace" presStyleCnt="0"/>
      <dgm:spPr/>
    </dgm:pt>
    <dgm:pt modelId="{FC335DDF-6050-400F-BB33-F01E02751EA0}" type="pres">
      <dgm:prSet presAssocID="{F8FEE3EF-B833-486C-918A-18E4991D76F4}" presName="parTxOnly" presStyleLbl="node1" presStyleIdx="2" presStyleCnt="10">
        <dgm:presLayoutVars>
          <dgm:bulletEnabled val="1"/>
        </dgm:presLayoutVars>
      </dgm:prSet>
      <dgm:spPr/>
      <dgm:t>
        <a:bodyPr/>
        <a:lstStyle/>
        <a:p>
          <a:endParaRPr lang="fr-FR"/>
        </a:p>
      </dgm:t>
    </dgm:pt>
    <dgm:pt modelId="{7A1DB013-0D56-4271-9E4E-0C1FC61C9C0C}" type="pres">
      <dgm:prSet presAssocID="{0FDE73BC-A151-4BE6-A517-8940F0870994}" presName="parSpace" presStyleCnt="0"/>
      <dgm:spPr/>
    </dgm:pt>
    <dgm:pt modelId="{54A838A5-DB28-43CC-B2F9-84FD442977E2}" type="pres">
      <dgm:prSet presAssocID="{EAA67F01-D9F1-4A45-BC95-375929F9AAF4}" presName="parTxOnly" presStyleLbl="node1" presStyleIdx="3" presStyleCnt="10">
        <dgm:presLayoutVars>
          <dgm:bulletEnabled val="1"/>
        </dgm:presLayoutVars>
      </dgm:prSet>
      <dgm:spPr/>
      <dgm:t>
        <a:bodyPr/>
        <a:lstStyle/>
        <a:p>
          <a:endParaRPr lang="fr-FR"/>
        </a:p>
      </dgm:t>
    </dgm:pt>
    <dgm:pt modelId="{B7B1A6B4-AC34-4347-80C6-61BAC7B27AAD}" type="pres">
      <dgm:prSet presAssocID="{E5EB8690-5637-4ADB-9E9E-8C213C6C9842}" presName="parSpace" presStyleCnt="0"/>
      <dgm:spPr/>
    </dgm:pt>
    <dgm:pt modelId="{F0CC1BF2-F54B-440D-BBDC-31B3A5DAA59C}" type="pres">
      <dgm:prSet presAssocID="{61720BFF-9F94-408E-8D33-B1D5E54272BA}" presName="parTxOnly" presStyleLbl="node1" presStyleIdx="4" presStyleCnt="10">
        <dgm:presLayoutVars>
          <dgm:bulletEnabled val="1"/>
        </dgm:presLayoutVars>
      </dgm:prSet>
      <dgm:spPr/>
      <dgm:t>
        <a:bodyPr/>
        <a:lstStyle/>
        <a:p>
          <a:endParaRPr lang="fr-FR"/>
        </a:p>
      </dgm:t>
    </dgm:pt>
    <dgm:pt modelId="{5012EF68-944C-4C31-A25A-DA618E5B9628}" type="pres">
      <dgm:prSet presAssocID="{80FD3173-8217-4E31-A272-63883CA6FD92}" presName="parSpace" presStyleCnt="0"/>
      <dgm:spPr/>
    </dgm:pt>
    <dgm:pt modelId="{B0C2AA6C-1277-4631-82C2-353C8DB3534E}" type="pres">
      <dgm:prSet presAssocID="{A49FA508-D0C9-44C4-B624-A18247B512AF}" presName="parTxOnly" presStyleLbl="node1" presStyleIdx="5" presStyleCnt="10">
        <dgm:presLayoutVars>
          <dgm:bulletEnabled val="1"/>
        </dgm:presLayoutVars>
      </dgm:prSet>
      <dgm:spPr/>
      <dgm:t>
        <a:bodyPr/>
        <a:lstStyle/>
        <a:p>
          <a:endParaRPr lang="fr-FR"/>
        </a:p>
      </dgm:t>
    </dgm:pt>
    <dgm:pt modelId="{FEE30CDF-72C5-44FE-8704-FFD93632B5CF}" type="pres">
      <dgm:prSet presAssocID="{A6F97BEE-C00F-4C8F-BD49-AF7555936D5D}" presName="parSpace" presStyleCnt="0"/>
      <dgm:spPr/>
    </dgm:pt>
    <dgm:pt modelId="{97D0144C-55A5-4EE6-A46B-4AD4A53ADF49}" type="pres">
      <dgm:prSet presAssocID="{DE5D77D5-5525-478B-BC8E-D593DDBDF3D5}" presName="parTxOnly" presStyleLbl="node1" presStyleIdx="6" presStyleCnt="10">
        <dgm:presLayoutVars>
          <dgm:bulletEnabled val="1"/>
        </dgm:presLayoutVars>
      </dgm:prSet>
      <dgm:spPr/>
      <dgm:t>
        <a:bodyPr/>
        <a:lstStyle/>
        <a:p>
          <a:endParaRPr lang="fr-FR"/>
        </a:p>
      </dgm:t>
    </dgm:pt>
    <dgm:pt modelId="{9089A70C-7725-4F34-BF30-AF56CBFE3BF8}" type="pres">
      <dgm:prSet presAssocID="{B9A0628E-A87F-4C08-875D-45688DBDF2D1}" presName="parSpace" presStyleCnt="0"/>
      <dgm:spPr/>
    </dgm:pt>
    <dgm:pt modelId="{54827460-1F1B-4F30-B5BB-0AA4E21EAAB3}" type="pres">
      <dgm:prSet presAssocID="{4B4F84C7-E31C-449C-9BC3-95315D8D5428}" presName="parTxOnly" presStyleLbl="node1" presStyleIdx="7" presStyleCnt="10">
        <dgm:presLayoutVars>
          <dgm:bulletEnabled val="1"/>
        </dgm:presLayoutVars>
      </dgm:prSet>
      <dgm:spPr/>
      <dgm:t>
        <a:bodyPr/>
        <a:lstStyle/>
        <a:p>
          <a:endParaRPr lang="fr-FR"/>
        </a:p>
      </dgm:t>
    </dgm:pt>
    <dgm:pt modelId="{B3E7C86C-224C-4CFA-9D49-BF86D90E3760}" type="pres">
      <dgm:prSet presAssocID="{16B1C8A1-F2F9-438D-90A1-8402AAAFD3FE}" presName="parSpace" presStyleCnt="0"/>
      <dgm:spPr/>
    </dgm:pt>
    <dgm:pt modelId="{3027856D-FEDE-482B-AF01-C137B19B1297}" type="pres">
      <dgm:prSet presAssocID="{F3EAAB2B-F833-44FA-9D61-1FFE8A6C6CAE}" presName="parTxOnly" presStyleLbl="node1" presStyleIdx="8" presStyleCnt="10">
        <dgm:presLayoutVars>
          <dgm:bulletEnabled val="1"/>
        </dgm:presLayoutVars>
      </dgm:prSet>
      <dgm:spPr/>
      <dgm:t>
        <a:bodyPr/>
        <a:lstStyle/>
        <a:p>
          <a:endParaRPr lang="fr-FR"/>
        </a:p>
      </dgm:t>
    </dgm:pt>
    <dgm:pt modelId="{FF465805-9577-48FB-967B-8BCCC35E5CEF}" type="pres">
      <dgm:prSet presAssocID="{4A6A67FA-D909-4DBB-9C32-B7028F9965BC}" presName="parSpace" presStyleCnt="0"/>
      <dgm:spPr/>
    </dgm:pt>
    <dgm:pt modelId="{3768AD04-1456-4707-B7F5-6FCE23D7051C}" type="pres">
      <dgm:prSet presAssocID="{76C777B7-87E4-4BEA-9873-CAA2BFE65AF1}" presName="parTxOnly" presStyleLbl="node1" presStyleIdx="9" presStyleCnt="10">
        <dgm:presLayoutVars>
          <dgm:bulletEnabled val="1"/>
        </dgm:presLayoutVars>
      </dgm:prSet>
      <dgm:spPr/>
      <dgm:t>
        <a:bodyPr/>
        <a:lstStyle/>
        <a:p>
          <a:endParaRPr lang="fr-FR"/>
        </a:p>
      </dgm:t>
    </dgm:pt>
  </dgm:ptLst>
  <dgm:cxnLst>
    <dgm:cxn modelId="{3E903295-9E46-421F-B0F5-B76063DBCA19}" type="presOf" srcId="{523DC4CF-1F68-40D6-AB08-6DDC3D3AE6CC}" destId="{40F200BE-0B81-4FDF-8618-096DE05219BF}" srcOrd="0" destOrd="0" presId="urn:microsoft.com/office/officeart/2005/8/layout/hChevron3"/>
    <dgm:cxn modelId="{0DF67602-A16E-464F-B330-BB80FA8F84FB}" srcId="{116EE541-6FFD-46F0-9260-88DFC7151AD8}" destId="{523DC4CF-1F68-40D6-AB08-6DDC3D3AE6CC}" srcOrd="1" destOrd="0" parTransId="{96675313-33A5-448D-9FC2-125987BDD0EC}" sibTransId="{04833608-609D-4F9D-9353-2C076A289369}"/>
    <dgm:cxn modelId="{86DCED6D-CBEE-454D-A1B5-CA3C1C131073}" srcId="{116EE541-6FFD-46F0-9260-88DFC7151AD8}" destId="{DE5D77D5-5525-478B-BC8E-D593DDBDF3D5}" srcOrd="6" destOrd="0" parTransId="{BED17964-BEE6-4801-AE91-339165A2FB7F}" sibTransId="{B9A0628E-A87F-4C08-875D-45688DBDF2D1}"/>
    <dgm:cxn modelId="{A4C93F79-D294-49A9-86F6-C8E65183F189}" type="presOf" srcId="{EAA67F01-D9F1-4A45-BC95-375929F9AAF4}" destId="{54A838A5-DB28-43CC-B2F9-84FD442977E2}" srcOrd="0" destOrd="0" presId="urn:microsoft.com/office/officeart/2005/8/layout/hChevron3"/>
    <dgm:cxn modelId="{71D93CF7-F7CD-4B22-A26B-54D723B6867D}" type="presOf" srcId="{A49FA508-D0C9-44C4-B624-A18247B512AF}" destId="{B0C2AA6C-1277-4631-82C2-353C8DB3534E}" srcOrd="0" destOrd="0" presId="urn:microsoft.com/office/officeart/2005/8/layout/hChevron3"/>
    <dgm:cxn modelId="{E05667F1-F40C-4DB2-964F-C1E5EC24274C}" srcId="{116EE541-6FFD-46F0-9260-88DFC7151AD8}" destId="{76C777B7-87E4-4BEA-9873-CAA2BFE65AF1}" srcOrd="9" destOrd="0" parTransId="{F05FC5D8-61A9-4910-B3ED-15693B281463}" sibTransId="{4DEFE5A2-F814-461A-9B2E-10E33DFAD9AB}"/>
    <dgm:cxn modelId="{478E7774-DF0B-475A-B312-15F9156241A6}" type="presOf" srcId="{889DA473-C452-4946-AAD5-DBF52D2C5C1B}" destId="{D1EFA1EE-6CA4-46FD-9567-7984216FE34D}" srcOrd="0" destOrd="0" presId="urn:microsoft.com/office/officeart/2005/8/layout/hChevron3"/>
    <dgm:cxn modelId="{E29156CD-17EB-449A-B6EA-4C84C1D0BA07}" srcId="{116EE541-6FFD-46F0-9260-88DFC7151AD8}" destId="{EAA67F01-D9F1-4A45-BC95-375929F9AAF4}" srcOrd="3" destOrd="0" parTransId="{70423424-D60D-41FF-A1C7-0F14B79A9120}" sibTransId="{E5EB8690-5637-4ADB-9E9E-8C213C6C9842}"/>
    <dgm:cxn modelId="{9139D5F9-757B-4AE7-94A5-47BE96261736}" srcId="{116EE541-6FFD-46F0-9260-88DFC7151AD8}" destId="{61720BFF-9F94-408E-8D33-B1D5E54272BA}" srcOrd="4" destOrd="0" parTransId="{47AD3DE0-60DA-4EEF-A8AD-F456F3F530E4}" sibTransId="{80FD3173-8217-4E31-A272-63883CA6FD92}"/>
    <dgm:cxn modelId="{F46BE031-F68F-46A1-9965-78B121EE273E}" type="presOf" srcId="{61720BFF-9F94-408E-8D33-B1D5E54272BA}" destId="{F0CC1BF2-F54B-440D-BBDC-31B3A5DAA59C}" srcOrd="0" destOrd="0" presId="urn:microsoft.com/office/officeart/2005/8/layout/hChevron3"/>
    <dgm:cxn modelId="{5C90F669-FFDE-4A40-A516-F1A75716AF09}" type="presOf" srcId="{F3EAAB2B-F833-44FA-9D61-1FFE8A6C6CAE}" destId="{3027856D-FEDE-482B-AF01-C137B19B1297}" srcOrd="0" destOrd="0" presId="urn:microsoft.com/office/officeart/2005/8/layout/hChevron3"/>
    <dgm:cxn modelId="{F31301A6-1141-4162-B8C4-A57357E697F0}" type="presOf" srcId="{F8FEE3EF-B833-486C-918A-18E4991D76F4}" destId="{FC335DDF-6050-400F-BB33-F01E02751EA0}" srcOrd="0" destOrd="0" presId="urn:microsoft.com/office/officeart/2005/8/layout/hChevron3"/>
    <dgm:cxn modelId="{F3ADE666-CF1E-43F8-974A-2F53C67C0650}" srcId="{116EE541-6FFD-46F0-9260-88DFC7151AD8}" destId="{A49FA508-D0C9-44C4-B624-A18247B512AF}" srcOrd="5" destOrd="0" parTransId="{79AACF93-D0AB-4C86-9052-7E9348386EA8}" sibTransId="{A6F97BEE-C00F-4C8F-BD49-AF7555936D5D}"/>
    <dgm:cxn modelId="{BA53A3AD-B671-4A39-BC5A-01632C1BF24B}" srcId="{116EE541-6FFD-46F0-9260-88DFC7151AD8}" destId="{F3EAAB2B-F833-44FA-9D61-1FFE8A6C6CAE}" srcOrd="8" destOrd="0" parTransId="{AF556295-876C-4853-9E36-9D835CB826E8}" sibTransId="{4A6A67FA-D909-4DBB-9C32-B7028F9965BC}"/>
    <dgm:cxn modelId="{A322F07E-6C51-4D73-A73B-6FD8F1C0C172}" type="presOf" srcId="{116EE541-6FFD-46F0-9260-88DFC7151AD8}" destId="{2EA4DBA8-20BE-4875-ADA4-B1C7A4C56B75}" srcOrd="0" destOrd="0" presId="urn:microsoft.com/office/officeart/2005/8/layout/hChevron3"/>
    <dgm:cxn modelId="{943CA083-C8B6-4BFE-97E5-CBD6711AC848}" type="presOf" srcId="{4B4F84C7-E31C-449C-9BC3-95315D8D5428}" destId="{54827460-1F1B-4F30-B5BB-0AA4E21EAAB3}" srcOrd="0" destOrd="0" presId="urn:microsoft.com/office/officeart/2005/8/layout/hChevron3"/>
    <dgm:cxn modelId="{94E2AC63-2D03-4690-9A33-2E470EBB3D13}" type="presOf" srcId="{DE5D77D5-5525-478B-BC8E-D593DDBDF3D5}" destId="{97D0144C-55A5-4EE6-A46B-4AD4A53ADF49}" srcOrd="0" destOrd="0" presId="urn:microsoft.com/office/officeart/2005/8/layout/hChevron3"/>
    <dgm:cxn modelId="{13DA8793-CF01-4264-9F02-CAFCB0FF56F0}" srcId="{116EE541-6FFD-46F0-9260-88DFC7151AD8}" destId="{4B4F84C7-E31C-449C-9BC3-95315D8D5428}" srcOrd="7" destOrd="0" parTransId="{1BF9516A-A3F7-48C8-BA02-FB23C7F8E83E}" sibTransId="{16B1C8A1-F2F9-438D-90A1-8402AAAFD3FE}"/>
    <dgm:cxn modelId="{51264548-FBCF-4E09-BFED-C950B0AE9F0E}" srcId="{116EE541-6FFD-46F0-9260-88DFC7151AD8}" destId="{889DA473-C452-4946-AAD5-DBF52D2C5C1B}" srcOrd="0" destOrd="0" parTransId="{95C08CBC-0090-40A2-8C0B-F6D4529EAA45}" sibTransId="{734C1916-871E-4CF0-9307-27DEE5461E3C}"/>
    <dgm:cxn modelId="{5C9C7933-8FBB-491F-91E2-7FCB6965C6FF}" srcId="{116EE541-6FFD-46F0-9260-88DFC7151AD8}" destId="{F8FEE3EF-B833-486C-918A-18E4991D76F4}" srcOrd="2" destOrd="0" parTransId="{AE53A4A5-1A96-4E5D-A897-4F8C252F574B}" sibTransId="{0FDE73BC-A151-4BE6-A517-8940F0870994}"/>
    <dgm:cxn modelId="{1189153B-8077-466A-9CE1-210089B12A10}" type="presOf" srcId="{76C777B7-87E4-4BEA-9873-CAA2BFE65AF1}" destId="{3768AD04-1456-4707-B7F5-6FCE23D7051C}" srcOrd="0" destOrd="0" presId="urn:microsoft.com/office/officeart/2005/8/layout/hChevron3"/>
    <dgm:cxn modelId="{261A5141-2D50-454C-BECC-13B767B24301}" type="presParOf" srcId="{2EA4DBA8-20BE-4875-ADA4-B1C7A4C56B75}" destId="{D1EFA1EE-6CA4-46FD-9567-7984216FE34D}" srcOrd="0" destOrd="0" presId="urn:microsoft.com/office/officeart/2005/8/layout/hChevron3"/>
    <dgm:cxn modelId="{C995DAB0-F3B9-4D5C-BE24-D0CA68AC11FB}" type="presParOf" srcId="{2EA4DBA8-20BE-4875-ADA4-B1C7A4C56B75}" destId="{8F289208-2C59-4C63-BA8F-D9EE97F7E2DD}" srcOrd="1" destOrd="0" presId="urn:microsoft.com/office/officeart/2005/8/layout/hChevron3"/>
    <dgm:cxn modelId="{9AA37089-63BB-44AF-8384-E2B46A16012C}" type="presParOf" srcId="{2EA4DBA8-20BE-4875-ADA4-B1C7A4C56B75}" destId="{40F200BE-0B81-4FDF-8618-096DE05219BF}" srcOrd="2" destOrd="0" presId="urn:microsoft.com/office/officeart/2005/8/layout/hChevron3"/>
    <dgm:cxn modelId="{F379462C-6A5D-4F96-BFDE-23A21E5113D7}" type="presParOf" srcId="{2EA4DBA8-20BE-4875-ADA4-B1C7A4C56B75}" destId="{6A915D52-ACF1-4D1F-B7B5-B20035E055B3}" srcOrd="3" destOrd="0" presId="urn:microsoft.com/office/officeart/2005/8/layout/hChevron3"/>
    <dgm:cxn modelId="{D16A0C55-F110-4B67-A098-C5A2546C057B}" type="presParOf" srcId="{2EA4DBA8-20BE-4875-ADA4-B1C7A4C56B75}" destId="{FC335DDF-6050-400F-BB33-F01E02751EA0}" srcOrd="4" destOrd="0" presId="urn:microsoft.com/office/officeart/2005/8/layout/hChevron3"/>
    <dgm:cxn modelId="{CAAB81E5-B21F-4C42-9C5E-37568E2E4F4E}" type="presParOf" srcId="{2EA4DBA8-20BE-4875-ADA4-B1C7A4C56B75}" destId="{7A1DB013-0D56-4271-9E4E-0C1FC61C9C0C}" srcOrd="5" destOrd="0" presId="urn:microsoft.com/office/officeart/2005/8/layout/hChevron3"/>
    <dgm:cxn modelId="{07B35104-2791-493B-AA2E-B6AD7B6A53E4}" type="presParOf" srcId="{2EA4DBA8-20BE-4875-ADA4-B1C7A4C56B75}" destId="{54A838A5-DB28-43CC-B2F9-84FD442977E2}" srcOrd="6" destOrd="0" presId="urn:microsoft.com/office/officeart/2005/8/layout/hChevron3"/>
    <dgm:cxn modelId="{2E1C974E-5F38-4A07-A65F-79EF18E0B543}" type="presParOf" srcId="{2EA4DBA8-20BE-4875-ADA4-B1C7A4C56B75}" destId="{B7B1A6B4-AC34-4347-80C6-61BAC7B27AAD}" srcOrd="7" destOrd="0" presId="urn:microsoft.com/office/officeart/2005/8/layout/hChevron3"/>
    <dgm:cxn modelId="{80E9EEA8-6202-4CA4-9483-A7F34A0E2660}" type="presParOf" srcId="{2EA4DBA8-20BE-4875-ADA4-B1C7A4C56B75}" destId="{F0CC1BF2-F54B-440D-BBDC-31B3A5DAA59C}" srcOrd="8" destOrd="0" presId="urn:microsoft.com/office/officeart/2005/8/layout/hChevron3"/>
    <dgm:cxn modelId="{E6C82D99-70C6-4F47-B3F8-CCC664A0FB57}" type="presParOf" srcId="{2EA4DBA8-20BE-4875-ADA4-B1C7A4C56B75}" destId="{5012EF68-944C-4C31-A25A-DA618E5B9628}" srcOrd="9" destOrd="0" presId="urn:microsoft.com/office/officeart/2005/8/layout/hChevron3"/>
    <dgm:cxn modelId="{BDE7D796-7D4E-49A9-B838-AC1CDCD92F07}" type="presParOf" srcId="{2EA4DBA8-20BE-4875-ADA4-B1C7A4C56B75}" destId="{B0C2AA6C-1277-4631-82C2-353C8DB3534E}" srcOrd="10" destOrd="0" presId="urn:microsoft.com/office/officeart/2005/8/layout/hChevron3"/>
    <dgm:cxn modelId="{2570C2A3-1E63-4116-961C-3E528257E855}" type="presParOf" srcId="{2EA4DBA8-20BE-4875-ADA4-B1C7A4C56B75}" destId="{FEE30CDF-72C5-44FE-8704-FFD93632B5CF}" srcOrd="11" destOrd="0" presId="urn:microsoft.com/office/officeart/2005/8/layout/hChevron3"/>
    <dgm:cxn modelId="{CDBC420A-5241-42C4-9360-11BAFF4C042A}" type="presParOf" srcId="{2EA4DBA8-20BE-4875-ADA4-B1C7A4C56B75}" destId="{97D0144C-55A5-4EE6-A46B-4AD4A53ADF49}" srcOrd="12" destOrd="0" presId="urn:microsoft.com/office/officeart/2005/8/layout/hChevron3"/>
    <dgm:cxn modelId="{380BA91D-6BD2-41A4-96D6-EC9AB078FB0E}" type="presParOf" srcId="{2EA4DBA8-20BE-4875-ADA4-B1C7A4C56B75}" destId="{9089A70C-7725-4F34-BF30-AF56CBFE3BF8}" srcOrd="13" destOrd="0" presId="urn:microsoft.com/office/officeart/2005/8/layout/hChevron3"/>
    <dgm:cxn modelId="{5D82E027-4BCE-45BA-AC14-A680892C95A4}" type="presParOf" srcId="{2EA4DBA8-20BE-4875-ADA4-B1C7A4C56B75}" destId="{54827460-1F1B-4F30-B5BB-0AA4E21EAAB3}" srcOrd="14" destOrd="0" presId="urn:microsoft.com/office/officeart/2005/8/layout/hChevron3"/>
    <dgm:cxn modelId="{EE3FA292-F479-4597-B9FD-F7AEF4F5B7EA}" type="presParOf" srcId="{2EA4DBA8-20BE-4875-ADA4-B1C7A4C56B75}" destId="{B3E7C86C-224C-4CFA-9D49-BF86D90E3760}" srcOrd="15" destOrd="0" presId="urn:microsoft.com/office/officeart/2005/8/layout/hChevron3"/>
    <dgm:cxn modelId="{7E5EB66D-027C-4D70-A5D9-6DE7F0A02952}" type="presParOf" srcId="{2EA4DBA8-20BE-4875-ADA4-B1C7A4C56B75}" destId="{3027856D-FEDE-482B-AF01-C137B19B1297}" srcOrd="16" destOrd="0" presId="urn:microsoft.com/office/officeart/2005/8/layout/hChevron3"/>
    <dgm:cxn modelId="{C4A15A51-FF93-4866-945A-2B114B235A40}" type="presParOf" srcId="{2EA4DBA8-20BE-4875-ADA4-B1C7A4C56B75}" destId="{FF465805-9577-48FB-967B-8BCCC35E5CEF}" srcOrd="17" destOrd="0" presId="urn:microsoft.com/office/officeart/2005/8/layout/hChevron3"/>
    <dgm:cxn modelId="{6F2D4D00-8B08-4B3B-90C4-8E82C25DB3A2}" type="presParOf" srcId="{2EA4DBA8-20BE-4875-ADA4-B1C7A4C56B75}" destId="{3768AD04-1456-4707-B7F5-6FCE23D7051C}" srcOrd="18" destOrd="0" presId="urn:microsoft.com/office/officeart/2005/8/layout/hChevron3"/>
  </dgm:cxnLst>
  <dgm:bg>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D46A81-EAA7-4A2A-804B-65CAA2AB8055}" type="doc">
      <dgm:prSet loTypeId="urn:microsoft.com/office/officeart/2005/8/layout/hProcess6" loCatId="process" qsTypeId="urn:microsoft.com/office/officeart/2005/8/quickstyle/simple1" qsCatId="simple" csTypeId="urn:microsoft.com/office/officeart/2005/8/colors/colorful3" csCatId="colorful" phldr="1"/>
      <dgm:spPr/>
      <dgm:t>
        <a:bodyPr/>
        <a:lstStyle/>
        <a:p>
          <a:endParaRPr lang="fr-FR"/>
        </a:p>
      </dgm:t>
    </dgm:pt>
    <dgm:pt modelId="{3B84808C-A846-4221-8801-26C4186687D8}">
      <dgm:prSet phldrT="[Texte]"/>
      <dgm:spPr/>
      <dgm:t>
        <a:bodyPr/>
        <a:lstStyle/>
        <a:p>
          <a:r>
            <a:rPr lang="fr-FR" dirty="0"/>
            <a:t>Original</a:t>
          </a:r>
        </a:p>
      </dgm:t>
    </dgm:pt>
    <dgm:pt modelId="{C90F6D49-CF55-4B50-9E89-FDCBA65FD3D6}" type="parTrans" cxnId="{19359598-FDE2-44F3-8AC4-E85D86111FF8}">
      <dgm:prSet/>
      <dgm:spPr/>
      <dgm:t>
        <a:bodyPr/>
        <a:lstStyle/>
        <a:p>
          <a:endParaRPr lang="fr-FR"/>
        </a:p>
      </dgm:t>
    </dgm:pt>
    <dgm:pt modelId="{A33B04B2-EEE5-4D4F-827D-49A9376AEECE}" type="sibTrans" cxnId="{19359598-FDE2-44F3-8AC4-E85D86111FF8}">
      <dgm:prSet/>
      <dgm:spPr/>
      <dgm:t>
        <a:bodyPr/>
        <a:lstStyle/>
        <a:p>
          <a:endParaRPr lang="fr-FR"/>
        </a:p>
      </dgm:t>
    </dgm:pt>
    <dgm:pt modelId="{356B4AB6-D1C9-4F59-9505-4E4A0A48079E}">
      <dgm:prSet phldrT="[Texte]" custT="1"/>
      <dgm:spPr/>
      <dgm:t>
        <a:bodyPr/>
        <a:lstStyle/>
        <a:p>
          <a:r>
            <a:rPr lang="fr-FR" sz="1000" dirty="0"/>
            <a:t>Serveur 1</a:t>
          </a:r>
        </a:p>
      </dgm:t>
    </dgm:pt>
    <dgm:pt modelId="{2B409844-B10F-4AC2-8EF3-D94AF61D4297}" type="parTrans" cxnId="{13F259DA-D689-4E60-AEED-2A8117A4CF22}">
      <dgm:prSet/>
      <dgm:spPr/>
      <dgm:t>
        <a:bodyPr/>
        <a:lstStyle/>
        <a:p>
          <a:endParaRPr lang="fr-FR"/>
        </a:p>
      </dgm:t>
    </dgm:pt>
    <dgm:pt modelId="{687CD99C-C3B8-479C-824D-84637063EFB4}" type="sibTrans" cxnId="{13F259DA-D689-4E60-AEED-2A8117A4CF22}">
      <dgm:prSet/>
      <dgm:spPr/>
      <dgm:t>
        <a:bodyPr/>
        <a:lstStyle/>
        <a:p>
          <a:endParaRPr lang="fr-FR"/>
        </a:p>
      </dgm:t>
    </dgm:pt>
    <dgm:pt modelId="{498A1F23-15CC-4782-9D21-BFA8A374A3EB}">
      <dgm:prSet phldrT="[Texte]"/>
      <dgm:spPr/>
      <dgm:t>
        <a:bodyPr/>
        <a:lstStyle/>
        <a:p>
          <a:r>
            <a:rPr lang="fr-FR" dirty="0"/>
            <a:t>Copie de l’original</a:t>
          </a:r>
        </a:p>
      </dgm:t>
    </dgm:pt>
    <dgm:pt modelId="{8836809F-24B4-42E2-8DE9-7CAA8703E3EC}" type="parTrans" cxnId="{159335FA-1540-4939-8CA7-2BDB5804E89A}">
      <dgm:prSet/>
      <dgm:spPr/>
      <dgm:t>
        <a:bodyPr/>
        <a:lstStyle/>
        <a:p>
          <a:endParaRPr lang="fr-FR"/>
        </a:p>
      </dgm:t>
    </dgm:pt>
    <dgm:pt modelId="{1AA718F2-4010-4EA3-A1D0-BFA550FA4E7F}" type="sibTrans" cxnId="{159335FA-1540-4939-8CA7-2BDB5804E89A}">
      <dgm:prSet/>
      <dgm:spPr/>
      <dgm:t>
        <a:bodyPr/>
        <a:lstStyle/>
        <a:p>
          <a:endParaRPr lang="fr-FR"/>
        </a:p>
      </dgm:t>
    </dgm:pt>
    <dgm:pt modelId="{C2E5DF47-9B00-4A39-9557-3E66C08B97DD}">
      <dgm:prSet phldrT="[Texte]" custT="1"/>
      <dgm:spPr/>
      <dgm:t>
        <a:bodyPr/>
        <a:lstStyle/>
        <a:p>
          <a:r>
            <a:rPr lang="fr-FR" sz="1000" dirty="0"/>
            <a:t>Serveur 2</a:t>
          </a:r>
        </a:p>
      </dgm:t>
    </dgm:pt>
    <dgm:pt modelId="{B3E6A428-2901-4260-A8E4-BA6A065CBCA6}" type="parTrans" cxnId="{E73E5F17-07C7-4EF4-9A46-2B06282EEC66}">
      <dgm:prSet/>
      <dgm:spPr/>
      <dgm:t>
        <a:bodyPr/>
        <a:lstStyle/>
        <a:p>
          <a:endParaRPr lang="fr-FR"/>
        </a:p>
      </dgm:t>
    </dgm:pt>
    <dgm:pt modelId="{5CE6C862-2CDA-44A6-BA4C-1589362DA87B}" type="sibTrans" cxnId="{E73E5F17-07C7-4EF4-9A46-2B06282EEC66}">
      <dgm:prSet/>
      <dgm:spPr/>
      <dgm:t>
        <a:bodyPr/>
        <a:lstStyle/>
        <a:p>
          <a:endParaRPr lang="fr-FR"/>
        </a:p>
      </dgm:t>
    </dgm:pt>
    <dgm:pt modelId="{67CDA727-6FBE-4C31-9B4D-A3950E1855F0}">
      <dgm:prSet phldrT="[Texte]"/>
      <dgm:spPr/>
      <dgm:t>
        <a:bodyPr/>
        <a:lstStyle/>
        <a:p>
          <a:r>
            <a:rPr lang="fr-FR" dirty="0"/>
            <a:t>Copie de la copie</a:t>
          </a:r>
        </a:p>
      </dgm:t>
    </dgm:pt>
    <dgm:pt modelId="{852B8D7E-94D1-4FAF-9422-8A22A57BE03C}" type="parTrans" cxnId="{C3A6CD52-EE94-407B-8AFE-39079CC39F64}">
      <dgm:prSet/>
      <dgm:spPr/>
      <dgm:t>
        <a:bodyPr/>
        <a:lstStyle/>
        <a:p>
          <a:endParaRPr lang="fr-FR"/>
        </a:p>
      </dgm:t>
    </dgm:pt>
    <dgm:pt modelId="{B32DDFAF-2701-48D0-8404-27132CDFE15C}" type="sibTrans" cxnId="{C3A6CD52-EE94-407B-8AFE-39079CC39F64}">
      <dgm:prSet/>
      <dgm:spPr/>
      <dgm:t>
        <a:bodyPr/>
        <a:lstStyle/>
        <a:p>
          <a:endParaRPr lang="fr-FR"/>
        </a:p>
      </dgm:t>
    </dgm:pt>
    <dgm:pt modelId="{230D0174-E21E-44FF-B53E-676BB24475AE}">
      <dgm:prSet phldrT="[Texte]" custT="1"/>
      <dgm:spPr/>
      <dgm:t>
        <a:bodyPr/>
        <a:lstStyle/>
        <a:p>
          <a:r>
            <a:rPr lang="fr-FR" sz="1000" dirty="0"/>
            <a:t>Serveur …</a:t>
          </a:r>
        </a:p>
      </dgm:t>
    </dgm:pt>
    <dgm:pt modelId="{D2165718-AB3B-449C-BD99-4DBBC7A71709}" type="parTrans" cxnId="{8DC9EB75-B579-4648-8C36-4F4A2C312A51}">
      <dgm:prSet/>
      <dgm:spPr/>
      <dgm:t>
        <a:bodyPr/>
        <a:lstStyle/>
        <a:p>
          <a:endParaRPr lang="fr-FR"/>
        </a:p>
      </dgm:t>
    </dgm:pt>
    <dgm:pt modelId="{3FEBCFEA-B3AC-40BB-8AA1-FDC19DB45B5D}" type="sibTrans" cxnId="{8DC9EB75-B579-4648-8C36-4F4A2C312A51}">
      <dgm:prSet/>
      <dgm:spPr/>
      <dgm:t>
        <a:bodyPr/>
        <a:lstStyle/>
        <a:p>
          <a:endParaRPr lang="fr-FR"/>
        </a:p>
      </dgm:t>
    </dgm:pt>
    <dgm:pt modelId="{9ECFA6E2-9E5A-4D43-A346-0136D43C03C8}">
      <dgm:prSet phldrT="[Texte]" custT="1"/>
      <dgm:spPr/>
      <dgm:t>
        <a:bodyPr/>
        <a:lstStyle/>
        <a:p>
          <a:r>
            <a:rPr lang="fr-FR" sz="1000" dirty="0"/>
            <a:t>Serveur  n</a:t>
          </a:r>
        </a:p>
      </dgm:t>
    </dgm:pt>
    <dgm:pt modelId="{2CA0CEF0-D9FE-479B-ABA7-3F19ECF9B418}" type="parTrans" cxnId="{77AD3DBB-6A48-4127-94F0-E12B04E4BB06}">
      <dgm:prSet/>
      <dgm:spPr/>
      <dgm:t>
        <a:bodyPr/>
        <a:lstStyle/>
        <a:p>
          <a:endParaRPr lang="fr-FR"/>
        </a:p>
      </dgm:t>
    </dgm:pt>
    <dgm:pt modelId="{9877C72A-52B5-409B-9D61-E4D6B8837C53}" type="sibTrans" cxnId="{77AD3DBB-6A48-4127-94F0-E12B04E4BB06}">
      <dgm:prSet/>
      <dgm:spPr/>
      <dgm:t>
        <a:bodyPr/>
        <a:lstStyle/>
        <a:p>
          <a:endParaRPr lang="fr-FR"/>
        </a:p>
      </dgm:t>
    </dgm:pt>
    <dgm:pt modelId="{9B55A8DB-81FF-46B5-8F8B-4EC2E951F961}">
      <dgm:prSet phldrT="[Texte]"/>
      <dgm:spPr/>
      <dgm:t>
        <a:bodyPr/>
        <a:lstStyle/>
        <a:p>
          <a:r>
            <a:rPr lang="fr-FR" dirty="0"/>
            <a:t>Copie de la copie de la…</a:t>
          </a:r>
        </a:p>
      </dgm:t>
    </dgm:pt>
    <dgm:pt modelId="{1BC50273-F22F-4873-A386-B89C8AF4E61F}" type="parTrans" cxnId="{032277C7-D09C-45DE-8233-93AD8DB0A293}">
      <dgm:prSet/>
      <dgm:spPr/>
      <dgm:t>
        <a:bodyPr/>
        <a:lstStyle/>
        <a:p>
          <a:endParaRPr lang="fr-FR"/>
        </a:p>
      </dgm:t>
    </dgm:pt>
    <dgm:pt modelId="{4D830CDA-FF91-428E-913E-40B34E73874B}" type="sibTrans" cxnId="{032277C7-D09C-45DE-8233-93AD8DB0A293}">
      <dgm:prSet/>
      <dgm:spPr/>
      <dgm:t>
        <a:bodyPr/>
        <a:lstStyle/>
        <a:p>
          <a:endParaRPr lang="fr-FR"/>
        </a:p>
      </dgm:t>
    </dgm:pt>
    <dgm:pt modelId="{FEAE434D-8B6B-4FEB-9474-93E9C3D1AF28}" type="pres">
      <dgm:prSet presAssocID="{8BD46A81-EAA7-4A2A-804B-65CAA2AB8055}" presName="theList" presStyleCnt="0">
        <dgm:presLayoutVars>
          <dgm:dir/>
          <dgm:animLvl val="lvl"/>
          <dgm:resizeHandles val="exact"/>
        </dgm:presLayoutVars>
      </dgm:prSet>
      <dgm:spPr/>
      <dgm:t>
        <a:bodyPr/>
        <a:lstStyle/>
        <a:p>
          <a:endParaRPr lang="fr-FR"/>
        </a:p>
      </dgm:t>
    </dgm:pt>
    <dgm:pt modelId="{CA5C3DE7-22C4-46F1-90C5-D54C732C7FB4}" type="pres">
      <dgm:prSet presAssocID="{3B84808C-A846-4221-8801-26C4186687D8}" presName="compNode" presStyleCnt="0"/>
      <dgm:spPr/>
    </dgm:pt>
    <dgm:pt modelId="{CA21E898-3842-4760-9C42-380544D328EE}" type="pres">
      <dgm:prSet presAssocID="{3B84808C-A846-4221-8801-26C4186687D8}" presName="noGeometry" presStyleCnt="0"/>
      <dgm:spPr/>
    </dgm:pt>
    <dgm:pt modelId="{05256107-9ACE-4073-9846-12C6F5641CF3}" type="pres">
      <dgm:prSet presAssocID="{3B84808C-A846-4221-8801-26C4186687D8}" presName="childTextVisible" presStyleLbl="bgAccFollowNode1" presStyleIdx="0" presStyleCnt="4" custScaleY="45389">
        <dgm:presLayoutVars>
          <dgm:bulletEnabled val="1"/>
        </dgm:presLayoutVars>
      </dgm:prSet>
      <dgm:spPr/>
      <dgm:t>
        <a:bodyPr/>
        <a:lstStyle/>
        <a:p>
          <a:endParaRPr lang="fr-FR"/>
        </a:p>
      </dgm:t>
    </dgm:pt>
    <dgm:pt modelId="{B4B473A2-D8F4-4F7B-BB73-1BFB5D4218E4}" type="pres">
      <dgm:prSet presAssocID="{3B84808C-A846-4221-8801-26C4186687D8}" presName="childTextHidden" presStyleLbl="bgAccFollowNode1" presStyleIdx="0" presStyleCnt="4"/>
      <dgm:spPr/>
      <dgm:t>
        <a:bodyPr/>
        <a:lstStyle/>
        <a:p>
          <a:endParaRPr lang="fr-FR"/>
        </a:p>
      </dgm:t>
    </dgm:pt>
    <dgm:pt modelId="{A4753BC0-AC7B-49C4-822A-F4E6D48F637A}" type="pres">
      <dgm:prSet presAssocID="{3B84808C-A846-4221-8801-26C4186687D8}" presName="parentText" presStyleLbl="node1" presStyleIdx="0" presStyleCnt="4">
        <dgm:presLayoutVars>
          <dgm:chMax val="1"/>
          <dgm:bulletEnabled val="1"/>
        </dgm:presLayoutVars>
      </dgm:prSet>
      <dgm:spPr/>
      <dgm:t>
        <a:bodyPr/>
        <a:lstStyle/>
        <a:p>
          <a:endParaRPr lang="fr-FR"/>
        </a:p>
      </dgm:t>
    </dgm:pt>
    <dgm:pt modelId="{F93CF25C-2B7E-43F1-B089-E810E1E956F7}" type="pres">
      <dgm:prSet presAssocID="{3B84808C-A846-4221-8801-26C4186687D8}" presName="aSpace" presStyleCnt="0"/>
      <dgm:spPr/>
    </dgm:pt>
    <dgm:pt modelId="{9A9103C4-F4BC-42FE-8BDF-8D2A587C5D46}" type="pres">
      <dgm:prSet presAssocID="{498A1F23-15CC-4782-9D21-BFA8A374A3EB}" presName="compNode" presStyleCnt="0"/>
      <dgm:spPr/>
    </dgm:pt>
    <dgm:pt modelId="{E3999B6F-0208-4054-9172-FE6DB7231D2A}" type="pres">
      <dgm:prSet presAssocID="{498A1F23-15CC-4782-9D21-BFA8A374A3EB}" presName="noGeometry" presStyleCnt="0"/>
      <dgm:spPr/>
    </dgm:pt>
    <dgm:pt modelId="{80DAAA01-75B0-49EC-BFDB-51C5DB8E9195}" type="pres">
      <dgm:prSet presAssocID="{498A1F23-15CC-4782-9D21-BFA8A374A3EB}" presName="childTextVisible" presStyleLbl="bgAccFollowNode1" presStyleIdx="1" presStyleCnt="4" custScaleY="45389">
        <dgm:presLayoutVars>
          <dgm:bulletEnabled val="1"/>
        </dgm:presLayoutVars>
      </dgm:prSet>
      <dgm:spPr/>
      <dgm:t>
        <a:bodyPr/>
        <a:lstStyle/>
        <a:p>
          <a:endParaRPr lang="fr-FR"/>
        </a:p>
      </dgm:t>
    </dgm:pt>
    <dgm:pt modelId="{F3A8BB61-66F4-4CC9-8873-AFDF53167452}" type="pres">
      <dgm:prSet presAssocID="{498A1F23-15CC-4782-9D21-BFA8A374A3EB}" presName="childTextHidden" presStyleLbl="bgAccFollowNode1" presStyleIdx="1" presStyleCnt="4"/>
      <dgm:spPr/>
      <dgm:t>
        <a:bodyPr/>
        <a:lstStyle/>
        <a:p>
          <a:endParaRPr lang="fr-FR"/>
        </a:p>
      </dgm:t>
    </dgm:pt>
    <dgm:pt modelId="{3C9A64AC-989A-4722-976A-D3BA9C7DAB7B}" type="pres">
      <dgm:prSet presAssocID="{498A1F23-15CC-4782-9D21-BFA8A374A3EB}" presName="parentText" presStyleLbl="node1" presStyleIdx="1" presStyleCnt="4">
        <dgm:presLayoutVars>
          <dgm:chMax val="1"/>
          <dgm:bulletEnabled val="1"/>
        </dgm:presLayoutVars>
      </dgm:prSet>
      <dgm:spPr/>
      <dgm:t>
        <a:bodyPr/>
        <a:lstStyle/>
        <a:p>
          <a:endParaRPr lang="fr-FR"/>
        </a:p>
      </dgm:t>
    </dgm:pt>
    <dgm:pt modelId="{8727C0C3-DD3E-4733-8EF5-A383562B2B3E}" type="pres">
      <dgm:prSet presAssocID="{498A1F23-15CC-4782-9D21-BFA8A374A3EB}" presName="aSpace" presStyleCnt="0"/>
      <dgm:spPr/>
    </dgm:pt>
    <dgm:pt modelId="{10669924-3829-4010-AFA8-D1CFB4D8A0F1}" type="pres">
      <dgm:prSet presAssocID="{67CDA727-6FBE-4C31-9B4D-A3950E1855F0}" presName="compNode" presStyleCnt="0"/>
      <dgm:spPr/>
    </dgm:pt>
    <dgm:pt modelId="{9153A0CF-87D0-476B-A69A-6FCB9D40BAF5}" type="pres">
      <dgm:prSet presAssocID="{67CDA727-6FBE-4C31-9B4D-A3950E1855F0}" presName="noGeometry" presStyleCnt="0"/>
      <dgm:spPr/>
    </dgm:pt>
    <dgm:pt modelId="{0AE571E5-B8DD-41DC-979B-C778878A2655}" type="pres">
      <dgm:prSet presAssocID="{67CDA727-6FBE-4C31-9B4D-A3950E1855F0}" presName="childTextVisible" presStyleLbl="bgAccFollowNode1" presStyleIdx="2" presStyleCnt="4" custScaleY="45389">
        <dgm:presLayoutVars>
          <dgm:bulletEnabled val="1"/>
        </dgm:presLayoutVars>
      </dgm:prSet>
      <dgm:spPr/>
      <dgm:t>
        <a:bodyPr/>
        <a:lstStyle/>
        <a:p>
          <a:endParaRPr lang="fr-FR"/>
        </a:p>
      </dgm:t>
    </dgm:pt>
    <dgm:pt modelId="{E9F9EB03-0597-4006-87E3-1622E6313301}" type="pres">
      <dgm:prSet presAssocID="{67CDA727-6FBE-4C31-9B4D-A3950E1855F0}" presName="childTextHidden" presStyleLbl="bgAccFollowNode1" presStyleIdx="2" presStyleCnt="4"/>
      <dgm:spPr/>
      <dgm:t>
        <a:bodyPr/>
        <a:lstStyle/>
        <a:p>
          <a:endParaRPr lang="fr-FR"/>
        </a:p>
      </dgm:t>
    </dgm:pt>
    <dgm:pt modelId="{D8906C24-2776-42F1-91FB-8221C5C7CB58}" type="pres">
      <dgm:prSet presAssocID="{67CDA727-6FBE-4C31-9B4D-A3950E1855F0}" presName="parentText" presStyleLbl="node1" presStyleIdx="2" presStyleCnt="4">
        <dgm:presLayoutVars>
          <dgm:chMax val="1"/>
          <dgm:bulletEnabled val="1"/>
        </dgm:presLayoutVars>
      </dgm:prSet>
      <dgm:spPr/>
      <dgm:t>
        <a:bodyPr/>
        <a:lstStyle/>
        <a:p>
          <a:endParaRPr lang="fr-FR"/>
        </a:p>
      </dgm:t>
    </dgm:pt>
    <dgm:pt modelId="{E0859C4E-1864-4648-A195-A4771AF0338A}" type="pres">
      <dgm:prSet presAssocID="{67CDA727-6FBE-4C31-9B4D-A3950E1855F0}" presName="aSpace" presStyleCnt="0"/>
      <dgm:spPr/>
    </dgm:pt>
    <dgm:pt modelId="{2D0E0174-7521-4C25-9401-3862075D238F}" type="pres">
      <dgm:prSet presAssocID="{9B55A8DB-81FF-46B5-8F8B-4EC2E951F961}" presName="compNode" presStyleCnt="0"/>
      <dgm:spPr/>
    </dgm:pt>
    <dgm:pt modelId="{41DDA614-A95B-4F91-A46E-8015C71565AE}" type="pres">
      <dgm:prSet presAssocID="{9B55A8DB-81FF-46B5-8F8B-4EC2E951F961}" presName="noGeometry" presStyleCnt="0"/>
      <dgm:spPr/>
    </dgm:pt>
    <dgm:pt modelId="{2B2B9D77-6554-4E27-88C0-3B2A24D71AF5}" type="pres">
      <dgm:prSet presAssocID="{9B55A8DB-81FF-46B5-8F8B-4EC2E951F961}" presName="childTextVisible" presStyleLbl="bgAccFollowNode1" presStyleIdx="3" presStyleCnt="4" custScaleY="45389">
        <dgm:presLayoutVars>
          <dgm:bulletEnabled val="1"/>
        </dgm:presLayoutVars>
      </dgm:prSet>
      <dgm:spPr/>
      <dgm:t>
        <a:bodyPr/>
        <a:lstStyle/>
        <a:p>
          <a:endParaRPr lang="fr-FR"/>
        </a:p>
      </dgm:t>
    </dgm:pt>
    <dgm:pt modelId="{3714AD76-D3A7-47D9-99D0-9737B6F01D70}" type="pres">
      <dgm:prSet presAssocID="{9B55A8DB-81FF-46B5-8F8B-4EC2E951F961}" presName="childTextHidden" presStyleLbl="bgAccFollowNode1" presStyleIdx="3" presStyleCnt="4"/>
      <dgm:spPr/>
      <dgm:t>
        <a:bodyPr/>
        <a:lstStyle/>
        <a:p>
          <a:endParaRPr lang="fr-FR"/>
        </a:p>
      </dgm:t>
    </dgm:pt>
    <dgm:pt modelId="{C8FD1173-4E3F-417F-A586-ECABE536E5B3}" type="pres">
      <dgm:prSet presAssocID="{9B55A8DB-81FF-46B5-8F8B-4EC2E951F961}" presName="parentText" presStyleLbl="node1" presStyleIdx="3" presStyleCnt="4">
        <dgm:presLayoutVars>
          <dgm:chMax val="1"/>
          <dgm:bulletEnabled val="1"/>
        </dgm:presLayoutVars>
      </dgm:prSet>
      <dgm:spPr/>
      <dgm:t>
        <a:bodyPr/>
        <a:lstStyle/>
        <a:p>
          <a:endParaRPr lang="fr-FR"/>
        </a:p>
      </dgm:t>
    </dgm:pt>
  </dgm:ptLst>
  <dgm:cxnLst>
    <dgm:cxn modelId="{2345DBCB-18C7-421D-88B1-F507D7AC5C99}" type="presOf" srcId="{356B4AB6-D1C9-4F59-9505-4E4A0A48079E}" destId="{05256107-9ACE-4073-9846-12C6F5641CF3}" srcOrd="0" destOrd="0" presId="urn:microsoft.com/office/officeart/2005/8/layout/hProcess6"/>
    <dgm:cxn modelId="{19359598-FDE2-44F3-8AC4-E85D86111FF8}" srcId="{8BD46A81-EAA7-4A2A-804B-65CAA2AB8055}" destId="{3B84808C-A846-4221-8801-26C4186687D8}" srcOrd="0" destOrd="0" parTransId="{C90F6D49-CF55-4B50-9E89-FDCBA65FD3D6}" sibTransId="{A33B04B2-EEE5-4D4F-827D-49A9376AEECE}"/>
    <dgm:cxn modelId="{3A2A7284-32C3-469A-91BE-8FEC3C372C74}" type="presOf" srcId="{8BD46A81-EAA7-4A2A-804B-65CAA2AB8055}" destId="{FEAE434D-8B6B-4FEB-9474-93E9C3D1AF28}" srcOrd="0" destOrd="0" presId="urn:microsoft.com/office/officeart/2005/8/layout/hProcess6"/>
    <dgm:cxn modelId="{77AD3DBB-6A48-4127-94F0-E12B04E4BB06}" srcId="{9B55A8DB-81FF-46B5-8F8B-4EC2E951F961}" destId="{9ECFA6E2-9E5A-4D43-A346-0136D43C03C8}" srcOrd="0" destOrd="0" parTransId="{2CA0CEF0-D9FE-479B-ABA7-3F19ECF9B418}" sibTransId="{9877C72A-52B5-409B-9D61-E4D6B8837C53}"/>
    <dgm:cxn modelId="{E73E5F17-07C7-4EF4-9A46-2B06282EEC66}" srcId="{498A1F23-15CC-4782-9D21-BFA8A374A3EB}" destId="{C2E5DF47-9B00-4A39-9557-3E66C08B97DD}" srcOrd="0" destOrd="0" parTransId="{B3E6A428-2901-4260-A8E4-BA6A065CBCA6}" sibTransId="{5CE6C862-2CDA-44A6-BA4C-1589362DA87B}"/>
    <dgm:cxn modelId="{4E991B31-C0CA-4122-B690-C95FB21D96A7}" type="presOf" srcId="{C2E5DF47-9B00-4A39-9557-3E66C08B97DD}" destId="{F3A8BB61-66F4-4CC9-8873-AFDF53167452}" srcOrd="1" destOrd="0" presId="urn:microsoft.com/office/officeart/2005/8/layout/hProcess6"/>
    <dgm:cxn modelId="{210D458A-BA66-4955-A703-5F8A59454757}" type="presOf" srcId="{9B55A8DB-81FF-46B5-8F8B-4EC2E951F961}" destId="{C8FD1173-4E3F-417F-A586-ECABE536E5B3}" srcOrd="0" destOrd="0" presId="urn:microsoft.com/office/officeart/2005/8/layout/hProcess6"/>
    <dgm:cxn modelId="{B938CA1F-C40D-4269-866D-A84ACD6635FB}" type="presOf" srcId="{9ECFA6E2-9E5A-4D43-A346-0136D43C03C8}" destId="{3714AD76-D3A7-47D9-99D0-9737B6F01D70}" srcOrd="1" destOrd="0" presId="urn:microsoft.com/office/officeart/2005/8/layout/hProcess6"/>
    <dgm:cxn modelId="{D680DCD0-47AA-4655-950E-F5B7B8B4FA62}" type="presOf" srcId="{230D0174-E21E-44FF-B53E-676BB24475AE}" destId="{0AE571E5-B8DD-41DC-979B-C778878A2655}" srcOrd="0" destOrd="0" presId="urn:microsoft.com/office/officeart/2005/8/layout/hProcess6"/>
    <dgm:cxn modelId="{69067AF8-CCE7-47F2-9EFA-5A958E4FE147}" type="presOf" srcId="{9ECFA6E2-9E5A-4D43-A346-0136D43C03C8}" destId="{2B2B9D77-6554-4E27-88C0-3B2A24D71AF5}" srcOrd="0" destOrd="0" presId="urn:microsoft.com/office/officeart/2005/8/layout/hProcess6"/>
    <dgm:cxn modelId="{06383787-CDDB-4ED8-A220-E2A67AC49429}" type="presOf" srcId="{356B4AB6-D1C9-4F59-9505-4E4A0A48079E}" destId="{B4B473A2-D8F4-4F7B-BB73-1BFB5D4218E4}" srcOrd="1" destOrd="0" presId="urn:microsoft.com/office/officeart/2005/8/layout/hProcess6"/>
    <dgm:cxn modelId="{853C2735-9CAE-4AFD-A990-8947A812BAC6}" type="presOf" srcId="{230D0174-E21E-44FF-B53E-676BB24475AE}" destId="{E9F9EB03-0597-4006-87E3-1622E6313301}" srcOrd="1" destOrd="0" presId="urn:microsoft.com/office/officeart/2005/8/layout/hProcess6"/>
    <dgm:cxn modelId="{C3A6CD52-EE94-407B-8AFE-39079CC39F64}" srcId="{8BD46A81-EAA7-4A2A-804B-65CAA2AB8055}" destId="{67CDA727-6FBE-4C31-9B4D-A3950E1855F0}" srcOrd="2" destOrd="0" parTransId="{852B8D7E-94D1-4FAF-9422-8A22A57BE03C}" sibTransId="{B32DDFAF-2701-48D0-8404-27132CDFE15C}"/>
    <dgm:cxn modelId="{8DC9EB75-B579-4648-8C36-4F4A2C312A51}" srcId="{67CDA727-6FBE-4C31-9B4D-A3950E1855F0}" destId="{230D0174-E21E-44FF-B53E-676BB24475AE}" srcOrd="0" destOrd="0" parTransId="{D2165718-AB3B-449C-BD99-4DBBC7A71709}" sibTransId="{3FEBCFEA-B3AC-40BB-8AA1-FDC19DB45B5D}"/>
    <dgm:cxn modelId="{13F259DA-D689-4E60-AEED-2A8117A4CF22}" srcId="{3B84808C-A846-4221-8801-26C4186687D8}" destId="{356B4AB6-D1C9-4F59-9505-4E4A0A48079E}" srcOrd="0" destOrd="0" parTransId="{2B409844-B10F-4AC2-8EF3-D94AF61D4297}" sibTransId="{687CD99C-C3B8-479C-824D-84637063EFB4}"/>
    <dgm:cxn modelId="{032277C7-D09C-45DE-8233-93AD8DB0A293}" srcId="{8BD46A81-EAA7-4A2A-804B-65CAA2AB8055}" destId="{9B55A8DB-81FF-46B5-8F8B-4EC2E951F961}" srcOrd="3" destOrd="0" parTransId="{1BC50273-F22F-4873-A386-B89C8AF4E61F}" sibTransId="{4D830CDA-FF91-428E-913E-40B34E73874B}"/>
    <dgm:cxn modelId="{BF1FEAC1-6C44-43DC-8916-92FFE4AD9D4E}" type="presOf" srcId="{C2E5DF47-9B00-4A39-9557-3E66C08B97DD}" destId="{80DAAA01-75B0-49EC-BFDB-51C5DB8E9195}" srcOrd="0" destOrd="0" presId="urn:microsoft.com/office/officeart/2005/8/layout/hProcess6"/>
    <dgm:cxn modelId="{63E4763C-D7D2-4F12-AFBA-9212DCFF0C80}" type="presOf" srcId="{67CDA727-6FBE-4C31-9B4D-A3950E1855F0}" destId="{D8906C24-2776-42F1-91FB-8221C5C7CB58}" srcOrd="0" destOrd="0" presId="urn:microsoft.com/office/officeart/2005/8/layout/hProcess6"/>
    <dgm:cxn modelId="{A8FADAD9-4EEE-4B01-9A24-4BCA213624B0}" type="presOf" srcId="{498A1F23-15CC-4782-9D21-BFA8A374A3EB}" destId="{3C9A64AC-989A-4722-976A-D3BA9C7DAB7B}" srcOrd="0" destOrd="0" presId="urn:microsoft.com/office/officeart/2005/8/layout/hProcess6"/>
    <dgm:cxn modelId="{60D2B8E5-2210-4520-B9C2-C2A4F5FB10E1}" type="presOf" srcId="{3B84808C-A846-4221-8801-26C4186687D8}" destId="{A4753BC0-AC7B-49C4-822A-F4E6D48F637A}" srcOrd="0" destOrd="0" presId="urn:microsoft.com/office/officeart/2005/8/layout/hProcess6"/>
    <dgm:cxn modelId="{159335FA-1540-4939-8CA7-2BDB5804E89A}" srcId="{8BD46A81-EAA7-4A2A-804B-65CAA2AB8055}" destId="{498A1F23-15CC-4782-9D21-BFA8A374A3EB}" srcOrd="1" destOrd="0" parTransId="{8836809F-24B4-42E2-8DE9-7CAA8703E3EC}" sibTransId="{1AA718F2-4010-4EA3-A1D0-BFA550FA4E7F}"/>
    <dgm:cxn modelId="{6014F522-FFD4-424D-B9F4-61D46D08DC09}" type="presParOf" srcId="{FEAE434D-8B6B-4FEB-9474-93E9C3D1AF28}" destId="{CA5C3DE7-22C4-46F1-90C5-D54C732C7FB4}" srcOrd="0" destOrd="0" presId="urn:microsoft.com/office/officeart/2005/8/layout/hProcess6"/>
    <dgm:cxn modelId="{93835A3D-48B5-46F6-BCBE-61636480B69E}" type="presParOf" srcId="{CA5C3DE7-22C4-46F1-90C5-D54C732C7FB4}" destId="{CA21E898-3842-4760-9C42-380544D328EE}" srcOrd="0" destOrd="0" presId="urn:microsoft.com/office/officeart/2005/8/layout/hProcess6"/>
    <dgm:cxn modelId="{14F296C1-88BD-4F2F-8455-305DA45096C1}" type="presParOf" srcId="{CA5C3DE7-22C4-46F1-90C5-D54C732C7FB4}" destId="{05256107-9ACE-4073-9846-12C6F5641CF3}" srcOrd="1" destOrd="0" presId="urn:microsoft.com/office/officeart/2005/8/layout/hProcess6"/>
    <dgm:cxn modelId="{6DC09626-6AB5-4C97-AE04-25CC28A72E85}" type="presParOf" srcId="{CA5C3DE7-22C4-46F1-90C5-D54C732C7FB4}" destId="{B4B473A2-D8F4-4F7B-BB73-1BFB5D4218E4}" srcOrd="2" destOrd="0" presId="urn:microsoft.com/office/officeart/2005/8/layout/hProcess6"/>
    <dgm:cxn modelId="{68E31579-4E17-4546-B166-BF635E751E49}" type="presParOf" srcId="{CA5C3DE7-22C4-46F1-90C5-D54C732C7FB4}" destId="{A4753BC0-AC7B-49C4-822A-F4E6D48F637A}" srcOrd="3" destOrd="0" presId="urn:microsoft.com/office/officeart/2005/8/layout/hProcess6"/>
    <dgm:cxn modelId="{673B05B8-6758-4F17-A067-F9313CC29DEF}" type="presParOf" srcId="{FEAE434D-8B6B-4FEB-9474-93E9C3D1AF28}" destId="{F93CF25C-2B7E-43F1-B089-E810E1E956F7}" srcOrd="1" destOrd="0" presId="urn:microsoft.com/office/officeart/2005/8/layout/hProcess6"/>
    <dgm:cxn modelId="{3982FCFE-07D4-4F1D-B6A7-05A109E52332}" type="presParOf" srcId="{FEAE434D-8B6B-4FEB-9474-93E9C3D1AF28}" destId="{9A9103C4-F4BC-42FE-8BDF-8D2A587C5D46}" srcOrd="2" destOrd="0" presId="urn:microsoft.com/office/officeart/2005/8/layout/hProcess6"/>
    <dgm:cxn modelId="{4D82A01F-8623-49BD-8E7C-AFE6E266ECD2}" type="presParOf" srcId="{9A9103C4-F4BC-42FE-8BDF-8D2A587C5D46}" destId="{E3999B6F-0208-4054-9172-FE6DB7231D2A}" srcOrd="0" destOrd="0" presId="urn:microsoft.com/office/officeart/2005/8/layout/hProcess6"/>
    <dgm:cxn modelId="{597C25C6-70C6-4EEC-902E-DDDB2D7619DB}" type="presParOf" srcId="{9A9103C4-F4BC-42FE-8BDF-8D2A587C5D46}" destId="{80DAAA01-75B0-49EC-BFDB-51C5DB8E9195}" srcOrd="1" destOrd="0" presId="urn:microsoft.com/office/officeart/2005/8/layout/hProcess6"/>
    <dgm:cxn modelId="{CFB1704C-F43C-470E-9DE9-28CBEAF32801}" type="presParOf" srcId="{9A9103C4-F4BC-42FE-8BDF-8D2A587C5D46}" destId="{F3A8BB61-66F4-4CC9-8873-AFDF53167452}" srcOrd="2" destOrd="0" presId="urn:microsoft.com/office/officeart/2005/8/layout/hProcess6"/>
    <dgm:cxn modelId="{A7EF1069-0D22-4B47-94E6-071F9E3B15AF}" type="presParOf" srcId="{9A9103C4-F4BC-42FE-8BDF-8D2A587C5D46}" destId="{3C9A64AC-989A-4722-976A-D3BA9C7DAB7B}" srcOrd="3" destOrd="0" presId="urn:microsoft.com/office/officeart/2005/8/layout/hProcess6"/>
    <dgm:cxn modelId="{56C895EA-C5D1-4BC0-9413-B87A958F92F7}" type="presParOf" srcId="{FEAE434D-8B6B-4FEB-9474-93E9C3D1AF28}" destId="{8727C0C3-DD3E-4733-8EF5-A383562B2B3E}" srcOrd="3" destOrd="0" presId="urn:microsoft.com/office/officeart/2005/8/layout/hProcess6"/>
    <dgm:cxn modelId="{88BDAD5D-9B65-4CB2-B095-FA1B6274C936}" type="presParOf" srcId="{FEAE434D-8B6B-4FEB-9474-93E9C3D1AF28}" destId="{10669924-3829-4010-AFA8-D1CFB4D8A0F1}" srcOrd="4" destOrd="0" presId="urn:microsoft.com/office/officeart/2005/8/layout/hProcess6"/>
    <dgm:cxn modelId="{D5BB394F-025C-4198-B188-03392C1A09EC}" type="presParOf" srcId="{10669924-3829-4010-AFA8-D1CFB4D8A0F1}" destId="{9153A0CF-87D0-476B-A69A-6FCB9D40BAF5}" srcOrd="0" destOrd="0" presId="urn:microsoft.com/office/officeart/2005/8/layout/hProcess6"/>
    <dgm:cxn modelId="{6AE1B2DB-D528-400D-9151-DE862E4F44F6}" type="presParOf" srcId="{10669924-3829-4010-AFA8-D1CFB4D8A0F1}" destId="{0AE571E5-B8DD-41DC-979B-C778878A2655}" srcOrd="1" destOrd="0" presId="urn:microsoft.com/office/officeart/2005/8/layout/hProcess6"/>
    <dgm:cxn modelId="{EA761BCB-5D68-4D33-95FE-9938A2B714A7}" type="presParOf" srcId="{10669924-3829-4010-AFA8-D1CFB4D8A0F1}" destId="{E9F9EB03-0597-4006-87E3-1622E6313301}" srcOrd="2" destOrd="0" presId="urn:microsoft.com/office/officeart/2005/8/layout/hProcess6"/>
    <dgm:cxn modelId="{9B3B07C8-4026-44F1-89C9-F1060B48DFA0}" type="presParOf" srcId="{10669924-3829-4010-AFA8-D1CFB4D8A0F1}" destId="{D8906C24-2776-42F1-91FB-8221C5C7CB58}" srcOrd="3" destOrd="0" presId="urn:microsoft.com/office/officeart/2005/8/layout/hProcess6"/>
    <dgm:cxn modelId="{50BE1308-9A3C-49CB-A651-73F06FA89046}" type="presParOf" srcId="{FEAE434D-8B6B-4FEB-9474-93E9C3D1AF28}" destId="{E0859C4E-1864-4648-A195-A4771AF0338A}" srcOrd="5" destOrd="0" presId="urn:microsoft.com/office/officeart/2005/8/layout/hProcess6"/>
    <dgm:cxn modelId="{D1245DB3-EFF3-418E-8AFC-AA5EB34FDC3A}" type="presParOf" srcId="{FEAE434D-8B6B-4FEB-9474-93E9C3D1AF28}" destId="{2D0E0174-7521-4C25-9401-3862075D238F}" srcOrd="6" destOrd="0" presId="urn:microsoft.com/office/officeart/2005/8/layout/hProcess6"/>
    <dgm:cxn modelId="{7A992DA0-CFAB-4C51-A1B5-AE073B4C80EE}" type="presParOf" srcId="{2D0E0174-7521-4C25-9401-3862075D238F}" destId="{41DDA614-A95B-4F91-A46E-8015C71565AE}" srcOrd="0" destOrd="0" presId="urn:microsoft.com/office/officeart/2005/8/layout/hProcess6"/>
    <dgm:cxn modelId="{C98B0CD3-5C83-4968-9AD7-05F01950E45F}" type="presParOf" srcId="{2D0E0174-7521-4C25-9401-3862075D238F}" destId="{2B2B9D77-6554-4E27-88C0-3B2A24D71AF5}" srcOrd="1" destOrd="0" presId="urn:microsoft.com/office/officeart/2005/8/layout/hProcess6"/>
    <dgm:cxn modelId="{6FC40E90-2744-4BDF-8BB6-9DED0A184204}" type="presParOf" srcId="{2D0E0174-7521-4C25-9401-3862075D238F}" destId="{3714AD76-D3A7-47D9-99D0-9737B6F01D70}" srcOrd="2" destOrd="0" presId="urn:microsoft.com/office/officeart/2005/8/layout/hProcess6"/>
    <dgm:cxn modelId="{C1978B26-CD6F-4725-AB4B-22E7F7CB35FC}" type="presParOf" srcId="{2D0E0174-7521-4C25-9401-3862075D238F}" destId="{C8FD1173-4E3F-417F-A586-ECABE536E5B3}"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E156D6-01B4-445E-8C24-E439426D2FA8}" type="doc">
      <dgm:prSet loTypeId="urn:microsoft.com/office/officeart/2005/8/layout/hChevron3" loCatId="process" qsTypeId="urn:microsoft.com/office/officeart/2005/8/quickstyle/simple1" qsCatId="simple" csTypeId="urn:microsoft.com/office/officeart/2005/8/colors/accent1_2" csCatId="accent1" phldr="1"/>
      <dgm:spPr/>
    </dgm:pt>
    <dgm:pt modelId="{A4440F0E-3FBB-4B5D-9EB7-0E4D40950B2D}">
      <dgm:prSet phldrT="[Texte]"/>
      <dgm:spPr/>
      <dgm:t>
        <a:bodyPr/>
        <a:lstStyle/>
        <a:p>
          <a:r>
            <a:rPr lang="fr-FR" dirty="0"/>
            <a:t>Année 0 :</a:t>
          </a:r>
        </a:p>
        <a:p>
          <a:r>
            <a:rPr lang="fr-FR" dirty="0"/>
            <a:t>archivage</a:t>
          </a:r>
        </a:p>
      </dgm:t>
    </dgm:pt>
    <dgm:pt modelId="{A86848C0-92A1-4EEF-9C93-6052267E82D8}" type="parTrans" cxnId="{5D654E6E-95C8-4305-8580-7F49FCA6100D}">
      <dgm:prSet/>
      <dgm:spPr/>
      <dgm:t>
        <a:bodyPr/>
        <a:lstStyle/>
        <a:p>
          <a:endParaRPr lang="fr-FR"/>
        </a:p>
      </dgm:t>
    </dgm:pt>
    <dgm:pt modelId="{248D22EA-35C2-4BB0-8F97-B75ED7797DC0}" type="sibTrans" cxnId="{5D654E6E-95C8-4305-8580-7F49FCA6100D}">
      <dgm:prSet/>
      <dgm:spPr/>
      <dgm:t>
        <a:bodyPr/>
        <a:lstStyle/>
        <a:p>
          <a:endParaRPr lang="fr-FR"/>
        </a:p>
      </dgm:t>
    </dgm:pt>
    <dgm:pt modelId="{DFA2E27A-E39F-4383-BEED-FAF408F67C04}">
      <dgm:prSet phldrT="[Texte]"/>
      <dgm:spPr/>
      <dgm:t>
        <a:bodyPr/>
        <a:lstStyle/>
        <a:p>
          <a:r>
            <a:rPr lang="fr-FR" dirty="0"/>
            <a:t>Année … :</a:t>
          </a:r>
        </a:p>
        <a:p>
          <a:r>
            <a:rPr lang="fr-FR" dirty="0"/>
            <a:t>Changement de fournisseur</a:t>
          </a:r>
        </a:p>
      </dgm:t>
    </dgm:pt>
    <dgm:pt modelId="{42CC078A-D5FD-4290-8C28-93D9270F863F}" type="parTrans" cxnId="{BD5E075D-BB44-47BA-9F9D-B99400D2935C}">
      <dgm:prSet/>
      <dgm:spPr/>
      <dgm:t>
        <a:bodyPr/>
        <a:lstStyle/>
        <a:p>
          <a:endParaRPr lang="fr-FR"/>
        </a:p>
      </dgm:t>
    </dgm:pt>
    <dgm:pt modelId="{F1B7D0A0-0E5D-4B08-84A0-0F74B280B3D9}" type="sibTrans" cxnId="{BD5E075D-BB44-47BA-9F9D-B99400D2935C}">
      <dgm:prSet/>
      <dgm:spPr/>
      <dgm:t>
        <a:bodyPr/>
        <a:lstStyle/>
        <a:p>
          <a:endParaRPr lang="fr-FR"/>
        </a:p>
      </dgm:t>
    </dgm:pt>
    <dgm:pt modelId="{A7E2F65A-AD0E-40B0-B899-929C445EDDB3}">
      <dgm:prSet phldrT="[Texte]"/>
      <dgm:spPr/>
      <dgm:t>
        <a:bodyPr/>
        <a:lstStyle/>
        <a:p>
          <a:r>
            <a:rPr lang="fr-FR" dirty="0"/>
            <a:t>Année n :</a:t>
          </a:r>
        </a:p>
        <a:p>
          <a:r>
            <a:rPr lang="fr-FR" dirty="0"/>
            <a:t>Restitution des documents au client</a:t>
          </a:r>
        </a:p>
      </dgm:t>
    </dgm:pt>
    <dgm:pt modelId="{F6780E22-AD1D-4D99-BF82-8E89D7921B28}" type="parTrans" cxnId="{F513607C-A97B-451D-B63D-253C3635A1D0}">
      <dgm:prSet/>
      <dgm:spPr/>
      <dgm:t>
        <a:bodyPr/>
        <a:lstStyle/>
        <a:p>
          <a:endParaRPr lang="fr-FR"/>
        </a:p>
      </dgm:t>
    </dgm:pt>
    <dgm:pt modelId="{DE390D7D-99FA-482C-B8AD-FF41D8632F59}" type="sibTrans" cxnId="{F513607C-A97B-451D-B63D-253C3635A1D0}">
      <dgm:prSet/>
      <dgm:spPr/>
      <dgm:t>
        <a:bodyPr/>
        <a:lstStyle/>
        <a:p>
          <a:endParaRPr lang="fr-FR"/>
        </a:p>
      </dgm:t>
    </dgm:pt>
    <dgm:pt modelId="{89E5D973-43E9-40C9-85C5-1BDFD9AED433}">
      <dgm:prSet phldrT="[Texte]"/>
      <dgm:spPr/>
      <dgm:t>
        <a:bodyPr/>
        <a:lstStyle/>
        <a:p>
          <a:r>
            <a:rPr lang="fr-FR" dirty="0"/>
            <a:t>Année 4 :</a:t>
          </a:r>
        </a:p>
        <a:p>
          <a:r>
            <a:rPr lang="fr-FR" dirty="0"/>
            <a:t>Remplacement serveurs</a:t>
          </a:r>
        </a:p>
      </dgm:t>
    </dgm:pt>
    <dgm:pt modelId="{1817B0C7-22B2-446F-B43B-7A44ABC5A129}" type="parTrans" cxnId="{29D274C3-364E-46BA-82BE-BC542120D3A0}">
      <dgm:prSet/>
      <dgm:spPr/>
      <dgm:t>
        <a:bodyPr/>
        <a:lstStyle/>
        <a:p>
          <a:endParaRPr lang="fr-FR"/>
        </a:p>
      </dgm:t>
    </dgm:pt>
    <dgm:pt modelId="{F26CE1B1-62AB-453C-89F3-E39D60612FE9}" type="sibTrans" cxnId="{29D274C3-364E-46BA-82BE-BC542120D3A0}">
      <dgm:prSet/>
      <dgm:spPr/>
      <dgm:t>
        <a:bodyPr/>
        <a:lstStyle/>
        <a:p>
          <a:endParaRPr lang="fr-FR"/>
        </a:p>
      </dgm:t>
    </dgm:pt>
    <dgm:pt modelId="{B024C4CF-4637-454D-95B1-8EED9A49337B}" type="pres">
      <dgm:prSet presAssocID="{49E156D6-01B4-445E-8C24-E439426D2FA8}" presName="Name0" presStyleCnt="0">
        <dgm:presLayoutVars>
          <dgm:dir/>
          <dgm:resizeHandles val="exact"/>
        </dgm:presLayoutVars>
      </dgm:prSet>
      <dgm:spPr/>
    </dgm:pt>
    <dgm:pt modelId="{95CA82AF-EE65-44ED-9573-0C52D7B681FD}" type="pres">
      <dgm:prSet presAssocID="{A4440F0E-3FBB-4B5D-9EB7-0E4D40950B2D}" presName="parTxOnly" presStyleLbl="node1" presStyleIdx="0" presStyleCnt="4">
        <dgm:presLayoutVars>
          <dgm:bulletEnabled val="1"/>
        </dgm:presLayoutVars>
      </dgm:prSet>
      <dgm:spPr/>
      <dgm:t>
        <a:bodyPr/>
        <a:lstStyle/>
        <a:p>
          <a:endParaRPr lang="fr-FR"/>
        </a:p>
      </dgm:t>
    </dgm:pt>
    <dgm:pt modelId="{8940D3D0-00F5-485C-B50A-B68CBC6CD3A8}" type="pres">
      <dgm:prSet presAssocID="{248D22EA-35C2-4BB0-8F97-B75ED7797DC0}" presName="parSpace" presStyleCnt="0"/>
      <dgm:spPr/>
    </dgm:pt>
    <dgm:pt modelId="{43CB4EF9-80EE-46BE-8D31-C2DE34D37234}" type="pres">
      <dgm:prSet presAssocID="{89E5D973-43E9-40C9-85C5-1BDFD9AED433}" presName="parTxOnly" presStyleLbl="node1" presStyleIdx="1" presStyleCnt="4">
        <dgm:presLayoutVars>
          <dgm:bulletEnabled val="1"/>
        </dgm:presLayoutVars>
      </dgm:prSet>
      <dgm:spPr/>
      <dgm:t>
        <a:bodyPr/>
        <a:lstStyle/>
        <a:p>
          <a:endParaRPr lang="fr-FR"/>
        </a:p>
      </dgm:t>
    </dgm:pt>
    <dgm:pt modelId="{C7BE540D-BA46-4E82-986C-A5827BCA6BF3}" type="pres">
      <dgm:prSet presAssocID="{F26CE1B1-62AB-453C-89F3-E39D60612FE9}" presName="parSpace" presStyleCnt="0"/>
      <dgm:spPr/>
    </dgm:pt>
    <dgm:pt modelId="{184B9030-8C70-4A60-8739-B0127A6B0BD3}" type="pres">
      <dgm:prSet presAssocID="{DFA2E27A-E39F-4383-BEED-FAF408F67C04}" presName="parTxOnly" presStyleLbl="node1" presStyleIdx="2" presStyleCnt="4">
        <dgm:presLayoutVars>
          <dgm:bulletEnabled val="1"/>
        </dgm:presLayoutVars>
      </dgm:prSet>
      <dgm:spPr/>
      <dgm:t>
        <a:bodyPr/>
        <a:lstStyle/>
        <a:p>
          <a:endParaRPr lang="fr-FR"/>
        </a:p>
      </dgm:t>
    </dgm:pt>
    <dgm:pt modelId="{9ACA1EDF-7DC6-4DCB-9255-51A9929531AA}" type="pres">
      <dgm:prSet presAssocID="{F1B7D0A0-0E5D-4B08-84A0-0F74B280B3D9}" presName="parSpace" presStyleCnt="0"/>
      <dgm:spPr/>
    </dgm:pt>
    <dgm:pt modelId="{F695DD6F-6DC7-4960-B867-6F3C7FE26700}" type="pres">
      <dgm:prSet presAssocID="{A7E2F65A-AD0E-40B0-B899-929C445EDDB3}" presName="parTxOnly" presStyleLbl="node1" presStyleIdx="3" presStyleCnt="4">
        <dgm:presLayoutVars>
          <dgm:bulletEnabled val="1"/>
        </dgm:presLayoutVars>
      </dgm:prSet>
      <dgm:spPr/>
      <dgm:t>
        <a:bodyPr/>
        <a:lstStyle/>
        <a:p>
          <a:endParaRPr lang="fr-FR"/>
        </a:p>
      </dgm:t>
    </dgm:pt>
  </dgm:ptLst>
  <dgm:cxnLst>
    <dgm:cxn modelId="{29D274C3-364E-46BA-82BE-BC542120D3A0}" srcId="{49E156D6-01B4-445E-8C24-E439426D2FA8}" destId="{89E5D973-43E9-40C9-85C5-1BDFD9AED433}" srcOrd="1" destOrd="0" parTransId="{1817B0C7-22B2-446F-B43B-7A44ABC5A129}" sibTransId="{F26CE1B1-62AB-453C-89F3-E39D60612FE9}"/>
    <dgm:cxn modelId="{F513607C-A97B-451D-B63D-253C3635A1D0}" srcId="{49E156D6-01B4-445E-8C24-E439426D2FA8}" destId="{A7E2F65A-AD0E-40B0-B899-929C445EDDB3}" srcOrd="3" destOrd="0" parTransId="{F6780E22-AD1D-4D99-BF82-8E89D7921B28}" sibTransId="{DE390D7D-99FA-482C-B8AD-FF41D8632F59}"/>
    <dgm:cxn modelId="{1AF22E49-5682-411C-991E-B46BC47AF344}" type="presOf" srcId="{A7E2F65A-AD0E-40B0-B899-929C445EDDB3}" destId="{F695DD6F-6DC7-4960-B867-6F3C7FE26700}" srcOrd="0" destOrd="0" presId="urn:microsoft.com/office/officeart/2005/8/layout/hChevron3"/>
    <dgm:cxn modelId="{BD5E075D-BB44-47BA-9F9D-B99400D2935C}" srcId="{49E156D6-01B4-445E-8C24-E439426D2FA8}" destId="{DFA2E27A-E39F-4383-BEED-FAF408F67C04}" srcOrd="2" destOrd="0" parTransId="{42CC078A-D5FD-4290-8C28-93D9270F863F}" sibTransId="{F1B7D0A0-0E5D-4B08-84A0-0F74B280B3D9}"/>
    <dgm:cxn modelId="{229F6B28-85C5-435C-AA65-EA269D240160}" type="presOf" srcId="{A4440F0E-3FBB-4B5D-9EB7-0E4D40950B2D}" destId="{95CA82AF-EE65-44ED-9573-0C52D7B681FD}" srcOrd="0" destOrd="0" presId="urn:microsoft.com/office/officeart/2005/8/layout/hChevron3"/>
    <dgm:cxn modelId="{24C711CD-E6DF-49ED-AD1C-E2C26C793231}" type="presOf" srcId="{89E5D973-43E9-40C9-85C5-1BDFD9AED433}" destId="{43CB4EF9-80EE-46BE-8D31-C2DE34D37234}" srcOrd="0" destOrd="0" presId="urn:microsoft.com/office/officeart/2005/8/layout/hChevron3"/>
    <dgm:cxn modelId="{5D654E6E-95C8-4305-8580-7F49FCA6100D}" srcId="{49E156D6-01B4-445E-8C24-E439426D2FA8}" destId="{A4440F0E-3FBB-4B5D-9EB7-0E4D40950B2D}" srcOrd="0" destOrd="0" parTransId="{A86848C0-92A1-4EEF-9C93-6052267E82D8}" sibTransId="{248D22EA-35C2-4BB0-8F97-B75ED7797DC0}"/>
    <dgm:cxn modelId="{45C04F22-0C33-4C7A-B01D-8471AD5F567C}" type="presOf" srcId="{DFA2E27A-E39F-4383-BEED-FAF408F67C04}" destId="{184B9030-8C70-4A60-8739-B0127A6B0BD3}" srcOrd="0" destOrd="0" presId="urn:microsoft.com/office/officeart/2005/8/layout/hChevron3"/>
    <dgm:cxn modelId="{1D187522-6C4C-4B15-BFC9-C233A8BD7A0A}" type="presOf" srcId="{49E156D6-01B4-445E-8C24-E439426D2FA8}" destId="{B024C4CF-4637-454D-95B1-8EED9A49337B}" srcOrd="0" destOrd="0" presId="urn:microsoft.com/office/officeart/2005/8/layout/hChevron3"/>
    <dgm:cxn modelId="{14187EB6-9370-4C88-ACA6-F37BAB6461BB}" type="presParOf" srcId="{B024C4CF-4637-454D-95B1-8EED9A49337B}" destId="{95CA82AF-EE65-44ED-9573-0C52D7B681FD}" srcOrd="0" destOrd="0" presId="urn:microsoft.com/office/officeart/2005/8/layout/hChevron3"/>
    <dgm:cxn modelId="{D8EE4160-5B0D-4918-880E-35D6BD076225}" type="presParOf" srcId="{B024C4CF-4637-454D-95B1-8EED9A49337B}" destId="{8940D3D0-00F5-485C-B50A-B68CBC6CD3A8}" srcOrd="1" destOrd="0" presId="urn:microsoft.com/office/officeart/2005/8/layout/hChevron3"/>
    <dgm:cxn modelId="{86FF7EC2-6857-47FC-B997-E35F20137DE1}" type="presParOf" srcId="{B024C4CF-4637-454D-95B1-8EED9A49337B}" destId="{43CB4EF9-80EE-46BE-8D31-C2DE34D37234}" srcOrd="2" destOrd="0" presId="urn:microsoft.com/office/officeart/2005/8/layout/hChevron3"/>
    <dgm:cxn modelId="{1813F24C-35D7-4D1C-808F-B59DC5517ED4}" type="presParOf" srcId="{B024C4CF-4637-454D-95B1-8EED9A49337B}" destId="{C7BE540D-BA46-4E82-986C-A5827BCA6BF3}" srcOrd="3" destOrd="0" presId="urn:microsoft.com/office/officeart/2005/8/layout/hChevron3"/>
    <dgm:cxn modelId="{769C7E34-DDCF-4078-BF6A-EE1E6C374AF1}" type="presParOf" srcId="{B024C4CF-4637-454D-95B1-8EED9A49337B}" destId="{184B9030-8C70-4A60-8739-B0127A6B0BD3}" srcOrd="4" destOrd="0" presId="urn:microsoft.com/office/officeart/2005/8/layout/hChevron3"/>
    <dgm:cxn modelId="{C8C3FA85-4488-47DB-8A47-9B73F2776BCC}" type="presParOf" srcId="{B024C4CF-4637-454D-95B1-8EED9A49337B}" destId="{9ACA1EDF-7DC6-4DCB-9255-51A9929531AA}" srcOrd="5" destOrd="0" presId="urn:microsoft.com/office/officeart/2005/8/layout/hChevron3"/>
    <dgm:cxn modelId="{D83D0284-C66C-44CC-AB6F-C28697FC3153}" type="presParOf" srcId="{B024C4CF-4637-454D-95B1-8EED9A49337B}" destId="{F695DD6F-6DC7-4960-B867-6F3C7FE26700}"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2FA0D-307B-4100-9749-5FC91011D310}">
      <dsp:nvSpPr>
        <dsp:cNvPr id="0" name=""/>
        <dsp:cNvSpPr/>
      </dsp:nvSpPr>
      <dsp:spPr>
        <a:xfrm rot="16200000">
          <a:off x="300761" y="-300761"/>
          <a:ext cx="1182278" cy="1783802"/>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Organisation</a:t>
          </a:r>
        </a:p>
      </dsp:txBody>
      <dsp:txXfrm rot="5400000">
        <a:off x="-1" y="1"/>
        <a:ext cx="1783802" cy="886708"/>
      </dsp:txXfrm>
    </dsp:sp>
    <dsp:sp modelId="{AF35E85D-817B-44CF-9387-8F6CDBFCE814}">
      <dsp:nvSpPr>
        <dsp:cNvPr id="0" name=""/>
        <dsp:cNvSpPr/>
      </dsp:nvSpPr>
      <dsp:spPr>
        <a:xfrm>
          <a:off x="1783802" y="0"/>
          <a:ext cx="1783802" cy="1182278"/>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Infrastructures</a:t>
          </a:r>
        </a:p>
      </dsp:txBody>
      <dsp:txXfrm>
        <a:off x="1783802" y="0"/>
        <a:ext cx="1783802" cy="886708"/>
      </dsp:txXfrm>
    </dsp:sp>
    <dsp:sp modelId="{2BC8D659-9B71-4147-A6A6-DA8B029BEE3A}">
      <dsp:nvSpPr>
        <dsp:cNvPr id="0" name=""/>
        <dsp:cNvSpPr/>
      </dsp:nvSpPr>
      <dsp:spPr>
        <a:xfrm rot="10800000">
          <a:off x="0" y="1182278"/>
          <a:ext cx="1783802" cy="1182278"/>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Ressources</a:t>
          </a:r>
        </a:p>
      </dsp:txBody>
      <dsp:txXfrm rot="10800000">
        <a:off x="0" y="1477848"/>
        <a:ext cx="1783802" cy="886708"/>
      </dsp:txXfrm>
    </dsp:sp>
    <dsp:sp modelId="{85068679-D524-441B-8070-7C2430FFD0D4}">
      <dsp:nvSpPr>
        <dsp:cNvPr id="0" name=""/>
        <dsp:cNvSpPr/>
      </dsp:nvSpPr>
      <dsp:spPr>
        <a:xfrm rot="5400000">
          <a:off x="2084563" y="881516"/>
          <a:ext cx="1182278" cy="1783802"/>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Matériels/logiciels</a:t>
          </a:r>
        </a:p>
      </dsp:txBody>
      <dsp:txXfrm rot="-5400000">
        <a:off x="1783801" y="1477848"/>
        <a:ext cx="1783802" cy="886708"/>
      </dsp:txXfrm>
    </dsp:sp>
    <dsp:sp modelId="{ECBBBEFE-797C-47B4-BB0D-9D77D96BC4B3}">
      <dsp:nvSpPr>
        <dsp:cNvPr id="0" name=""/>
        <dsp:cNvSpPr/>
      </dsp:nvSpPr>
      <dsp:spPr>
        <a:xfrm>
          <a:off x="1123722" y="764830"/>
          <a:ext cx="1320159" cy="834895"/>
        </a:xfrm>
        <a:prstGeom prst="roundRect">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fr-FR" sz="1600" kern="1200" dirty="0"/>
            <a:t>Politique</a:t>
          </a:r>
        </a:p>
        <a:p>
          <a:pPr lvl="0" algn="ctr" defTabSz="711200">
            <a:lnSpc>
              <a:spcPct val="100000"/>
            </a:lnSpc>
            <a:spcBef>
              <a:spcPct val="0"/>
            </a:spcBef>
            <a:spcAft>
              <a:spcPts val="0"/>
            </a:spcAft>
          </a:pPr>
          <a:r>
            <a:rPr lang="fr-FR" sz="1600" kern="1200" dirty="0"/>
            <a:t>et</a:t>
          </a:r>
        </a:p>
        <a:p>
          <a:pPr lvl="0" algn="ctr" defTabSz="711200">
            <a:lnSpc>
              <a:spcPct val="100000"/>
            </a:lnSpc>
            <a:spcBef>
              <a:spcPct val="0"/>
            </a:spcBef>
            <a:spcAft>
              <a:spcPts val="0"/>
            </a:spcAft>
          </a:pPr>
          <a:r>
            <a:rPr lang="fr-FR" sz="1600" kern="1200" dirty="0"/>
            <a:t>exigences</a:t>
          </a:r>
        </a:p>
      </dsp:txBody>
      <dsp:txXfrm>
        <a:off x="1164478" y="805586"/>
        <a:ext cx="1238647" cy="753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2FA0D-307B-4100-9749-5FC91011D310}">
      <dsp:nvSpPr>
        <dsp:cNvPr id="0" name=""/>
        <dsp:cNvSpPr/>
      </dsp:nvSpPr>
      <dsp:spPr>
        <a:xfrm rot="16200000">
          <a:off x="50485" y="-50485"/>
          <a:ext cx="1682830" cy="1783802"/>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Organisation</a:t>
          </a:r>
        </a:p>
        <a:p>
          <a:pPr lvl="0" algn="ctr" defTabSz="711200">
            <a:lnSpc>
              <a:spcPct val="90000"/>
            </a:lnSpc>
            <a:spcBef>
              <a:spcPct val="0"/>
            </a:spcBef>
            <a:spcAft>
              <a:spcPct val="35000"/>
            </a:spcAft>
          </a:pPr>
          <a:endParaRPr lang="fr-FR" sz="1600" kern="1200" dirty="0"/>
        </a:p>
      </dsp:txBody>
      <dsp:txXfrm rot="5400000">
        <a:off x="-1" y="1"/>
        <a:ext cx="1783802" cy="1262122"/>
      </dsp:txXfrm>
    </dsp:sp>
    <dsp:sp modelId="{AF35E85D-817B-44CF-9387-8F6CDBFCE814}">
      <dsp:nvSpPr>
        <dsp:cNvPr id="0" name=""/>
        <dsp:cNvSpPr/>
      </dsp:nvSpPr>
      <dsp:spPr>
        <a:xfrm>
          <a:off x="1783802" y="0"/>
          <a:ext cx="1783802" cy="1682830"/>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Infrastructures</a:t>
          </a:r>
        </a:p>
        <a:p>
          <a:pPr lvl="0" algn="ctr" defTabSz="711200">
            <a:lnSpc>
              <a:spcPct val="90000"/>
            </a:lnSpc>
            <a:spcBef>
              <a:spcPct val="0"/>
            </a:spcBef>
            <a:spcAft>
              <a:spcPct val="35000"/>
            </a:spcAft>
          </a:pPr>
          <a:endParaRPr lang="fr-FR" sz="1600" kern="1200" dirty="0"/>
        </a:p>
      </dsp:txBody>
      <dsp:txXfrm>
        <a:off x="1783802" y="0"/>
        <a:ext cx="1783802" cy="1262122"/>
      </dsp:txXfrm>
    </dsp:sp>
    <dsp:sp modelId="{2BC8D659-9B71-4147-A6A6-DA8B029BEE3A}">
      <dsp:nvSpPr>
        <dsp:cNvPr id="0" name=""/>
        <dsp:cNvSpPr/>
      </dsp:nvSpPr>
      <dsp:spPr>
        <a:xfrm rot="10800000">
          <a:off x="0" y="1682830"/>
          <a:ext cx="1783802" cy="1682830"/>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Ressources</a:t>
          </a:r>
        </a:p>
        <a:p>
          <a:pPr lvl="0" algn="ctr" defTabSz="711200">
            <a:lnSpc>
              <a:spcPct val="90000"/>
            </a:lnSpc>
            <a:spcBef>
              <a:spcPct val="0"/>
            </a:spcBef>
            <a:spcAft>
              <a:spcPct val="35000"/>
            </a:spcAft>
          </a:pPr>
          <a:endParaRPr lang="fr-FR" sz="1600" kern="1200" dirty="0"/>
        </a:p>
        <a:p>
          <a:pPr lvl="0" algn="ctr" defTabSz="711200">
            <a:lnSpc>
              <a:spcPct val="90000"/>
            </a:lnSpc>
            <a:spcBef>
              <a:spcPct val="0"/>
            </a:spcBef>
            <a:spcAft>
              <a:spcPct val="35000"/>
            </a:spcAft>
          </a:pPr>
          <a:endParaRPr lang="fr-FR" sz="1600" kern="1200" dirty="0"/>
        </a:p>
        <a:p>
          <a:pPr lvl="0" algn="ctr" defTabSz="711200">
            <a:lnSpc>
              <a:spcPct val="90000"/>
            </a:lnSpc>
            <a:spcBef>
              <a:spcPct val="0"/>
            </a:spcBef>
            <a:spcAft>
              <a:spcPct val="35000"/>
            </a:spcAft>
          </a:pPr>
          <a:endParaRPr lang="fr-FR" sz="1600" kern="1200" dirty="0"/>
        </a:p>
      </dsp:txBody>
      <dsp:txXfrm rot="10800000">
        <a:off x="0" y="2103537"/>
        <a:ext cx="1783802" cy="1262122"/>
      </dsp:txXfrm>
    </dsp:sp>
    <dsp:sp modelId="{85068679-D524-441B-8070-7C2430FFD0D4}">
      <dsp:nvSpPr>
        <dsp:cNvPr id="0" name=""/>
        <dsp:cNvSpPr/>
      </dsp:nvSpPr>
      <dsp:spPr>
        <a:xfrm rot="5400000">
          <a:off x="1834287" y="1632344"/>
          <a:ext cx="1682830" cy="1783802"/>
        </a:xfrm>
        <a:prstGeom prst="round1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a:t>Matériels/logiciels</a:t>
          </a:r>
        </a:p>
        <a:p>
          <a:pPr lvl="0" algn="ctr" defTabSz="711200">
            <a:lnSpc>
              <a:spcPct val="90000"/>
            </a:lnSpc>
            <a:spcBef>
              <a:spcPct val="0"/>
            </a:spcBef>
            <a:spcAft>
              <a:spcPct val="35000"/>
            </a:spcAft>
          </a:pPr>
          <a:endParaRPr lang="fr-FR" sz="1600" kern="1200" dirty="0"/>
        </a:p>
        <a:p>
          <a:pPr lvl="0" algn="ctr" defTabSz="711200">
            <a:lnSpc>
              <a:spcPct val="90000"/>
            </a:lnSpc>
            <a:spcBef>
              <a:spcPct val="0"/>
            </a:spcBef>
            <a:spcAft>
              <a:spcPct val="35000"/>
            </a:spcAft>
          </a:pPr>
          <a:endParaRPr lang="fr-FR" sz="1600" kern="1200" dirty="0"/>
        </a:p>
        <a:p>
          <a:pPr lvl="0" algn="ctr" defTabSz="711200">
            <a:lnSpc>
              <a:spcPct val="90000"/>
            </a:lnSpc>
            <a:spcBef>
              <a:spcPct val="0"/>
            </a:spcBef>
            <a:spcAft>
              <a:spcPct val="35000"/>
            </a:spcAft>
          </a:pPr>
          <a:endParaRPr lang="fr-FR" sz="1600" kern="1200" dirty="0"/>
        </a:p>
      </dsp:txBody>
      <dsp:txXfrm rot="-5400000">
        <a:off x="1783801" y="2103537"/>
        <a:ext cx="1783802" cy="1262122"/>
      </dsp:txXfrm>
    </dsp:sp>
    <dsp:sp modelId="{ECBBBEFE-797C-47B4-BB0D-9D77D96BC4B3}">
      <dsp:nvSpPr>
        <dsp:cNvPr id="0" name=""/>
        <dsp:cNvSpPr/>
      </dsp:nvSpPr>
      <dsp:spPr>
        <a:xfrm>
          <a:off x="1248661" y="1262122"/>
          <a:ext cx="1070281" cy="841415"/>
        </a:xfrm>
        <a:prstGeom prst="roundRect">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a:t>Politique</a:t>
          </a:r>
          <a:endParaRPr lang="fr-FR" sz="1100" kern="1200" dirty="0"/>
        </a:p>
        <a:p>
          <a:pPr lvl="0" algn="ctr" defTabSz="711200">
            <a:lnSpc>
              <a:spcPct val="90000"/>
            </a:lnSpc>
            <a:spcBef>
              <a:spcPct val="0"/>
            </a:spcBef>
            <a:spcAft>
              <a:spcPct val="35000"/>
            </a:spcAft>
          </a:pPr>
          <a:endParaRPr lang="fr-FR" sz="1100" kern="1200" dirty="0"/>
        </a:p>
        <a:p>
          <a:pPr lvl="0" algn="ctr" defTabSz="711200">
            <a:lnSpc>
              <a:spcPct val="90000"/>
            </a:lnSpc>
            <a:spcBef>
              <a:spcPct val="0"/>
            </a:spcBef>
            <a:spcAft>
              <a:spcPct val="35000"/>
            </a:spcAft>
          </a:pPr>
          <a:endParaRPr lang="fr-FR" sz="1100" kern="1200" dirty="0"/>
        </a:p>
      </dsp:txBody>
      <dsp:txXfrm>
        <a:off x="1289735" y="1303196"/>
        <a:ext cx="988133" cy="7592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4C4983F-4EC6-4B8E-8ED4-DAFAE46032ED}" type="datetimeFigureOut">
              <a:rPr lang="fr-FR" smtClean="0"/>
              <a:pPr/>
              <a:t>08/03/2018</a:t>
            </a:fld>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06D30AD-5E41-4690-B519-ED7CE996B425}" type="slidenum">
              <a:rPr lang="fr-FR" smtClean="0"/>
              <a:pPr/>
              <a:t>‹N°›</a:t>
            </a:fld>
            <a:endParaRPr lang="fr-FR"/>
          </a:p>
        </p:txBody>
      </p:sp>
      <p:sp>
        <p:nvSpPr>
          <p:cNvPr id="6" name="Espace réservé du pied de page 5"/>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27289170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0F812E0-94EC-4F6C-90CD-B7F3BECF1844}" type="datetimeFigureOut">
              <a:rPr lang="fr-FR" smtClean="0"/>
              <a:pPr/>
              <a:t>08/03/2018</a:t>
            </a:fld>
            <a:endParaRPr 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70EB80D-65FE-4B61-8255-E0BAB71FCFAF}" type="slidenum">
              <a:rPr lang="fr-FR" smtClean="0"/>
              <a:pPr/>
              <a:t>‹N°›</a:t>
            </a:fld>
            <a:endParaRPr lang="fr-FR"/>
          </a:p>
        </p:txBody>
      </p:sp>
    </p:spTree>
    <p:extLst>
      <p:ext uri="{BB962C8B-B14F-4D97-AF65-F5344CB8AC3E}">
        <p14:creationId xmlns:p14="http://schemas.microsoft.com/office/powerpoint/2010/main" val="34118764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1241425"/>
            <a:ext cx="4467225" cy="33496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0EB80D-65FE-4B61-8255-E0BAB71FCFAF}" type="slidenum">
              <a:rPr lang="fr-FR" smtClean="0"/>
              <a:pPr/>
              <a:t>2</a:t>
            </a:fld>
            <a:endParaRPr lang="fr-FR"/>
          </a:p>
        </p:txBody>
      </p:sp>
    </p:spTree>
    <p:extLst>
      <p:ext uri="{BB962C8B-B14F-4D97-AF65-F5344CB8AC3E}">
        <p14:creationId xmlns:p14="http://schemas.microsoft.com/office/powerpoint/2010/main" val="169702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447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271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345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344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19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792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121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politique d’archivage est dédiée à toute</a:t>
            </a:r>
            <a:r>
              <a:rPr lang="fr-FR" baseline="0" dirty="0"/>
              <a:t> personne agissant pour le compte de Bouygues Telecom. Elle </a:t>
            </a:r>
            <a:r>
              <a:rPr lang="fr-FR" dirty="0"/>
              <a:t>:</a:t>
            </a:r>
            <a:endParaRPr lang="fr-FR" baseline="0" dirty="0"/>
          </a:p>
          <a:p>
            <a:pPr marL="171450" indent="-171450">
              <a:buFontTx/>
              <a:buChar char="-"/>
            </a:pPr>
            <a:r>
              <a:rPr lang="fr-FR" baseline="0" dirty="0"/>
              <a:t>Décrit les enjeux qui sont de conférer à nos informations une valeur probatoire et de pouvoir le démontrer ;</a:t>
            </a:r>
          </a:p>
          <a:p>
            <a:pPr marL="171450" indent="-171450">
              <a:buFontTx/>
              <a:buChar char="-"/>
            </a:pPr>
            <a:r>
              <a:rPr lang="fr-FR" baseline="0" dirty="0"/>
              <a:t>Pour un objectif qui est d’utiliser le format numérique pour produire nos informations avec la même valeur probatoire que le format papier ;</a:t>
            </a:r>
          </a:p>
          <a:p>
            <a:pPr marL="171450" indent="-171450">
              <a:buFontTx/>
              <a:buChar char="-"/>
            </a:pPr>
            <a:r>
              <a:rPr lang="fr-FR" baseline="0" dirty="0"/>
              <a:t>Désigne le niveau nécessaire et suffisant de signature qui lui apportera légitimité ;</a:t>
            </a:r>
          </a:p>
          <a:p>
            <a:pPr marL="171450" indent="-171450">
              <a:buFontTx/>
              <a:buChar char="-"/>
            </a:pPr>
            <a:r>
              <a:rPr lang="fr-FR" baseline="0" dirty="0"/>
              <a:t>Cite les documents qui lui sont associées (plan de classement, exigences et charte d’archivage) ;</a:t>
            </a:r>
          </a:p>
          <a:p>
            <a:pPr marL="171450" indent="-171450">
              <a:buFontTx/>
              <a:buChar char="-"/>
            </a:pPr>
            <a:r>
              <a:rPr lang="fr-FR" baseline="0" dirty="0"/>
              <a:t>Définit son domaine d’application (…) et les principes directeurs de sa mise en œuvre ;</a:t>
            </a:r>
          </a:p>
          <a:p>
            <a:pPr marL="171450" indent="-171450">
              <a:buFontTx/>
              <a:buChar char="-"/>
            </a:pPr>
            <a:r>
              <a:rPr lang="fr-FR" baseline="0" dirty="0"/>
              <a:t>Pose les responsabilités incombant à chacun des 3 grands acteurs du S.A.E.</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55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politique se veut volontairement courte et généraliste. Elle peut ainsi être appréhendée sans difficulté</a:t>
            </a:r>
            <a:r>
              <a:rPr lang="fr-FR" baseline="0" dirty="0"/>
              <a:t> par son lecteur.</a:t>
            </a:r>
          </a:p>
          <a:p>
            <a:r>
              <a:rPr lang="fr-FR" baseline="0" dirty="0"/>
              <a:t>Les exigences liées à la politique sont quant à elles plus techniques. Elles définissent ce qui est mis en œuvre pour répondre aux enjeux de la politique d’archivage : garantir une valeur probatoire à nos informations et être en mesure de le démontrer.</a:t>
            </a:r>
          </a:p>
          <a:p>
            <a:r>
              <a:rPr lang="fr-FR" baseline="0" dirty="0"/>
              <a:t>Dans ce contexte, le niveau nécessaire et suffisant de signature est celui du directeur de l’environnement de travail.</a:t>
            </a:r>
          </a:p>
          <a:p>
            <a:endParaRPr lang="fr-FR" baseline="0" dirty="0"/>
          </a:p>
          <a:p>
            <a:r>
              <a:rPr lang="fr-FR" baseline="0" dirty="0"/>
              <a:t>Les exigences donnent un glossaire des termes employés avant de définir les exigences mis en œuvre pour les 3 grands acteurs du S.A.E.</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524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 compléter ce dispositif</a:t>
            </a:r>
            <a:r>
              <a:rPr lang="fr-FR" baseline="0" dirty="0"/>
              <a:t> de d</a:t>
            </a:r>
            <a:r>
              <a:rPr lang="fr-FR" dirty="0"/>
              <a:t>ocuments de référence, la charte d’archivage.</a:t>
            </a:r>
          </a:p>
          <a:p>
            <a:r>
              <a:rPr lang="fr-FR" dirty="0"/>
              <a:t>Volontairement concise</a:t>
            </a:r>
            <a:r>
              <a:rPr lang="fr-FR" baseline="0" dirty="0"/>
              <a:t> et graphique, elle a pour objectif d’être le guide d’accompagnement à l’archivage de l’entreprise.</a:t>
            </a:r>
          </a:p>
          <a:p>
            <a:r>
              <a:rPr lang="fr-FR" baseline="0" dirty="0"/>
              <a:t>Elle répond aux principales questions que les utilisateurs se posent :</a:t>
            </a:r>
          </a:p>
          <a:p>
            <a:pPr marL="171450" indent="-171450">
              <a:buFontTx/>
              <a:buChar char="-"/>
            </a:pPr>
            <a:r>
              <a:rPr lang="fr-FR" baseline="0" dirty="0"/>
              <a:t>Pourquoi archiver ?</a:t>
            </a:r>
          </a:p>
          <a:p>
            <a:pPr marL="171450" indent="-171450">
              <a:buFontTx/>
              <a:buChar char="-"/>
            </a:pPr>
            <a:r>
              <a:rPr lang="fr-FR" baseline="0" dirty="0"/>
              <a:t>Que faut-il archiver ?</a:t>
            </a:r>
          </a:p>
          <a:p>
            <a:pPr marL="171450" indent="-171450">
              <a:buFontTx/>
              <a:buChar char="-"/>
            </a:pPr>
            <a:r>
              <a:rPr lang="fr-FR" baseline="0" dirty="0"/>
              <a:t>Qui doit archiver ? Quand ? Et comment ?</a:t>
            </a:r>
          </a:p>
          <a:p>
            <a:pPr marL="171450" indent="-171450">
              <a:buFontTx/>
              <a:buChar char="-"/>
            </a:pPr>
            <a:r>
              <a:rPr lang="fr-FR" baseline="0" dirty="0"/>
              <a:t>Et enfin, comment consulter des archives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2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551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1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22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2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91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152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76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244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0D7F2-8582-4FB5-9AF1-89D15B9550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233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12" y="6236412"/>
            <a:ext cx="648388" cy="578477"/>
          </a:xfrm>
          <a:prstGeom prst="rect">
            <a:avLst/>
          </a:prstGeom>
        </p:spPr>
      </p:pic>
      <p:sp>
        <p:nvSpPr>
          <p:cNvPr id="2" name="Titre 1"/>
          <p:cNvSpPr>
            <a:spLocks noGrp="1"/>
          </p:cNvSpPr>
          <p:nvPr>
            <p:ph type="ctrTitle"/>
          </p:nvPr>
        </p:nvSpPr>
        <p:spPr>
          <a:xfrm>
            <a:off x="685800" y="2130430"/>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6218645"/>
            <a:ext cx="1609822" cy="59624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45A7B88-54DA-44DB-8BAF-61D2AC11979F}" type="datetime1">
              <a:rPr lang="fr-FR" smtClean="0"/>
              <a:t>08/03/2018</a:t>
            </a:fld>
            <a:endParaRPr lang="fr-FR"/>
          </a:p>
        </p:txBody>
      </p:sp>
      <p:sp>
        <p:nvSpPr>
          <p:cNvPr id="4" name="Espace réservé du numéro de diapositive 3"/>
          <p:cNvSpPr>
            <a:spLocks noGrp="1"/>
          </p:cNvSpPr>
          <p:nvPr>
            <p:ph type="sldNum" sz="quarter" idx="12"/>
          </p:nvPr>
        </p:nvSpPr>
        <p:spPr>
          <a:xfrm>
            <a:off x="4860032" y="6238523"/>
            <a:ext cx="2133600" cy="365125"/>
          </a:xfrm>
        </p:spPr>
        <p:txBody>
          <a:bodyPr/>
          <a:lstStyle/>
          <a:p>
            <a:fld id="{B3DDB88B-5597-451B-814C-33B8A23C77C8}" type="slidenum">
              <a:rPr lang="fr-FR" smtClean="0"/>
              <a:t>‹N°›</a:t>
            </a:fld>
            <a:endParaRPr lang="fr-FR"/>
          </a:p>
        </p:txBody>
      </p:sp>
      <p:sp>
        <p:nvSpPr>
          <p:cNvPr id="5" name="ZoneTexte 4"/>
          <p:cNvSpPr txBox="1"/>
          <p:nvPr userDrawn="1"/>
        </p:nvSpPr>
        <p:spPr>
          <a:xfrm>
            <a:off x="350994"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417928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6B664B1-F133-4C3D-8C83-A8BAADC87AD7}" type="datetime1">
              <a:rPr lang="fr-FR" smtClean="0"/>
              <a:t>08/03/2018</a:t>
            </a:fld>
            <a:endParaRPr lang="fr-FR"/>
          </a:p>
        </p:txBody>
      </p:sp>
      <p:sp>
        <p:nvSpPr>
          <p:cNvPr id="7" name="Espace réservé du numéro de diapositive 6"/>
          <p:cNvSpPr>
            <a:spLocks noGrp="1"/>
          </p:cNvSpPr>
          <p:nvPr>
            <p:ph type="sldNum" sz="quarter" idx="12"/>
          </p:nvPr>
        </p:nvSpPr>
        <p:spPr>
          <a:xfrm>
            <a:off x="4860032" y="6222119"/>
            <a:ext cx="2133600" cy="365125"/>
          </a:xfrm>
        </p:spPr>
        <p:txBody>
          <a:bodyPr/>
          <a:lstStyle/>
          <a:p>
            <a:fld id="{B3DDB88B-5597-451B-814C-33B8A23C77C8}" type="slidenum">
              <a:rPr lang="fr-FR" smtClean="0"/>
              <a:t>‹N°›</a:t>
            </a:fld>
            <a:endParaRPr lang="fr-FR"/>
          </a:p>
        </p:txBody>
      </p:sp>
      <p:sp>
        <p:nvSpPr>
          <p:cNvPr id="8" name="ZoneTexte 7"/>
          <p:cNvSpPr txBox="1"/>
          <p:nvPr userDrawn="1"/>
        </p:nvSpPr>
        <p:spPr>
          <a:xfrm>
            <a:off x="348928" y="6167348"/>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4080946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9C023CF-EB82-47AF-87E6-59ADF53DC6CD}" type="datetime1">
              <a:rPr lang="fr-FR" smtClean="0"/>
              <a:t>08/03/2018</a:t>
            </a:fld>
            <a:endParaRPr lang="fr-FR"/>
          </a:p>
        </p:txBody>
      </p:sp>
      <p:sp>
        <p:nvSpPr>
          <p:cNvPr id="7" name="Espace réservé du numéro de diapositive 6"/>
          <p:cNvSpPr>
            <a:spLocks noGrp="1"/>
          </p:cNvSpPr>
          <p:nvPr>
            <p:ph type="sldNum" sz="quarter" idx="12"/>
          </p:nvPr>
        </p:nvSpPr>
        <p:spPr>
          <a:xfrm>
            <a:off x="4860032" y="6225187"/>
            <a:ext cx="2133600" cy="365125"/>
          </a:xfrm>
        </p:spPr>
        <p:txBody>
          <a:bodyPr/>
          <a:lstStyle/>
          <a:p>
            <a:fld id="{B3DDB88B-5597-451B-814C-33B8A23C77C8}" type="slidenum">
              <a:rPr lang="fr-FR" smtClean="0"/>
              <a:t>‹N°›</a:t>
            </a:fld>
            <a:endParaRPr lang="fr-FR"/>
          </a:p>
        </p:txBody>
      </p:sp>
      <p:sp>
        <p:nvSpPr>
          <p:cNvPr id="8" name="ZoneTexte 7"/>
          <p:cNvSpPr txBox="1"/>
          <p:nvPr userDrawn="1"/>
        </p:nvSpPr>
        <p:spPr>
          <a:xfrm>
            <a:off x="361628"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1236997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FCF3FC4-A1C4-46F5-B619-78B0F0BFDC00}" type="datetime1">
              <a:rPr lang="fr-FR" smtClean="0"/>
              <a:t>08/03/2018</a:t>
            </a:fld>
            <a:endParaRPr lang="fr-FR"/>
          </a:p>
        </p:txBody>
      </p:sp>
      <p:sp>
        <p:nvSpPr>
          <p:cNvPr id="6" name="Espace réservé du numéro de diapositive 5"/>
          <p:cNvSpPr>
            <a:spLocks noGrp="1"/>
          </p:cNvSpPr>
          <p:nvPr>
            <p:ph type="sldNum" sz="quarter" idx="12"/>
          </p:nvPr>
        </p:nvSpPr>
        <p:spPr>
          <a:xfrm>
            <a:off x="4860032" y="6225187"/>
            <a:ext cx="2133600" cy="365125"/>
          </a:xfrm>
        </p:spPr>
        <p:txBody>
          <a:bodyPr/>
          <a:lstStyle/>
          <a:p>
            <a:fld id="{B3DDB88B-5597-451B-814C-33B8A23C77C8}" type="slidenum">
              <a:rPr lang="fr-FR" smtClean="0"/>
              <a:t>‹N°›</a:t>
            </a:fld>
            <a:endParaRPr lang="fr-FR"/>
          </a:p>
        </p:txBody>
      </p:sp>
      <p:sp>
        <p:nvSpPr>
          <p:cNvPr id="7" name="ZoneTexte 6"/>
          <p:cNvSpPr txBox="1"/>
          <p:nvPr userDrawn="1"/>
        </p:nvSpPr>
        <p:spPr>
          <a:xfrm>
            <a:off x="361628"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3029602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F003D2E-522A-4F40-B346-1E5E48CC9AA1}" type="datetime1">
              <a:rPr lang="fr-FR" smtClean="0"/>
              <a:t>08/03/2018</a:t>
            </a:fld>
            <a:endParaRPr lang="fr-FR"/>
          </a:p>
        </p:txBody>
      </p:sp>
      <p:sp>
        <p:nvSpPr>
          <p:cNvPr id="6" name="Espace réservé du numéro de diapositive 5"/>
          <p:cNvSpPr>
            <a:spLocks noGrp="1"/>
          </p:cNvSpPr>
          <p:nvPr>
            <p:ph type="sldNum" sz="quarter" idx="12"/>
          </p:nvPr>
        </p:nvSpPr>
        <p:spPr>
          <a:xfrm>
            <a:off x="4860032" y="6225187"/>
            <a:ext cx="2133600" cy="365125"/>
          </a:xfrm>
        </p:spPr>
        <p:txBody>
          <a:bodyPr/>
          <a:lstStyle/>
          <a:p>
            <a:fld id="{B3DDB88B-5597-451B-814C-33B8A23C77C8}" type="slidenum">
              <a:rPr lang="fr-FR" smtClean="0"/>
              <a:t>‹N°›</a:t>
            </a:fld>
            <a:endParaRPr lang="fr-FR"/>
          </a:p>
        </p:txBody>
      </p:sp>
      <p:sp>
        <p:nvSpPr>
          <p:cNvPr id="7" name="ZoneTexte 6"/>
          <p:cNvSpPr txBox="1"/>
          <p:nvPr userDrawn="1"/>
        </p:nvSpPr>
        <p:spPr>
          <a:xfrm>
            <a:off x="336228"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362382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itre 3"/>
          <p:cNvSpPr>
            <a:spLocks noGrp="1"/>
          </p:cNvSpPr>
          <p:nvPr>
            <p:ph type="title"/>
          </p:nvPr>
        </p:nvSpPr>
        <p:spPr/>
        <p:txBody>
          <a:bodyPr/>
          <a:lstStyle/>
          <a:p>
            <a:r>
              <a:rPr lang="fr-FR"/>
              <a:t>Modifiez le style du titre</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12" y="6236412"/>
            <a:ext cx="648388" cy="578477"/>
          </a:xfrm>
          <a:prstGeom prst="rect">
            <a:avLst/>
          </a:prstGeom>
        </p:spPr>
      </p:pic>
      <p:pic>
        <p:nvPicPr>
          <p:cNvPr id="15" name="Imag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2320" y="6218645"/>
            <a:ext cx="1609822" cy="59624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u numéro de diapositive 1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75725-8734-406C-86EE-E8D776B82646}"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916832"/>
            <a:ext cx="7772400" cy="1470025"/>
          </a:xfrm>
        </p:spPr>
        <p:txBody>
          <a:bodyPr/>
          <a:lstStyle>
            <a:lvl1pPr>
              <a:defRPr>
                <a:solidFill>
                  <a:srgbClr val="02A7CE"/>
                </a:solidFill>
              </a:defRPr>
            </a:lvl1pPr>
          </a:lstStyle>
          <a:p>
            <a:r>
              <a:rPr lang="fr-FR"/>
              <a:t>Modifiez le style du titre</a:t>
            </a:r>
            <a:endParaRPr lang="fr-FR" dirty="0"/>
          </a:p>
        </p:txBody>
      </p:sp>
      <p:sp>
        <p:nvSpPr>
          <p:cNvPr id="3" name="Sous-titre 2"/>
          <p:cNvSpPr>
            <a:spLocks noGrp="1"/>
          </p:cNvSpPr>
          <p:nvPr>
            <p:ph type="subTitle" idx="1"/>
          </p:nvPr>
        </p:nvSpPr>
        <p:spPr>
          <a:xfrm>
            <a:off x="1371600" y="3672607"/>
            <a:ext cx="6400800" cy="1752600"/>
          </a:xfrm>
        </p:spPr>
        <p:txBody>
          <a:bodyPr>
            <a:normAutofit/>
          </a:bodyPr>
          <a:lstStyle>
            <a:lvl1pPr marL="0" indent="0" algn="ctr">
              <a:buNone/>
              <a:defRPr sz="2400">
                <a:solidFill>
                  <a:srgbClr val="0062A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4" name="Espace réservé de la date 3"/>
          <p:cNvSpPr>
            <a:spLocks noGrp="1"/>
          </p:cNvSpPr>
          <p:nvPr>
            <p:ph type="dt" sz="half" idx="10"/>
          </p:nvPr>
        </p:nvSpPr>
        <p:spPr/>
        <p:txBody>
          <a:bodyPr/>
          <a:lstStyle/>
          <a:p>
            <a:fld id="{242BA3A3-9243-40B4-8E35-9C4DB751875A}" type="datetime1">
              <a:rPr lang="fr-FR" smtClean="0"/>
              <a:t>08/03/2018</a:t>
            </a:fld>
            <a:endParaRPr lang="fr-FR" dirty="0"/>
          </a:p>
        </p:txBody>
      </p:sp>
      <p:sp>
        <p:nvSpPr>
          <p:cNvPr id="6" name="Espace réservé du numéro de diapositive 5"/>
          <p:cNvSpPr>
            <a:spLocks noGrp="1"/>
          </p:cNvSpPr>
          <p:nvPr>
            <p:ph type="sldNum" sz="quarter" idx="12"/>
          </p:nvPr>
        </p:nvSpPr>
        <p:spPr>
          <a:xfrm>
            <a:off x="4860032" y="6225335"/>
            <a:ext cx="2133600" cy="365125"/>
          </a:xfrm>
        </p:spPr>
        <p:txBody>
          <a:bodyPr/>
          <a:lstStyle/>
          <a:p>
            <a:fld id="{C788F5CA-3052-496D-B9FD-6B4040F1CDD1}" type="slidenum">
              <a:rPr lang="fr-FR" smtClean="0"/>
              <a:t>‹N°›</a:t>
            </a:fld>
            <a:endParaRPr lang="fr-FR" dirty="0"/>
          </a:p>
        </p:txBody>
      </p:sp>
      <p:sp>
        <p:nvSpPr>
          <p:cNvPr id="7" name="Rectangle 6"/>
          <p:cNvSpPr/>
          <p:nvPr userDrawn="1"/>
        </p:nvSpPr>
        <p:spPr>
          <a:xfrm>
            <a:off x="3347864" y="3346723"/>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2A7CE"/>
              </a:solidFill>
            </a:endParaRPr>
          </a:p>
        </p:txBody>
      </p:sp>
      <p:cxnSp>
        <p:nvCxnSpPr>
          <p:cNvPr id="9" name="Connecteur droit 8"/>
          <p:cNvCxnSpPr/>
          <p:nvPr userDrawn="1"/>
        </p:nvCxnSpPr>
        <p:spPr>
          <a:xfrm>
            <a:off x="683568" y="3418731"/>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userDrawn="1"/>
        </p:nvSpPr>
        <p:spPr>
          <a:xfrm>
            <a:off x="3631182" y="785631"/>
            <a:ext cx="1854995" cy="646331"/>
          </a:xfrm>
          <a:prstGeom prst="rect">
            <a:avLst/>
          </a:prstGeom>
          <a:noFill/>
        </p:spPr>
        <p:txBody>
          <a:bodyPr wrap="none" rtlCol="0">
            <a:spAutoFit/>
          </a:bodyPr>
          <a:lstStyle/>
          <a:p>
            <a:r>
              <a:rPr lang="fr-FR" sz="3600" b="1" i="0" dirty="0">
                <a:solidFill>
                  <a:srgbClr val="0062AC"/>
                </a:solidFill>
              </a:rPr>
              <a:t>INTERNE</a:t>
            </a:r>
          </a:p>
        </p:txBody>
      </p:sp>
    </p:spTree>
    <p:extLst>
      <p:ext uri="{BB962C8B-B14F-4D97-AF65-F5344CB8AC3E}">
        <p14:creationId xmlns:p14="http://schemas.microsoft.com/office/powerpoint/2010/main" val="147259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lvl1pPr>
              <a:defRPr>
                <a:solidFill>
                  <a:srgbClr val="0062AC"/>
                </a:solidFill>
              </a:defRPr>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28A129F3-4295-44B5-B1C9-631F987E45FF}" type="datetime1">
              <a:rPr lang="fr-FR" smtClean="0"/>
              <a:t>08/03/2018</a:t>
            </a:fld>
            <a:endParaRPr lang="fr-FR" dirty="0"/>
          </a:p>
        </p:txBody>
      </p:sp>
      <p:sp>
        <p:nvSpPr>
          <p:cNvPr id="6" name="Espace réservé du numéro de diapositive 5"/>
          <p:cNvSpPr>
            <a:spLocks noGrp="1"/>
          </p:cNvSpPr>
          <p:nvPr>
            <p:ph type="sldNum" sz="quarter" idx="12"/>
          </p:nvPr>
        </p:nvSpPr>
        <p:spPr>
          <a:xfrm>
            <a:off x="4860032" y="6236763"/>
            <a:ext cx="2133600" cy="365125"/>
          </a:xfrm>
        </p:spPr>
        <p:txBody>
          <a:bodyPr/>
          <a:lstStyle/>
          <a:p>
            <a:fld id="{B3DDB88B-5597-451B-814C-33B8A23C77C8}" type="slidenum">
              <a:rPr lang="fr-FR" smtClean="0"/>
              <a:t>‹N°›</a:t>
            </a:fld>
            <a:endParaRPr lang="fr-FR" dirty="0"/>
          </a:p>
        </p:txBody>
      </p:sp>
      <p:sp>
        <p:nvSpPr>
          <p:cNvPr id="7" name="Rectangle 6"/>
          <p:cNvSpPr/>
          <p:nvPr userDrawn="1"/>
        </p:nvSpPr>
        <p:spPr>
          <a:xfrm>
            <a:off x="3316197" y="1216670"/>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2A7CE"/>
              </a:solidFill>
            </a:endParaRPr>
          </a:p>
        </p:txBody>
      </p:sp>
      <p:cxnSp>
        <p:nvCxnSpPr>
          <p:cNvPr id="8" name="Connecteur droit 7"/>
          <p:cNvCxnSpPr/>
          <p:nvPr userDrawn="1"/>
        </p:nvCxnSpPr>
        <p:spPr>
          <a:xfrm>
            <a:off x="683568" y="1280170"/>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userDrawn="1"/>
        </p:nvSpPr>
        <p:spPr>
          <a:xfrm>
            <a:off x="348928" y="61334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296024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solidFill>
                  <a:srgbClr val="02A7CE"/>
                </a:solidFill>
              </a:defRPr>
            </a:lvl1pPr>
          </a:lstStyle>
          <a:p>
            <a:r>
              <a:rPr lang="fr-FR"/>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9F2D46F-A025-451D-8DAD-4D83ED4E39C4}" type="datetime1">
              <a:rPr lang="fr-FR" smtClean="0"/>
              <a:t>08/03/2018</a:t>
            </a:fld>
            <a:endParaRPr lang="fr-FR"/>
          </a:p>
        </p:txBody>
      </p:sp>
      <p:sp>
        <p:nvSpPr>
          <p:cNvPr id="6" name="Espace réservé du numéro de diapositive 5"/>
          <p:cNvSpPr>
            <a:spLocks noGrp="1"/>
          </p:cNvSpPr>
          <p:nvPr>
            <p:ph type="sldNum" sz="quarter" idx="12"/>
          </p:nvPr>
        </p:nvSpPr>
        <p:spPr>
          <a:xfrm>
            <a:off x="4860032" y="6233279"/>
            <a:ext cx="2133600" cy="365125"/>
          </a:xfrm>
        </p:spPr>
        <p:txBody>
          <a:bodyPr/>
          <a:lstStyle/>
          <a:p>
            <a:fld id="{B3DDB88B-5597-451B-814C-33B8A23C77C8}" type="slidenum">
              <a:rPr lang="fr-FR" smtClean="0"/>
              <a:t>‹N°›</a:t>
            </a:fld>
            <a:endParaRPr lang="fr-FR"/>
          </a:p>
        </p:txBody>
      </p:sp>
      <p:sp>
        <p:nvSpPr>
          <p:cNvPr id="7" name="ZoneTexte 6"/>
          <p:cNvSpPr txBox="1"/>
          <p:nvPr userDrawn="1"/>
        </p:nvSpPr>
        <p:spPr>
          <a:xfrm>
            <a:off x="639026"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1399890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64B2D24-CB7F-44A9-BB3E-AD067D37C83F}" type="datetime1">
              <a:rPr lang="fr-FR" smtClean="0"/>
              <a:t>08/03/2018</a:t>
            </a:fld>
            <a:endParaRPr lang="fr-FR"/>
          </a:p>
        </p:txBody>
      </p:sp>
      <p:sp>
        <p:nvSpPr>
          <p:cNvPr id="7" name="Espace réservé du numéro de diapositive 6"/>
          <p:cNvSpPr>
            <a:spLocks noGrp="1"/>
          </p:cNvSpPr>
          <p:nvPr>
            <p:ph type="sldNum" sz="quarter" idx="12"/>
          </p:nvPr>
        </p:nvSpPr>
        <p:spPr>
          <a:xfrm>
            <a:off x="4860032" y="6218349"/>
            <a:ext cx="2133600" cy="365125"/>
          </a:xfrm>
        </p:spPr>
        <p:txBody>
          <a:bodyPr/>
          <a:lstStyle/>
          <a:p>
            <a:fld id="{B3DDB88B-5597-451B-814C-33B8A23C77C8}" type="slidenum">
              <a:rPr lang="fr-FR" smtClean="0"/>
              <a:t>‹N°›</a:t>
            </a:fld>
            <a:endParaRPr lang="fr-FR"/>
          </a:p>
        </p:txBody>
      </p:sp>
      <p:sp>
        <p:nvSpPr>
          <p:cNvPr id="8" name="Rectangle 7"/>
          <p:cNvSpPr/>
          <p:nvPr userDrawn="1"/>
        </p:nvSpPr>
        <p:spPr>
          <a:xfrm>
            <a:off x="3491880" y="1374676"/>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2A7CE"/>
              </a:solidFill>
            </a:endParaRPr>
          </a:p>
        </p:txBody>
      </p:sp>
      <p:cxnSp>
        <p:nvCxnSpPr>
          <p:cNvPr id="9" name="Connecteur droit 8"/>
          <p:cNvCxnSpPr/>
          <p:nvPr userDrawn="1"/>
        </p:nvCxnSpPr>
        <p:spPr>
          <a:xfrm>
            <a:off x="683568" y="1438176"/>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userDrawn="1"/>
        </p:nvSpPr>
        <p:spPr>
          <a:xfrm>
            <a:off x="395536"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34570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C461E3B-1C77-43DD-8423-937E7AAC5C65}" type="datetime1">
              <a:rPr lang="fr-FR" smtClean="0"/>
              <a:t>08/03/2018</a:t>
            </a:fld>
            <a:endParaRPr lang="fr-FR"/>
          </a:p>
        </p:txBody>
      </p:sp>
      <p:sp>
        <p:nvSpPr>
          <p:cNvPr id="9" name="Espace réservé du numéro de diapositive 8"/>
          <p:cNvSpPr>
            <a:spLocks noGrp="1"/>
          </p:cNvSpPr>
          <p:nvPr>
            <p:ph type="sldNum" sz="quarter" idx="12"/>
          </p:nvPr>
        </p:nvSpPr>
        <p:spPr>
          <a:xfrm>
            <a:off x="4860032" y="6237312"/>
            <a:ext cx="2133600" cy="365125"/>
          </a:xfrm>
        </p:spPr>
        <p:txBody>
          <a:bodyPr/>
          <a:lstStyle/>
          <a:p>
            <a:fld id="{B3DDB88B-5597-451B-814C-33B8A23C77C8}" type="slidenum">
              <a:rPr lang="fr-FR" smtClean="0"/>
              <a:t>‹N°›</a:t>
            </a:fld>
            <a:endParaRPr lang="fr-FR"/>
          </a:p>
        </p:txBody>
      </p:sp>
      <p:sp>
        <p:nvSpPr>
          <p:cNvPr id="10" name="Rectangle 9"/>
          <p:cNvSpPr/>
          <p:nvPr userDrawn="1"/>
        </p:nvSpPr>
        <p:spPr>
          <a:xfrm>
            <a:off x="3491880" y="1374676"/>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2A7CE"/>
              </a:solidFill>
            </a:endParaRPr>
          </a:p>
        </p:txBody>
      </p:sp>
      <p:cxnSp>
        <p:nvCxnSpPr>
          <p:cNvPr id="11" name="Connecteur droit 10"/>
          <p:cNvCxnSpPr/>
          <p:nvPr userDrawn="1"/>
        </p:nvCxnSpPr>
        <p:spPr>
          <a:xfrm>
            <a:off x="683568" y="1438176"/>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userDrawn="1"/>
        </p:nvSpPr>
        <p:spPr>
          <a:xfrm>
            <a:off x="382836"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365157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2D6A064-B937-4E6F-9466-2DA53D291B13}" type="datetime1">
              <a:rPr lang="fr-FR" smtClean="0"/>
              <a:t>08/03/2018</a:t>
            </a:fld>
            <a:endParaRPr lang="fr-FR"/>
          </a:p>
        </p:txBody>
      </p:sp>
      <p:sp>
        <p:nvSpPr>
          <p:cNvPr id="4" name="Espace réservé du pied de page 3"/>
          <p:cNvSpPr>
            <a:spLocks noGrp="1"/>
          </p:cNvSpPr>
          <p:nvPr>
            <p:ph type="ftr" sz="quarter" idx="11"/>
          </p:nvPr>
        </p:nvSpPr>
        <p:spPr>
          <a:xfrm>
            <a:off x="2724472" y="6376636"/>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4860032" y="6225187"/>
            <a:ext cx="2133600" cy="365125"/>
          </a:xfrm>
        </p:spPr>
        <p:txBody>
          <a:bodyPr/>
          <a:lstStyle/>
          <a:p>
            <a:fld id="{B3DDB88B-5597-451B-814C-33B8A23C77C8}" type="slidenum">
              <a:rPr lang="fr-FR" smtClean="0"/>
              <a:t>‹N°›</a:t>
            </a:fld>
            <a:endParaRPr lang="fr-FR"/>
          </a:p>
        </p:txBody>
      </p:sp>
      <p:sp>
        <p:nvSpPr>
          <p:cNvPr id="6" name="Rectangle 5"/>
          <p:cNvSpPr/>
          <p:nvPr userDrawn="1"/>
        </p:nvSpPr>
        <p:spPr>
          <a:xfrm>
            <a:off x="3491880" y="1374676"/>
            <a:ext cx="2520280" cy="72008"/>
          </a:xfrm>
          <a:prstGeom prst="rect">
            <a:avLst/>
          </a:prstGeom>
          <a:solidFill>
            <a:srgbClr val="02A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2A7CE"/>
              </a:solidFill>
            </a:endParaRPr>
          </a:p>
        </p:txBody>
      </p:sp>
      <p:cxnSp>
        <p:nvCxnSpPr>
          <p:cNvPr id="7" name="Connecteur droit 6"/>
          <p:cNvCxnSpPr/>
          <p:nvPr userDrawn="1"/>
        </p:nvCxnSpPr>
        <p:spPr>
          <a:xfrm>
            <a:off x="683568" y="1438176"/>
            <a:ext cx="777686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userDrawn="1"/>
        </p:nvSpPr>
        <p:spPr>
          <a:xfrm>
            <a:off x="323528" y="6146140"/>
            <a:ext cx="1484702" cy="523220"/>
          </a:xfrm>
          <a:prstGeom prst="rect">
            <a:avLst/>
          </a:prstGeom>
          <a:noFill/>
        </p:spPr>
        <p:txBody>
          <a:bodyPr wrap="none" rtlCol="0">
            <a:spAutoFit/>
          </a:bodyPr>
          <a:lstStyle/>
          <a:p>
            <a:r>
              <a:rPr lang="fr-FR" sz="2800" b="1" i="0" dirty="0">
                <a:solidFill>
                  <a:srgbClr val="0062AC"/>
                </a:solidFill>
              </a:rPr>
              <a:t>INTERNE</a:t>
            </a:r>
          </a:p>
        </p:txBody>
      </p:sp>
    </p:spTree>
    <p:extLst>
      <p:ext uri="{BB962C8B-B14F-4D97-AF65-F5344CB8AC3E}">
        <p14:creationId xmlns:p14="http://schemas.microsoft.com/office/powerpoint/2010/main" val="5592289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412" y="6234899"/>
            <a:ext cx="648388" cy="578477"/>
          </a:xfrm>
          <a:prstGeom prst="rect">
            <a:avLst/>
          </a:prstGeom>
        </p:spPr>
      </p:pic>
      <p:sp>
        <p:nvSpPr>
          <p:cNvPr id="10" name="Espace réservé du pied de page 10"/>
          <p:cNvSpPr txBox="1">
            <a:spLocks/>
          </p:cNvSpPr>
          <p:nvPr userDrawn="1"/>
        </p:nvSpPr>
        <p:spPr>
          <a:xfrm>
            <a:off x="1104729" y="6296833"/>
            <a:ext cx="7067128" cy="224091"/>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dirty="0">
                <a:solidFill>
                  <a:prstClr val="black"/>
                </a:solidFill>
              </a:rPr>
              <a:t>CR2PA – Atelier à la Cour des Comptes </a:t>
            </a:r>
            <a:r>
              <a:rPr lang="fr-FR" sz="1100" dirty="0">
                <a:solidFill>
                  <a:srgbClr val="FF0000"/>
                </a:solidFill>
              </a:rPr>
              <a:t>N°20/2 - 15 février 2018_Bouygues Telecom </a:t>
            </a:r>
            <a:r>
              <a:rPr lang="fr-FR" sz="1100" dirty="0">
                <a:solidFill>
                  <a:srgbClr val="000000"/>
                </a:solidFill>
              </a:rPr>
              <a:t>François Delion</a:t>
            </a:r>
          </a:p>
        </p:txBody>
      </p:sp>
      <p:pic>
        <p:nvPicPr>
          <p:cNvPr id="11" name="Imag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52320" y="6218645"/>
            <a:ext cx="1609822" cy="596244"/>
          </a:xfrm>
          <a:prstGeom prst="rect">
            <a:avLst/>
          </a:prstGeom>
        </p:spPr>
      </p:pic>
      <p:sp>
        <p:nvSpPr>
          <p:cNvPr id="14" name="ZoneTexte 13"/>
          <p:cNvSpPr txBox="1"/>
          <p:nvPr userDrawn="1"/>
        </p:nvSpPr>
        <p:spPr>
          <a:xfrm>
            <a:off x="4353599" y="6525650"/>
            <a:ext cx="482824" cy="307777"/>
          </a:xfrm>
          <a:prstGeom prst="rect">
            <a:avLst/>
          </a:prstGeom>
          <a:noFill/>
        </p:spPr>
        <p:txBody>
          <a:bodyPr wrap="none" rtlCol="0">
            <a:spAutoFit/>
          </a:bodyPr>
          <a:lstStyle/>
          <a:p>
            <a:pPr algn="ctr"/>
            <a:fld id="{13D1B817-A4A4-4CE2-9A34-993D93106629}" type="slidenum">
              <a:rPr lang="fr-FR" sz="1400" smtClean="0">
                <a:solidFill>
                  <a:schemeClr val="bg1">
                    <a:lumMod val="65000"/>
                  </a:schemeClr>
                </a:solidFill>
              </a:rPr>
              <a:pPr algn="ctr"/>
              <a:t>‹N°›</a:t>
            </a:fld>
            <a:endParaRPr lang="fr-FR" sz="1400" dirty="0">
              <a:solidFill>
                <a:schemeClr val="bg1">
                  <a:lumMod val="65000"/>
                </a:schemeClr>
              </a:solidFill>
            </a:endParaRPr>
          </a:p>
        </p:txBody>
      </p:sp>
      <p:pic>
        <p:nvPicPr>
          <p:cNvPr id="8" name="Image 7"/>
          <p:cNvPicPr>
            <a:picLocks noChangeAspect="1"/>
          </p:cNvPicPr>
          <p:nvPr userDrawn="1"/>
        </p:nvPicPr>
        <p:blipFill>
          <a:blip r:embed="rId7"/>
          <a:stretch>
            <a:fillRect/>
          </a:stretch>
        </p:blipFill>
        <p:spPr>
          <a:xfrm>
            <a:off x="809040" y="6145597"/>
            <a:ext cx="959342" cy="6878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16632"/>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1"/>
            <a:ext cx="8229600" cy="42050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2A7CE"/>
                </a:solidFill>
                <a:latin typeface="Arial" panose="020B0604020202020204" pitchFamily="34" charset="0"/>
                <a:cs typeface="Arial" panose="020B0604020202020204" pitchFamily="34" charset="0"/>
              </a:defRPr>
            </a:lvl1pPr>
          </a:lstStyle>
          <a:p>
            <a:fld id="{E9029504-A735-4297-852F-62AC3272A888}" type="datetime1">
              <a:rPr lang="fr-FR" smtClean="0"/>
              <a:t>08/03/2018</a:t>
            </a:fld>
            <a:endParaRPr lang="fr-FR" dirty="0"/>
          </a:p>
        </p:txBody>
      </p:sp>
      <p:sp>
        <p:nvSpPr>
          <p:cNvPr id="6" name="Espace réservé du numéro de diapositive 5"/>
          <p:cNvSpPr>
            <a:spLocks noGrp="1"/>
          </p:cNvSpPr>
          <p:nvPr>
            <p:ph type="sldNum" sz="quarter" idx="4"/>
          </p:nvPr>
        </p:nvSpPr>
        <p:spPr>
          <a:xfrm>
            <a:off x="3635896" y="6356350"/>
            <a:ext cx="2133600" cy="365125"/>
          </a:xfrm>
          <a:prstGeom prst="rect">
            <a:avLst/>
          </a:prstGeom>
        </p:spPr>
        <p:txBody>
          <a:bodyPr vert="horz" lIns="91440" tIns="45720" rIns="91440" bIns="45720" rtlCol="0" anchor="ctr"/>
          <a:lstStyle>
            <a:lvl1pPr algn="r">
              <a:defRPr sz="1200">
                <a:solidFill>
                  <a:srgbClr val="02A7CE"/>
                </a:solidFill>
                <a:latin typeface="Arial" panose="020B0604020202020204" pitchFamily="34" charset="0"/>
                <a:cs typeface="Arial" panose="020B0604020202020204" pitchFamily="34" charset="0"/>
              </a:defRPr>
            </a:lvl1pPr>
          </a:lstStyle>
          <a:p>
            <a:fld id="{6F61C69B-319A-4BF1-A45E-8B9B2E1C662D}" type="slidenum">
              <a:rPr lang="fr-FR" smtClean="0"/>
              <a:pPr/>
              <a:t>‹N°›</a:t>
            </a:fld>
            <a:endParaRPr lang="fr-FR" dirty="0"/>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92280" y="6057472"/>
            <a:ext cx="2048256" cy="755904"/>
          </a:xfrm>
          <a:prstGeom prst="rect">
            <a:avLst/>
          </a:prstGeom>
        </p:spPr>
      </p:pic>
    </p:spTree>
    <p:extLst>
      <p:ext uri="{BB962C8B-B14F-4D97-AF65-F5344CB8AC3E}">
        <p14:creationId xmlns:p14="http://schemas.microsoft.com/office/powerpoint/2010/main" val="417387150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lvl1pPr algn="ctr" defTabSz="914400" rtl="0" eaLnBrk="1" latinLnBrk="0" hangingPunct="1">
        <a:spcBef>
          <a:spcPct val="0"/>
        </a:spcBef>
        <a:buNone/>
        <a:defRPr sz="4000" b="1" kern="1200">
          <a:solidFill>
            <a:srgbClr val="02A7CE"/>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70C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diagramQuickStyle" Target="../diagrams/quickStyle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image" Target="../media/image49.jpeg"/><Relationship Id="rId4" Type="http://schemas.openxmlformats.org/officeDocument/2006/relationships/diagramLayout" Target="../diagrams/layout1.xml"/><Relationship Id="rId9" Type="http://schemas.openxmlformats.org/officeDocument/2006/relationships/image" Target="../media/image48.jpeg"/><Relationship Id="rId14" Type="http://schemas.openxmlformats.org/officeDocument/2006/relationships/diagramColors" Target="../diagrams/colors2.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jp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58.wmf"/><Relationship Id="rId7" Type="http://schemas.openxmlformats.org/officeDocument/2006/relationships/diagramData" Target="../diagrams/data5.xml"/><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61.png"/><Relationship Id="rId11" Type="http://schemas.microsoft.com/office/2007/relationships/diagramDrawing" Target="../diagrams/drawing5.xml"/><Relationship Id="rId5" Type="http://schemas.openxmlformats.org/officeDocument/2006/relationships/image" Target="../media/image60.png"/><Relationship Id="rId10" Type="http://schemas.openxmlformats.org/officeDocument/2006/relationships/diagramColors" Target="../diagrams/colors5.xml"/><Relationship Id="rId4" Type="http://schemas.openxmlformats.org/officeDocument/2006/relationships/image" Target="../media/image59.png"/><Relationship Id="rId9"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52.png"/><Relationship Id="rId3" Type="http://schemas.openxmlformats.org/officeDocument/2006/relationships/diagramLayout" Target="../diagrams/layout6.xml"/><Relationship Id="rId7" Type="http://schemas.openxmlformats.org/officeDocument/2006/relationships/image" Target="../media/image62.wmf"/><Relationship Id="rId12" Type="http://schemas.microsoft.com/office/2007/relationships/diagramDrawing" Target="../diagrams/drawing7.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11" Type="http://schemas.openxmlformats.org/officeDocument/2006/relationships/diagramColors" Target="../diagrams/colors7.xml"/><Relationship Id="rId5" Type="http://schemas.openxmlformats.org/officeDocument/2006/relationships/diagramColors" Target="../diagrams/colors6.xml"/><Relationship Id="rId10" Type="http://schemas.openxmlformats.org/officeDocument/2006/relationships/diagramQuickStyle" Target="../diagrams/quickStyle7.xml"/><Relationship Id="rId4" Type="http://schemas.openxmlformats.org/officeDocument/2006/relationships/diagramQuickStyle" Target="../diagrams/quickStyle6.xml"/><Relationship Id="rId9"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mailto:bruno.lalande@renault.com" TargetMode="External"/><Relationship Id="rId3" Type="http://schemas.openxmlformats.org/officeDocument/2006/relationships/hyperlink" Target="mailto:monique.rodde-amoros@asp-public.fr" TargetMode="External"/><Relationship Id="rId7" Type="http://schemas.openxmlformats.org/officeDocument/2006/relationships/hyperlink" Target="mailto:delphine.mouchel@naval-group.com" TargetMode="External"/><Relationship Id="rId12" Type="http://schemas.openxmlformats.org/officeDocument/2006/relationships/hyperlink" Target="mailto:cchicaul@bouyguestelecom.fr" TargetMode="External"/><Relationship Id="rId2" Type="http://schemas.openxmlformats.org/officeDocument/2006/relationships/hyperlink" Target="mailto:cavincensdetapol@airfrance.fr" TargetMode="External"/><Relationship Id="rId1" Type="http://schemas.openxmlformats.org/officeDocument/2006/relationships/slideLayout" Target="../slideLayouts/slideLayout2.xml"/><Relationship Id="rId6" Type="http://schemas.openxmlformats.org/officeDocument/2006/relationships/hyperlink" Target="mailto:pascale.olivier@servier.com" TargetMode="External"/><Relationship Id="rId11" Type="http://schemas.openxmlformats.org/officeDocument/2006/relationships/hyperlink" Target="mailto:fdelion@bouyguestelecom.fr" TargetMode="External"/><Relationship Id="rId5" Type="http://schemas.openxmlformats.org/officeDocument/2006/relationships/hyperlink" Target="mailto:marie-pierre.diquelou@inria.fr" TargetMode="External"/><Relationship Id="rId10" Type="http://schemas.openxmlformats.org/officeDocument/2006/relationships/hyperlink" Target="mailto:Frederic.Scibetta@justice.gouv.fr" TargetMode="External"/><Relationship Id="rId4" Type="http://schemas.openxmlformats.org/officeDocument/2006/relationships/hyperlink" Target="mailto:anne.leblay-kinoshita@bnf.fr" TargetMode="External"/><Relationship Id="rId9" Type="http://schemas.openxmlformats.org/officeDocument/2006/relationships/hyperlink" Target="mailto:bernard.ouillon@rte-france.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blog.cr2pa.fr/wp-content/uploads/M&#233;mo-CR2PA_Politique-darchivage_2016.pdf" TargetMode="External"/><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linkedin.com/in/cr2pa-club-170832105/" TargetMode="External"/><Relationship Id="rId3" Type="http://schemas.openxmlformats.org/officeDocument/2006/relationships/hyperlink" Target="https://www.franceculture.fr/emissions/la-fabrique-de-lhistoire/archive-14-le-metier-darchiviste-les-archives-departementales" TargetMode="External"/><Relationship Id="rId7" Type="http://schemas.openxmlformats.org/officeDocument/2006/relationships/hyperlink" Target="https://technolex.eu/programme-technolex.htmlhttps:/technolex.eu/programme-technolex.html" TargetMode="External"/><Relationship Id="rId2" Type="http://schemas.openxmlformats.org/officeDocument/2006/relationships/hyperlink" Target="https://www.franceculture.fr/emissions/du-grain-a-moudre/a-qui-confier-les-archives-non-essentielles" TargetMode="External"/><Relationship Id="rId1" Type="http://schemas.openxmlformats.org/officeDocument/2006/relationships/slideLayout" Target="../slideLayouts/slideLayout3.xml"/><Relationship Id="rId6" Type="http://schemas.openxmlformats.org/officeDocument/2006/relationships/hyperlink" Target="https://www.franceculture.fr/emissions/la-fabrique-de-lhistoire/archive-44-letat-et-les-archives" TargetMode="External"/><Relationship Id="rId5" Type="http://schemas.openxmlformats.org/officeDocument/2006/relationships/hyperlink" Target="https://www.franceculture.fr/emissions/la-fabrique-de-lhistoire/archive-34-les-archives-audiovisuelles" TargetMode="External"/><Relationship Id="rId10" Type="http://schemas.openxmlformats.org/officeDocument/2006/relationships/hyperlink" Target="https://www.youtube.com/watch?v=KCD1h8o7QTg" TargetMode="External"/><Relationship Id="rId4" Type="http://schemas.openxmlformats.org/officeDocument/2006/relationships/hyperlink" Target="https://www.franceculture.fr/emissions/la-fabrique-de-lhistoire/archive-24-les-archives-de-la-recherche-des-associations-et-des-partis-politiques" TargetMode="External"/><Relationship Id="rId9" Type="http://schemas.openxmlformats.org/officeDocument/2006/relationships/hyperlink" Target="http://transarchivistique.fr/larchivage-a-t-il-de-lavenir/" TargetMode="Externa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3851920" y="3675232"/>
            <a:ext cx="2524125" cy="1809750"/>
          </a:xfrm>
          <a:prstGeom prst="rect">
            <a:avLst/>
          </a:prstGeom>
        </p:spPr>
      </p:pic>
      <p:sp>
        <p:nvSpPr>
          <p:cNvPr id="2" name="Titre 1"/>
          <p:cNvSpPr>
            <a:spLocks noGrp="1"/>
          </p:cNvSpPr>
          <p:nvPr>
            <p:ph type="ctrTitle"/>
          </p:nvPr>
        </p:nvSpPr>
        <p:spPr>
          <a:xfrm>
            <a:off x="34245" y="358681"/>
            <a:ext cx="7772400" cy="1470025"/>
          </a:xfrm>
        </p:spPr>
        <p:txBody>
          <a:bodyPr>
            <a:noAutofit/>
          </a:bodyPr>
          <a:lstStyle/>
          <a:p>
            <a:r>
              <a:rPr lang="fr-FR" b="1" dirty="0"/>
              <a:t/>
            </a:r>
            <a:br>
              <a:rPr lang="fr-FR" b="1" dirty="0"/>
            </a:br>
            <a:r>
              <a:rPr lang="fr-FR" b="1" dirty="0"/>
              <a:t>Les Ateliers du CR2PA</a:t>
            </a:r>
            <a:br>
              <a:rPr lang="fr-FR" b="1" dirty="0"/>
            </a:br>
            <a:r>
              <a:rPr lang="fr-FR" b="1" dirty="0">
                <a:solidFill>
                  <a:schemeClr val="accent2">
                    <a:lumMod val="75000"/>
                  </a:schemeClr>
                </a:solidFill>
                <a:effectLst>
                  <a:outerShdw blurRad="38100" dist="38100" dir="2700000" algn="tl">
                    <a:srgbClr val="000000">
                      <a:alpha val="43137"/>
                    </a:srgbClr>
                  </a:outerShdw>
                </a:effectLst>
                <a:latin typeface="Calibri" pitchFamily="34" charset="0"/>
              </a:rPr>
              <a:t/>
            </a:r>
            <a:br>
              <a:rPr lang="fr-FR" b="1" dirty="0">
                <a:solidFill>
                  <a:schemeClr val="accent2">
                    <a:lumMod val="75000"/>
                  </a:schemeClr>
                </a:solidFill>
                <a:effectLst>
                  <a:outerShdw blurRad="38100" dist="38100" dir="2700000" algn="tl">
                    <a:srgbClr val="000000">
                      <a:alpha val="43137"/>
                    </a:srgbClr>
                  </a:outerShdw>
                </a:effectLst>
                <a:latin typeface="Calibri" pitchFamily="34" charset="0"/>
              </a:rPr>
            </a:br>
            <a:endParaRPr lang="fr-FR" dirty="0"/>
          </a:p>
        </p:txBody>
      </p:sp>
      <p:sp>
        <p:nvSpPr>
          <p:cNvPr id="3" name="Sous-titre 2"/>
          <p:cNvSpPr>
            <a:spLocks noGrp="1"/>
          </p:cNvSpPr>
          <p:nvPr>
            <p:ph type="subTitle" idx="1"/>
          </p:nvPr>
        </p:nvSpPr>
        <p:spPr>
          <a:xfrm>
            <a:off x="1314869" y="2722941"/>
            <a:ext cx="5688632" cy="3351463"/>
          </a:xfrm>
        </p:spPr>
        <p:txBody>
          <a:bodyPr>
            <a:normAutofit/>
          </a:bodyPr>
          <a:lstStyle/>
          <a:p>
            <a:pPr marL="381000" indent="-381000" algn="l" defTabSz="957263" eaLnBrk="0" fontAlgn="base" hangingPunct="0">
              <a:lnSpc>
                <a:spcPct val="120000"/>
              </a:lnSpc>
              <a:spcBef>
                <a:spcPts val="0"/>
              </a:spcBef>
              <a:buClr>
                <a:schemeClr val="tx1"/>
              </a:buClr>
              <a:buSzPct val="80000"/>
              <a:defRPr/>
            </a:pPr>
            <a:r>
              <a:rPr lang="fr-FR" b="1" dirty="0">
                <a:solidFill>
                  <a:schemeClr val="accent2">
                    <a:lumMod val="75000"/>
                  </a:schemeClr>
                </a:solidFill>
                <a:effectLst>
                  <a:outerShdw blurRad="38100" dist="38100" dir="2700000" algn="tl">
                    <a:srgbClr val="000000">
                      <a:alpha val="43137"/>
                    </a:srgbClr>
                  </a:outerShdw>
                </a:effectLst>
                <a:latin typeface="Calibri" pitchFamily="34" charset="0"/>
              </a:rPr>
              <a:t>Atelier N</a:t>
            </a:r>
            <a:r>
              <a:rPr lang="fr-FR" b="1">
                <a:solidFill>
                  <a:schemeClr val="accent2">
                    <a:lumMod val="75000"/>
                  </a:schemeClr>
                </a:solidFill>
                <a:effectLst>
                  <a:outerShdw blurRad="38100" dist="38100" dir="2700000" algn="tl">
                    <a:srgbClr val="000000">
                      <a:alpha val="43137"/>
                    </a:srgbClr>
                  </a:outerShdw>
                </a:effectLst>
                <a:latin typeface="Calibri" pitchFamily="34" charset="0"/>
              </a:rPr>
              <a:t>° </a:t>
            </a:r>
            <a:r>
              <a:rPr lang="fr-FR" b="1" smtClean="0">
                <a:solidFill>
                  <a:schemeClr val="accent2">
                    <a:lumMod val="75000"/>
                  </a:schemeClr>
                </a:solidFill>
                <a:effectLst>
                  <a:outerShdw blurRad="38100" dist="38100" dir="2700000" algn="tl">
                    <a:srgbClr val="000000">
                      <a:alpha val="43137"/>
                    </a:srgbClr>
                  </a:outerShdw>
                </a:effectLst>
                <a:latin typeface="Calibri" pitchFamily="34" charset="0"/>
              </a:rPr>
              <a:t>22</a:t>
            </a:r>
            <a:endParaRPr lang="fr-FR" b="1" dirty="0">
              <a:solidFill>
                <a:schemeClr val="accent2">
                  <a:lumMod val="75000"/>
                </a:schemeClr>
              </a:solidFill>
              <a:effectLst>
                <a:outerShdw blurRad="38100" dist="38100" dir="2700000" algn="tl">
                  <a:srgbClr val="000000">
                    <a:alpha val="43137"/>
                  </a:srgbClr>
                </a:outerShdw>
              </a:effectLst>
              <a:latin typeface="Calibri" pitchFamily="34" charset="0"/>
            </a:endParaRPr>
          </a:p>
          <a:p>
            <a:pPr marL="381000" indent="-381000" algn="l" defTabSz="957263" eaLnBrk="0" fontAlgn="base" hangingPunct="0">
              <a:lnSpc>
                <a:spcPct val="120000"/>
              </a:lnSpc>
              <a:spcBef>
                <a:spcPts val="0"/>
              </a:spcBef>
              <a:buClr>
                <a:schemeClr val="tx1"/>
              </a:buClr>
              <a:buSzPct val="80000"/>
              <a:defRPr/>
            </a:pPr>
            <a:r>
              <a:rPr lang="fr-FR" sz="2400" b="1" dirty="0">
                <a:solidFill>
                  <a:schemeClr val="accent2">
                    <a:lumMod val="75000"/>
                  </a:schemeClr>
                </a:solidFill>
                <a:effectLst>
                  <a:outerShdw blurRad="38100" dist="38100" dir="2700000" algn="tl">
                    <a:srgbClr val="000000">
                      <a:alpha val="43137"/>
                    </a:srgbClr>
                  </a:outerShdw>
                </a:effectLst>
                <a:latin typeface="Calibri" pitchFamily="34" charset="0"/>
              </a:rPr>
              <a:t>jeudi 15 février 2018 </a:t>
            </a:r>
          </a:p>
          <a:p>
            <a:pPr marL="381000" indent="-381000" algn="l" defTabSz="957263" eaLnBrk="0" fontAlgn="base" hangingPunct="0">
              <a:lnSpc>
                <a:spcPct val="120000"/>
              </a:lnSpc>
              <a:spcBef>
                <a:spcPts val="0"/>
              </a:spcBef>
              <a:buClr>
                <a:schemeClr val="tx1"/>
              </a:buClr>
              <a:buSzPct val="80000"/>
              <a:defRPr/>
            </a:pPr>
            <a:r>
              <a:rPr lang="fr-FR" sz="2400" b="1" dirty="0">
                <a:solidFill>
                  <a:schemeClr val="accent2">
                    <a:lumMod val="75000"/>
                  </a:schemeClr>
                </a:solidFill>
                <a:effectLst>
                  <a:outerShdw blurRad="38100" dist="38100" dir="2700000" algn="tl">
                    <a:srgbClr val="000000">
                      <a:alpha val="43137"/>
                    </a:srgbClr>
                  </a:outerShdw>
                </a:effectLst>
                <a:latin typeface="Calibri" pitchFamily="34" charset="0"/>
              </a:rPr>
              <a:t>(14h-17h)</a:t>
            </a:r>
          </a:p>
          <a:p>
            <a:pPr algn="l" defTabSz="957263" eaLnBrk="0" fontAlgn="base" hangingPunct="0">
              <a:lnSpc>
                <a:spcPct val="120000"/>
              </a:lnSpc>
              <a:spcBef>
                <a:spcPts val="0"/>
              </a:spcBef>
              <a:buClr>
                <a:schemeClr val="tx1"/>
              </a:buClr>
              <a:buSzPct val="80000"/>
              <a:defRPr/>
            </a:pPr>
            <a:endParaRPr lang="fr-FR" sz="1200" b="1" dirty="0">
              <a:solidFill>
                <a:schemeClr val="accent2">
                  <a:lumMod val="75000"/>
                </a:schemeClr>
              </a:solidFill>
              <a:effectLst>
                <a:outerShdw blurRad="38100" dist="38100" dir="2700000" algn="tl">
                  <a:srgbClr val="000000">
                    <a:alpha val="43137"/>
                  </a:srgbClr>
                </a:outerShdw>
              </a:effectLst>
              <a:latin typeface="Calibri" pitchFamily="34" charset="0"/>
            </a:endParaRPr>
          </a:p>
          <a:p>
            <a:pPr algn="l" defTabSz="957263" eaLnBrk="0" fontAlgn="base" hangingPunct="0">
              <a:lnSpc>
                <a:spcPct val="120000"/>
              </a:lnSpc>
              <a:spcBef>
                <a:spcPts val="0"/>
              </a:spcBef>
              <a:buClr>
                <a:schemeClr val="tx1"/>
              </a:buClr>
              <a:buSzPct val="80000"/>
              <a:defRPr/>
            </a:pPr>
            <a:r>
              <a:rPr lang="fr-FR" b="1" dirty="0">
                <a:solidFill>
                  <a:schemeClr val="accent2">
                    <a:lumMod val="75000"/>
                  </a:schemeClr>
                </a:solidFill>
                <a:effectLst>
                  <a:outerShdw blurRad="38100" dist="38100" dir="2700000" algn="tl">
                    <a:srgbClr val="000000">
                      <a:alpha val="43137"/>
                    </a:srgbClr>
                  </a:outerShdw>
                </a:effectLst>
                <a:latin typeface="Calibri" pitchFamily="34" charset="0"/>
              </a:rPr>
              <a:t>	A la    		</a:t>
            </a:r>
            <a:endParaRPr lang="fr-FR" sz="3600" dirty="0">
              <a:solidFill>
                <a:schemeClr val="tx2">
                  <a:lumMod val="60000"/>
                  <a:lumOff val="40000"/>
                </a:schemeClr>
              </a:solidFill>
            </a:endParaRPr>
          </a:p>
          <a:p>
            <a:pPr algn="l" defTabSz="957263" eaLnBrk="0" fontAlgn="base" hangingPunct="0">
              <a:lnSpc>
                <a:spcPct val="120000"/>
              </a:lnSpc>
              <a:spcBef>
                <a:spcPts val="0"/>
              </a:spcBef>
              <a:buClr>
                <a:schemeClr val="tx1"/>
              </a:buClr>
              <a:buSzPct val="80000"/>
              <a:defRPr/>
            </a:pPr>
            <a:r>
              <a:rPr lang="fr-FR" sz="1100" b="1" dirty="0">
                <a:solidFill>
                  <a:schemeClr val="bg1"/>
                </a:solidFill>
                <a:latin typeface="Calibri" pitchFamily="34" charset="0"/>
              </a:rPr>
              <a:t>…</a:t>
            </a:r>
            <a:endParaRPr lang="fr-FR" sz="2000" b="1" dirty="0">
              <a:solidFill>
                <a:schemeClr val="accent2">
                  <a:lumMod val="75000"/>
                </a:schemeClr>
              </a:solidFill>
              <a:latin typeface="Calibri"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6732240" y="332661"/>
            <a:ext cx="1368152" cy="1375431"/>
          </a:xfrm>
          <a:prstGeom prst="rect">
            <a:avLst/>
          </a:prstGeom>
          <a:noFill/>
          <a:ln w="9525">
            <a:noFill/>
            <a:miter lim="800000"/>
            <a:headEnd/>
            <a:tailEnd/>
          </a:ln>
        </p:spPr>
      </p:pic>
      <p:sp>
        <p:nvSpPr>
          <p:cNvPr id="8" name="ZoneTexte 7"/>
          <p:cNvSpPr txBox="1"/>
          <p:nvPr/>
        </p:nvSpPr>
        <p:spPr>
          <a:xfrm>
            <a:off x="4638293" y="5595027"/>
            <a:ext cx="3168352" cy="369332"/>
          </a:xfrm>
          <a:prstGeom prst="rect">
            <a:avLst/>
          </a:prstGeom>
          <a:noFill/>
        </p:spPr>
        <p:txBody>
          <a:bodyPr wrap="square" rtlCol="0">
            <a:spAutoFit/>
          </a:bodyPr>
          <a:lstStyle/>
          <a:p>
            <a:r>
              <a:rPr lang="fr-FR" dirty="0"/>
              <a:t>13  participants</a:t>
            </a:r>
          </a:p>
        </p:txBody>
      </p:sp>
      <p:sp>
        <p:nvSpPr>
          <p:cNvPr id="11" name="Rectangle 10"/>
          <p:cNvSpPr/>
          <p:nvPr/>
        </p:nvSpPr>
        <p:spPr>
          <a:xfrm>
            <a:off x="317819" y="1337946"/>
            <a:ext cx="6414427" cy="954107"/>
          </a:xfrm>
          <a:prstGeom prst="rect">
            <a:avLst/>
          </a:prstGeom>
        </p:spPr>
        <p:txBody>
          <a:bodyPr wrap="square">
            <a:spAutoFit/>
          </a:bodyPr>
          <a:lstStyle/>
          <a:p>
            <a:pPr algn="ctr"/>
            <a:r>
              <a:rPr lang="fr-FR" sz="2800" b="1" dirty="0">
                <a:solidFill>
                  <a:schemeClr val="tx2">
                    <a:lumMod val="60000"/>
                    <a:lumOff val="40000"/>
                  </a:schemeClr>
                </a:solidFill>
              </a:rPr>
              <a:t>Archivage probant</a:t>
            </a:r>
          </a:p>
          <a:p>
            <a:r>
              <a:rPr lang="fr-FR" sz="2800" b="1" dirty="0">
                <a:solidFill>
                  <a:schemeClr val="tx2">
                    <a:lumMod val="60000"/>
                    <a:lumOff val="40000"/>
                  </a:schemeClr>
                </a:solidFill>
              </a:rPr>
              <a:t>des informations nativement numériques</a:t>
            </a:r>
            <a:endParaRPr lang="fr-FR" sz="2800" dirty="0">
              <a:solidFill>
                <a:schemeClr val="tx2">
                  <a:lumMod val="60000"/>
                  <a:lumOff val="40000"/>
                </a:schemeClr>
              </a:solidFill>
            </a:endParaRP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6218645"/>
            <a:ext cx="1609822" cy="5962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a:t>BOUYGUES TELECOM</a:t>
            </a:r>
            <a:br>
              <a:rPr lang="fr-FR" dirty="0"/>
            </a:br>
            <a:endParaRPr lang="fr-FR" dirty="0"/>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Sous-titre 6"/>
          <p:cNvSpPr>
            <a:spLocks noGrp="1"/>
          </p:cNvSpPr>
          <p:nvPr>
            <p:ph type="subTitle" idx="1"/>
          </p:nvPr>
        </p:nvSpPr>
        <p:spPr/>
        <p:txBody>
          <a:bodyPr/>
          <a:lstStyle/>
          <a:p>
            <a:endParaRPr lang="fr-FR"/>
          </a:p>
        </p:txBody>
      </p:sp>
    </p:spTree>
    <p:extLst>
      <p:ext uri="{BB962C8B-B14F-4D97-AF65-F5344CB8AC3E}">
        <p14:creationId xmlns:p14="http://schemas.microsoft.com/office/powerpoint/2010/main" val="153658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DES COLLABORATEURS AU SERVICE DE NOS 17,3 MILLIONS DE CLIENTS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pic>
        <p:nvPicPr>
          <p:cNvPr id="5" name="image3.png"/>
          <p:cNvPicPr/>
          <p:nvPr/>
        </p:nvPicPr>
        <p:blipFill>
          <a:blip r:embed="rId2">
            <a:extLst/>
          </a:blip>
          <a:stretch>
            <a:fillRect/>
          </a:stretch>
        </p:blipFill>
        <p:spPr>
          <a:xfrm>
            <a:off x="417250" y="1625714"/>
            <a:ext cx="8221883" cy="1284671"/>
          </a:xfrm>
          <a:prstGeom prst="rect">
            <a:avLst/>
          </a:prstGeom>
          <a:ln w="12700">
            <a:miter lim="400000"/>
          </a:ln>
        </p:spPr>
      </p:pic>
      <p:sp>
        <p:nvSpPr>
          <p:cNvPr id="6" name="Shape 24"/>
          <p:cNvSpPr/>
          <p:nvPr/>
        </p:nvSpPr>
        <p:spPr>
          <a:xfrm>
            <a:off x="7424941" y="2783252"/>
            <a:ext cx="1214192" cy="91064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50800">
            <a:solidFill>
              <a:srgbClr val="E9EAEE"/>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7" name="Shape 28"/>
          <p:cNvSpPr/>
          <p:nvPr/>
        </p:nvSpPr>
        <p:spPr>
          <a:xfrm>
            <a:off x="2279963" y="3222152"/>
            <a:ext cx="4165135" cy="1572502"/>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1400" b="1" i="0" u="none" strike="noStrike" kern="1200" cap="none" spc="0" normalizeH="0" baseline="0" noProof="0" dirty="0">
                <a:ln>
                  <a:noFill/>
                </a:ln>
                <a:solidFill>
                  <a:srgbClr val="5A5F5E"/>
                </a:solidFill>
                <a:effectLst/>
                <a:uLnTx/>
                <a:uFillTx/>
                <a:latin typeface="Calibri"/>
                <a:ea typeface="Calibri"/>
                <a:cs typeface="Calibri"/>
                <a:sym typeface="Calibri"/>
              </a:rPr>
              <a:t>7 000</a:t>
            </a:r>
            <a:r>
              <a:rPr kumimoji="0" sz="1400" b="1" i="0" u="none" strike="noStrike" kern="1200" cap="none" spc="0" normalizeH="0" baseline="0" noProof="0" dirty="0">
                <a:ln>
                  <a:noFill/>
                </a:ln>
                <a:solidFill>
                  <a:srgbClr val="5A5F5E"/>
                </a:solidFill>
                <a:effectLst/>
                <a:uLnTx/>
                <a:uFillTx/>
                <a:latin typeface="Calibri"/>
                <a:ea typeface="Calibri"/>
                <a:cs typeface="Calibri"/>
                <a:sym typeface="Calibri"/>
              </a:rPr>
              <a:t> </a:t>
            </a:r>
            <a:r>
              <a:rPr kumimoji="0" sz="1400" b="0" i="0" u="none" strike="noStrike" kern="1200" cap="none" spc="0" normalizeH="0" baseline="0" noProof="0" dirty="0" err="1">
                <a:ln>
                  <a:noFill/>
                </a:ln>
                <a:solidFill>
                  <a:srgbClr val="5A5F5E"/>
                </a:solidFill>
                <a:effectLst/>
                <a:uLnTx/>
                <a:uFillTx/>
                <a:latin typeface="Calibri"/>
                <a:ea typeface="Calibri"/>
                <a:cs typeface="Calibri"/>
                <a:sym typeface="Calibri"/>
              </a:rPr>
              <a:t>collaborateurs</a:t>
            </a:r>
            <a:endParaRPr kumimoji="0" sz="14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00" b="0" i="0" u="none" strike="noStrike" kern="1200" cap="none" spc="0" normalizeH="0" baseline="0" noProof="0" dirty="0">
                <a:ln>
                  <a:noFill/>
                </a:ln>
                <a:solidFill>
                  <a:srgbClr val="5A5F5E"/>
                </a:solidFill>
                <a:effectLst/>
                <a:uLnTx/>
                <a:uFillTx/>
                <a:latin typeface="Calibri"/>
                <a:ea typeface="Calibri"/>
                <a:cs typeface="Calibri"/>
                <a:sym typeface="Calibri"/>
              </a:rPr>
              <a:t> </a:t>
            </a:r>
            <a:endParaRPr kumimoji="0" sz="1400" b="0" i="0" u="none" strike="noStrike" kern="1200" cap="none" spc="0" normalizeH="0" baseline="0" noProof="0" dirty="0">
              <a:ln>
                <a:noFill/>
              </a:ln>
              <a:solidFill>
                <a:srgbClr val="4C4B4B"/>
              </a:solidFill>
              <a:effectLst/>
              <a:uLnTx/>
              <a:uFillTx/>
              <a:latin typeface="Gotham Rounded Light"/>
              <a:ea typeface="Gotham Rounded Light"/>
              <a:cs typeface="Gotham Rounded Light"/>
              <a:sym typeface="Gotham Rounded Light"/>
            </a:endParaRPr>
          </a:p>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00" b="0" i="0" u="none" strike="noStrike" kern="1200" cap="none" spc="0" normalizeH="0" baseline="0" noProof="0" dirty="0" err="1">
                <a:ln>
                  <a:noFill/>
                </a:ln>
                <a:solidFill>
                  <a:srgbClr val="4C4B4B"/>
                </a:solidFill>
                <a:effectLst/>
                <a:uLnTx/>
                <a:uFillTx/>
                <a:latin typeface="Calibri"/>
                <a:ea typeface="Calibri"/>
                <a:cs typeface="Calibri"/>
                <a:sym typeface="Calibri"/>
              </a:rPr>
              <a:t>dont</a:t>
            </a:r>
            <a:r>
              <a:rPr kumimoji="0" sz="1400" b="0" i="0" u="none" strike="noStrike" kern="1200" cap="none" spc="0" normalizeH="0" baseline="0" noProof="0" dirty="0">
                <a:ln>
                  <a:noFill/>
                </a:ln>
                <a:solidFill>
                  <a:srgbClr val="4C4B4B"/>
                </a:solidFill>
                <a:effectLst/>
                <a:uLnTx/>
                <a:uFillTx/>
                <a:latin typeface="Calibri"/>
                <a:ea typeface="Calibri"/>
                <a:cs typeface="Calibri"/>
                <a:sym typeface="Calibri"/>
              </a:rPr>
              <a:t> </a:t>
            </a:r>
            <a:r>
              <a:rPr kumimoji="0" lang="fr-FR" sz="1400" b="1" i="0" u="none" strike="noStrike" kern="1200" cap="none" spc="0" normalizeH="0" baseline="0" noProof="0" dirty="0">
                <a:ln>
                  <a:noFill/>
                </a:ln>
                <a:solidFill>
                  <a:srgbClr val="009DCC"/>
                </a:solidFill>
                <a:effectLst/>
                <a:uLnTx/>
                <a:uFillTx/>
                <a:latin typeface="Gill Sans SemiBold"/>
                <a:ea typeface="Gill Sans SemiBold"/>
                <a:cs typeface="Gill Sans SemiBold"/>
                <a:sym typeface="Gill Sans SemiBold"/>
              </a:rPr>
              <a:t>3</a:t>
            </a:r>
            <a:r>
              <a:rPr kumimoji="0" sz="1400" b="1" i="0" u="none" strike="noStrike" kern="1200" cap="none" spc="0" normalizeH="0" baseline="0" noProof="0" dirty="0">
                <a:ln>
                  <a:noFill/>
                </a:ln>
                <a:solidFill>
                  <a:srgbClr val="009DCC"/>
                </a:solidFill>
                <a:effectLst/>
                <a:uLnTx/>
                <a:uFillTx/>
                <a:latin typeface="Gill Sans SemiBold"/>
                <a:ea typeface="Gill Sans SemiBold"/>
                <a:cs typeface="Gill Sans SemiBold"/>
                <a:sym typeface="Gill Sans SemiBold"/>
              </a:rPr>
              <a:t> 500 </a:t>
            </a:r>
            <a:r>
              <a:rPr kumimoji="0" sz="1400" b="1" i="0" u="none" strike="noStrike" kern="1200" cap="none" spc="0" normalizeH="0" baseline="0" noProof="0" dirty="0" err="1">
                <a:ln>
                  <a:noFill/>
                </a:ln>
                <a:solidFill>
                  <a:srgbClr val="009DCC"/>
                </a:solidFill>
                <a:effectLst/>
                <a:uLnTx/>
                <a:uFillTx/>
                <a:latin typeface="Gill Sans SemiBold"/>
                <a:ea typeface="Gill Sans SemiBold"/>
                <a:cs typeface="Gill Sans SemiBold"/>
                <a:sym typeface="Gill Sans SemiBold"/>
              </a:rPr>
              <a:t>conseillers</a:t>
            </a:r>
            <a:r>
              <a:rPr kumimoji="0" sz="1400" b="1" i="0" u="none" strike="noStrike" kern="1200" cap="none" spc="0" normalizeH="0" baseline="0" noProof="0" dirty="0">
                <a:ln>
                  <a:noFill/>
                </a:ln>
                <a:solidFill>
                  <a:srgbClr val="009DCC"/>
                </a:solidFill>
                <a:effectLst/>
                <a:uLnTx/>
                <a:uFillTx/>
                <a:latin typeface="Gill Sans SemiBold"/>
                <a:ea typeface="Gill Sans SemiBold"/>
                <a:cs typeface="Gill Sans SemiBold"/>
                <a:sym typeface="Gill Sans SemiBold"/>
              </a:rPr>
              <a:t> de </a:t>
            </a:r>
            <a:r>
              <a:rPr kumimoji="0" sz="1400" b="1" i="0" u="none" strike="noStrike" kern="1200" cap="none" spc="0" normalizeH="0" baseline="0" noProof="0" dirty="0" err="1">
                <a:ln>
                  <a:noFill/>
                </a:ln>
                <a:solidFill>
                  <a:srgbClr val="009DCC"/>
                </a:solidFill>
                <a:effectLst/>
                <a:uLnTx/>
                <a:uFillTx/>
                <a:latin typeface="Gill Sans SemiBold"/>
                <a:ea typeface="Gill Sans SemiBold"/>
                <a:cs typeface="Gill Sans SemiBold"/>
                <a:sym typeface="Gill Sans SemiBold"/>
              </a:rPr>
              <a:t>clientèle</a:t>
            </a:r>
            <a:r>
              <a:rPr kumimoji="0" sz="1400" b="1" i="0" u="none" strike="noStrike" kern="1200" cap="none" spc="0" normalizeH="0" baseline="0" noProof="0" dirty="0">
                <a:ln>
                  <a:noFill/>
                </a:ln>
                <a:solidFill>
                  <a:srgbClr val="009DCC"/>
                </a:solidFill>
                <a:effectLst/>
                <a:uLnTx/>
                <a:uFillTx/>
                <a:latin typeface="Gill Sans SemiBold"/>
                <a:ea typeface="Gill Sans SemiBold"/>
                <a:cs typeface="Gill Sans SemiBold"/>
                <a:sym typeface="Gill Sans SemiBold"/>
              </a:rPr>
              <a:t> et de </a:t>
            </a:r>
            <a:r>
              <a:rPr kumimoji="0" sz="1400" b="1" i="0" u="none" strike="noStrike" kern="1200" cap="none" spc="0" normalizeH="0" baseline="0" noProof="0" dirty="0" err="1">
                <a:ln>
                  <a:noFill/>
                </a:ln>
                <a:solidFill>
                  <a:srgbClr val="009DCC"/>
                </a:solidFill>
                <a:effectLst/>
                <a:uLnTx/>
                <a:uFillTx/>
                <a:latin typeface="Gill Sans SemiBold"/>
                <a:ea typeface="Gill Sans SemiBold"/>
                <a:cs typeface="Gill Sans SemiBold"/>
                <a:sym typeface="Gill Sans SemiBold"/>
              </a:rPr>
              <a:t>vente</a:t>
            </a:r>
            <a:endParaRPr kumimoji="0" sz="1400" b="1" i="0" u="none" strike="noStrike" kern="1200" cap="none" spc="0" normalizeH="0" baseline="0" noProof="0" dirty="0">
              <a:ln>
                <a:noFill/>
              </a:ln>
              <a:solidFill>
                <a:srgbClr val="01A6CE"/>
              </a:solidFill>
              <a:effectLst/>
              <a:uLnTx/>
              <a:uFillTx/>
              <a:latin typeface="Gill Sans SemiBold"/>
              <a:ea typeface="Gill Sans SemiBold"/>
              <a:cs typeface="Gill Sans SemiBold"/>
              <a:sym typeface="Gill Sans SemiBold"/>
            </a:endParaRPr>
          </a:p>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endParaRPr>
          </a:p>
          <a:p>
            <a:pPr marL="142106" marR="0" lvl="0" indent="-142106" algn="l" defTabSz="914400" rtl="0" eaLnBrk="1" fontAlgn="auto" latinLnBrk="0" hangingPunct="1">
              <a:lnSpc>
                <a:spcPct val="100000"/>
              </a:lnSpc>
              <a:spcBef>
                <a:spcPts val="0"/>
              </a:spcBef>
              <a:spcAft>
                <a:spcPts val="0"/>
              </a:spcAft>
              <a:buClr>
                <a:srgbClr val="535353"/>
              </a:buClr>
              <a:buSzPct val="82000"/>
              <a:buFont typeface="Gill Sans"/>
              <a:buChar char="•"/>
              <a:tabLst/>
              <a:defRPr sz="1800">
                <a:solidFill>
                  <a:srgbClr val="000000"/>
                </a:solidFill>
              </a:defRPr>
            </a:pP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dans</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a:t>
            </a: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nos</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5</a:t>
            </a:r>
            <a:r>
              <a:rPr kumimoji="0" lang="fr-FR"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20</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a:t>
            </a: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magasins</a:t>
            </a:r>
            <a:r>
              <a:rPr kumimoji="0" sz="1400" b="0" i="0" u="none" strike="noStrike" kern="1200" cap="none" spc="0" normalizeH="0" baseline="0" noProof="0" dirty="0">
                <a:ln>
                  <a:noFill/>
                </a:ln>
                <a:solidFill>
                  <a:srgbClr val="454545"/>
                </a:solidFill>
                <a:effectLst/>
                <a:uLnTx/>
                <a:uFillTx/>
                <a:latin typeface="Gill Sans"/>
                <a:ea typeface="Gill Sans"/>
                <a:cs typeface="Gill Sans"/>
                <a:sym typeface="Gill Sans"/>
              </a:rPr>
              <a:t> Clubs Bouygues Telecom</a:t>
            </a:r>
            <a:endParaRPr kumimoji="0" sz="14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142106" marR="0" lvl="0" indent="-142106" algn="l" defTabSz="914400" rtl="0" eaLnBrk="1" fontAlgn="auto" latinLnBrk="0" hangingPunct="1">
              <a:lnSpc>
                <a:spcPct val="100000"/>
              </a:lnSpc>
              <a:spcBef>
                <a:spcPts val="0"/>
              </a:spcBef>
              <a:spcAft>
                <a:spcPts val="0"/>
              </a:spcAft>
              <a:buClr>
                <a:srgbClr val="535353"/>
              </a:buClr>
              <a:buSzPct val="82000"/>
              <a:buFont typeface="Gill Sans"/>
              <a:buChar char="•"/>
              <a:tabLst/>
              <a:defRPr sz="1800">
                <a:solidFill>
                  <a:srgbClr val="000000"/>
                </a:solidFill>
              </a:defRPr>
            </a:pP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dans</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a:t>
            </a: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nos</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6 </a:t>
            </a: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centres</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a:t>
            </a: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d’appels</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a:t>
            </a:r>
            <a:r>
              <a:rPr kumimoji="0" sz="1400" b="0" i="0" u="none" strike="noStrike" kern="1200" cap="none" spc="0" normalizeH="0" baseline="0" noProof="0" dirty="0">
                <a:ln>
                  <a:noFill/>
                </a:ln>
                <a:solidFill>
                  <a:srgbClr val="454545"/>
                </a:solidFill>
                <a:effectLst/>
                <a:uLnTx/>
                <a:uFillTx/>
                <a:latin typeface="Gill Sans"/>
                <a:ea typeface="Gill Sans"/>
                <a:cs typeface="Gill Sans"/>
                <a:sym typeface="Gill Sans"/>
              </a:rPr>
              <a:t>en France</a:t>
            </a:r>
            <a:endParaRPr kumimoji="0" sz="14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142106" marR="0" lvl="0" indent="-142106" algn="l" defTabSz="914400" rtl="0" eaLnBrk="1" fontAlgn="auto" latinLnBrk="0" hangingPunct="1">
              <a:lnSpc>
                <a:spcPct val="100000"/>
              </a:lnSpc>
              <a:spcBef>
                <a:spcPts val="0"/>
              </a:spcBef>
              <a:spcAft>
                <a:spcPts val="0"/>
              </a:spcAft>
              <a:buClr>
                <a:srgbClr val="535353"/>
              </a:buClr>
              <a:buSzPct val="82000"/>
              <a:buFont typeface="Gill Sans"/>
              <a:buChar char="•"/>
              <a:tabLst/>
              <a:defRPr sz="1800">
                <a:solidFill>
                  <a:srgbClr val="000000"/>
                </a:solidFill>
              </a:defRPr>
            </a:pP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sur</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a:t>
            </a:r>
            <a:r>
              <a:rPr kumimoji="0" sz="1400" b="0" i="0" u="none" strike="noStrike" kern="1200" cap="none" spc="0" normalizeH="0" baseline="0" noProof="0" dirty="0" err="1">
                <a:ln>
                  <a:noFill/>
                </a:ln>
                <a:solidFill>
                  <a:srgbClr val="454545"/>
                </a:solidFill>
                <a:effectLst/>
                <a:uLnTx/>
                <a:uFillTx/>
                <a:latin typeface="Gill Sans SemiBold"/>
                <a:ea typeface="Gill Sans SemiBold"/>
                <a:cs typeface="Gill Sans SemiBold"/>
                <a:sym typeface="Gill Sans SemiBold"/>
              </a:rPr>
              <a:t>nos</a:t>
            </a:r>
            <a:r>
              <a:rPr kumimoji="0" sz="1400" b="0" i="0" u="none" strike="noStrike" kern="1200" cap="none" spc="0" normalizeH="0" baseline="0" noProof="0" dirty="0">
                <a:ln>
                  <a:noFill/>
                </a:ln>
                <a:solidFill>
                  <a:srgbClr val="454545"/>
                </a:solidFill>
                <a:effectLst/>
                <a:uLnTx/>
                <a:uFillTx/>
                <a:latin typeface="Gill Sans SemiBold"/>
                <a:ea typeface="Gill Sans SemiBold"/>
                <a:cs typeface="Gill Sans SemiBold"/>
                <a:sym typeface="Gill Sans SemiBold"/>
              </a:rPr>
              <a:t> sites Internet </a:t>
            </a:r>
            <a:r>
              <a:rPr kumimoji="0" sz="1400" b="0" i="0" u="none" strike="noStrike" kern="1200" cap="none" spc="0" normalizeH="0" baseline="0" noProof="0" dirty="0">
                <a:ln>
                  <a:noFill/>
                </a:ln>
                <a:solidFill>
                  <a:srgbClr val="454545"/>
                </a:solidFill>
                <a:effectLst/>
                <a:uLnTx/>
                <a:uFillTx/>
                <a:latin typeface="Gill Sans"/>
                <a:ea typeface="Gill Sans"/>
                <a:cs typeface="Gill Sans"/>
                <a:sym typeface="Gill Sans"/>
              </a:rPr>
              <a:t>et les </a:t>
            </a:r>
            <a:r>
              <a:rPr kumimoji="0" sz="1400" b="0" i="0" u="none" strike="noStrike" kern="1200" cap="none" spc="0" normalizeH="0" baseline="0" noProof="0" dirty="0" err="1">
                <a:ln>
                  <a:noFill/>
                </a:ln>
                <a:solidFill>
                  <a:srgbClr val="454545"/>
                </a:solidFill>
                <a:effectLst/>
                <a:uLnTx/>
                <a:uFillTx/>
                <a:latin typeface="Gill Sans"/>
                <a:ea typeface="Gill Sans"/>
                <a:cs typeface="Gill Sans"/>
                <a:sym typeface="Gill Sans"/>
              </a:rPr>
              <a:t>réseaux</a:t>
            </a:r>
            <a:r>
              <a:rPr kumimoji="0" sz="1400" b="0" i="0" u="none" strike="noStrike" kern="1200" cap="none" spc="0" normalizeH="0" baseline="0" noProof="0" dirty="0">
                <a:ln>
                  <a:noFill/>
                </a:ln>
                <a:solidFill>
                  <a:srgbClr val="454545"/>
                </a:solidFill>
                <a:effectLst/>
                <a:uLnTx/>
                <a:uFillTx/>
                <a:latin typeface="Gill Sans"/>
                <a:ea typeface="Gill Sans"/>
                <a:cs typeface="Gill Sans"/>
                <a:sym typeface="Gill Sans"/>
              </a:rPr>
              <a:t> </a:t>
            </a:r>
            <a:r>
              <a:rPr kumimoji="0" sz="1400" b="0" i="0" u="none" strike="noStrike" kern="1200" cap="none" spc="0" normalizeH="0" baseline="0" noProof="0" dirty="0" err="1">
                <a:ln>
                  <a:noFill/>
                </a:ln>
                <a:solidFill>
                  <a:srgbClr val="454545"/>
                </a:solidFill>
                <a:effectLst/>
                <a:uLnTx/>
                <a:uFillTx/>
                <a:latin typeface="Gill Sans"/>
                <a:ea typeface="Gill Sans"/>
                <a:cs typeface="Gill Sans"/>
                <a:sym typeface="Gill Sans"/>
              </a:rPr>
              <a:t>sociaux</a:t>
            </a:r>
            <a:endParaRPr kumimoji="0" sz="1400" b="0" i="0" u="none" strike="noStrike" kern="1200" cap="none" spc="0" normalizeH="0" baseline="0" noProof="0" dirty="0">
              <a:ln>
                <a:noFill/>
              </a:ln>
              <a:solidFill>
                <a:srgbClr val="454545"/>
              </a:solidFill>
              <a:effectLst/>
              <a:uLnTx/>
              <a:uFillTx/>
              <a:latin typeface="Gill Sans"/>
              <a:ea typeface="Gill Sans"/>
              <a:cs typeface="Gill Sans"/>
              <a:sym typeface="Gill Sans"/>
            </a:endParaRPr>
          </a:p>
        </p:txBody>
      </p:sp>
      <p:pic>
        <p:nvPicPr>
          <p:cNvPr id="8" name="image4.png" descr="http://i45.servimg.com/u/f45/13/15/84/38/nf_ser10.png"/>
          <p:cNvPicPr/>
          <p:nvPr/>
        </p:nvPicPr>
        <p:blipFill>
          <a:blip r:embed="rId3" cstate="screen">
            <a:extLst>
              <a:ext uri="{28A0092B-C50C-407E-A947-70E740481C1C}">
                <a14:useLocalDpi xmlns:a14="http://schemas.microsoft.com/office/drawing/2010/main"/>
              </a:ext>
            </a:extLst>
          </a:blip>
          <a:stretch>
            <a:fillRect/>
          </a:stretch>
        </p:blipFill>
        <p:spPr>
          <a:xfrm>
            <a:off x="5474962" y="5416916"/>
            <a:ext cx="590418" cy="336540"/>
          </a:xfrm>
          <a:prstGeom prst="rect">
            <a:avLst/>
          </a:prstGeom>
          <a:ln w="12700">
            <a:miter lim="400000"/>
          </a:ln>
        </p:spPr>
      </p:pic>
      <p:sp>
        <p:nvSpPr>
          <p:cNvPr id="9" name="Shape 31"/>
          <p:cNvSpPr/>
          <p:nvPr/>
        </p:nvSpPr>
        <p:spPr>
          <a:xfrm>
            <a:off x="1747202" y="5283132"/>
            <a:ext cx="5649596" cy="604110"/>
          </a:xfrm>
          <a:prstGeom prst="rect">
            <a:avLst/>
          </a:prstGeom>
          <a:ln w="25400" cap="rnd">
            <a:solidFill>
              <a:srgbClr val="B5B5B5"/>
            </a:solidFill>
            <a:custDash>
              <a:ds d="100000" sp="200000"/>
            </a:custDash>
            <a:rou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0" name="Shape 32"/>
          <p:cNvSpPr/>
          <p:nvPr/>
        </p:nvSpPr>
        <p:spPr>
          <a:xfrm>
            <a:off x="7474473" y="3155469"/>
            <a:ext cx="1115192" cy="433729"/>
          </a:xfrm>
          <a:prstGeom prst="rect">
            <a:avLst/>
          </a:prstGeom>
          <a:ln w="12700">
            <a:miter lim="400000"/>
          </a:ln>
          <a:extLst>
            <a:ext uri="{C572A759-6A51-4108-AA02-DFA0A04FC94B}">
              <ma14:wrappingTextBoxFlag xmlns="" xmlns:ma14="http://schemas.microsoft.com/office/mac/drawingml/2011/main" val="1"/>
            </a:ext>
          </a:extLst>
        </p:spPr>
        <p:txBody>
          <a:bodyPr lIns="31887" tIns="31887" rIns="31887" bIns="31887"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000" b="0" i="0" u="none" strike="noStrike" kern="1200" cap="none" spc="0" normalizeH="0" baseline="0" noProof="0" dirty="0" err="1">
                <a:ln>
                  <a:noFill/>
                </a:ln>
                <a:solidFill>
                  <a:srgbClr val="B4B4B4"/>
                </a:solidFill>
                <a:effectLst/>
                <a:uLnTx/>
                <a:uFillTx/>
                <a:latin typeface="Calibri"/>
                <a:ea typeface="Calibri"/>
                <a:cs typeface="Calibri"/>
                <a:sym typeface="Calibri"/>
              </a:rPr>
              <a:t>Moyenne</a:t>
            </a:r>
            <a:r>
              <a:rPr kumimoji="0" sz="1000" b="0" i="0" u="none" strike="noStrike" kern="1200" cap="none" spc="0" normalizeH="0" baseline="0" noProof="0" dirty="0">
                <a:ln>
                  <a:noFill/>
                </a:ln>
                <a:solidFill>
                  <a:srgbClr val="B4B4B4"/>
                </a:solidFill>
                <a:effectLst/>
                <a:uLnTx/>
                <a:uFillTx/>
                <a:latin typeface="Calibri"/>
                <a:ea typeface="Calibri"/>
                <a:cs typeface="Calibri"/>
                <a:sym typeface="Calibri"/>
              </a:rPr>
              <a:t> </a:t>
            </a:r>
            <a:r>
              <a:rPr kumimoji="0" sz="1000" b="0" i="0" u="none" strike="noStrike" kern="1200" cap="none" spc="0" normalizeH="0" baseline="0" noProof="0" dirty="0" err="1">
                <a:ln>
                  <a:noFill/>
                </a:ln>
                <a:solidFill>
                  <a:srgbClr val="B4B4B4"/>
                </a:solidFill>
                <a:effectLst/>
                <a:uLnTx/>
                <a:uFillTx/>
                <a:latin typeface="Calibri"/>
                <a:ea typeface="Calibri"/>
                <a:cs typeface="Calibri"/>
                <a:sym typeface="Calibri"/>
              </a:rPr>
              <a:t>d’âge</a:t>
            </a:r>
            <a:endParaRPr kumimoji="0" sz="18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0" marR="0" lvl="0" indent="0" algn="ctr"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00" b="1" i="0" u="none" strike="noStrike" kern="1200" cap="none" spc="0" normalizeH="0" baseline="0" noProof="0" dirty="0">
                <a:ln>
                  <a:noFill/>
                </a:ln>
                <a:solidFill>
                  <a:srgbClr val="009DCC"/>
                </a:solidFill>
                <a:effectLst/>
                <a:uLnTx/>
                <a:uFillTx/>
                <a:latin typeface="Calibri"/>
                <a:ea typeface="Calibri"/>
                <a:cs typeface="Calibri"/>
                <a:sym typeface="Calibri"/>
              </a:rPr>
              <a:t>3</a:t>
            </a:r>
            <a:r>
              <a:rPr kumimoji="0" lang="fr-FR" sz="1400" b="1" i="0" u="none" strike="noStrike" kern="1200" cap="none" spc="0" normalizeH="0" baseline="0" noProof="0" dirty="0">
                <a:ln>
                  <a:noFill/>
                </a:ln>
                <a:solidFill>
                  <a:srgbClr val="009DCC"/>
                </a:solidFill>
                <a:effectLst/>
                <a:uLnTx/>
                <a:uFillTx/>
                <a:latin typeface="Calibri"/>
                <a:ea typeface="Calibri"/>
                <a:cs typeface="Calibri"/>
                <a:sym typeface="Calibri"/>
              </a:rPr>
              <a:t>7</a:t>
            </a:r>
            <a:r>
              <a:rPr kumimoji="0" sz="1400" b="1" i="0" u="none" strike="noStrike" kern="1200" cap="none" spc="0" normalizeH="0" baseline="0" noProof="0" dirty="0">
                <a:ln>
                  <a:noFill/>
                </a:ln>
                <a:solidFill>
                  <a:srgbClr val="009DCC"/>
                </a:solidFill>
                <a:effectLst/>
                <a:uLnTx/>
                <a:uFillTx/>
                <a:latin typeface="Calibri"/>
                <a:ea typeface="Calibri"/>
                <a:cs typeface="Calibri"/>
                <a:sym typeface="Calibri"/>
              </a:rPr>
              <a:t> </a:t>
            </a:r>
            <a:r>
              <a:rPr kumimoji="0" sz="1400" b="1" i="0" u="none" strike="noStrike" kern="1200" cap="none" spc="0" normalizeH="0" baseline="0" noProof="0" dirty="0" err="1">
                <a:ln>
                  <a:noFill/>
                </a:ln>
                <a:solidFill>
                  <a:srgbClr val="009DCC"/>
                </a:solidFill>
                <a:effectLst/>
                <a:uLnTx/>
                <a:uFillTx/>
                <a:latin typeface="Calibri"/>
                <a:ea typeface="Calibri"/>
                <a:cs typeface="Calibri"/>
                <a:sym typeface="Calibri"/>
              </a:rPr>
              <a:t>ans</a:t>
            </a:r>
            <a:endParaRPr kumimoji="0" sz="1400" b="1" i="0" u="none" strike="noStrike" kern="1200" cap="none" spc="0" normalizeH="0" baseline="0" noProof="0" dirty="0">
              <a:ln>
                <a:noFill/>
              </a:ln>
              <a:solidFill>
                <a:srgbClr val="009DCC"/>
              </a:solidFill>
              <a:effectLst/>
              <a:uLnTx/>
              <a:uFillTx/>
              <a:latin typeface="Calibri"/>
              <a:ea typeface="Calibri"/>
              <a:cs typeface="Calibri"/>
              <a:sym typeface="Calibri"/>
            </a:endParaRPr>
          </a:p>
        </p:txBody>
      </p:sp>
      <p:pic>
        <p:nvPicPr>
          <p:cNvPr id="11" name="image2.jpeg" descr="http://www.recrute.bouyguestelecom.fr/fichiers/image/label_diversite%20200x200.jpg"/>
          <p:cNvPicPr/>
          <p:nvPr/>
        </p:nvPicPr>
        <p:blipFill>
          <a:blip r:embed="rId4" cstate="screen">
            <a:extLst>
              <a:ext uri="{28A0092B-C50C-407E-A947-70E740481C1C}">
                <a14:useLocalDpi xmlns:a14="http://schemas.microsoft.com/office/drawing/2010/main"/>
              </a:ext>
            </a:extLst>
          </a:blip>
          <a:stretch>
            <a:fillRect/>
          </a:stretch>
        </p:blipFill>
        <p:spPr>
          <a:xfrm>
            <a:off x="3078622" y="5419828"/>
            <a:ext cx="440952" cy="330715"/>
          </a:xfrm>
          <a:prstGeom prst="rect">
            <a:avLst/>
          </a:prstGeom>
          <a:ln w="12700">
            <a:miter lim="400000"/>
          </a:ln>
        </p:spPr>
      </p:pic>
      <p:sp>
        <p:nvSpPr>
          <p:cNvPr id="12" name="Shape 34"/>
          <p:cNvSpPr txBox="1">
            <a:spLocks/>
          </p:cNvSpPr>
          <p:nvPr/>
        </p:nvSpPr>
        <p:spPr>
          <a:xfrm>
            <a:off x="4482704" y="5999533"/>
            <a:ext cx="139963" cy="93763"/>
          </a:xfrm>
          <a:prstGeom prst="rect">
            <a:avLst/>
          </a:prstGeom>
          <a:ln w="12700">
            <a:miter lim="400000"/>
          </a:ln>
          <a:extLst>
            <a:ext uri="{C572A759-6A51-4108-AA02-DFA0A04FC94B}">
              <ma14:wrappingTextBoxFlag xmlns="" xmlns:ma14="http://schemas.microsoft.com/office/mac/drawingml/2011/main" val="1"/>
            </a:ext>
          </a:extLst>
        </p:spPr>
        <p:txBody>
          <a:bodyPr vert="horz" lIns="0" tIns="0" rIns="0" bIns="0" rtlCol="0" anchor="ctr">
            <a:normAutofit fontScale="40000" lnSpcReduction="20000"/>
          </a:bodyPr>
          <a:lstStyle>
            <a:defPPr>
              <a:defRPr lang="fr-FR"/>
            </a:defPPr>
            <a:lvl1pPr marL="0" algn="l" defTabSz="286984" rtl="0" eaLnBrk="1" latinLnBrk="0" hangingPunct="1">
              <a:defRPr sz="800" kern="1200">
                <a:solidFill>
                  <a:srgbClr val="000000"/>
                </a:solidFill>
                <a:latin typeface="+mj-lt"/>
                <a:ea typeface="+mj-ea"/>
                <a:cs typeface="+mj-cs"/>
                <a:sym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86984" rtl="0" eaLnBrk="1" fontAlgn="auto" latinLnBrk="0" hangingPunct="1">
              <a:lnSpc>
                <a:spcPct val="100000"/>
              </a:lnSpc>
              <a:spcBef>
                <a:spcPts val="0"/>
              </a:spcBef>
              <a:spcAft>
                <a:spcPts val="0"/>
              </a:spcAft>
              <a:buClrTx/>
              <a:buSzTx/>
              <a:buFontTx/>
              <a:buNone/>
              <a:tabLst/>
              <a:defRPr sz="1800"/>
            </a:pPr>
            <a:fld id="{86CB4B4D-7CA3-9044-876B-883B54F8677D}" type="slidenum">
              <a:rPr kumimoji="0" lang="fr-FR" sz="1800" b="0" i="0" u="none" strike="noStrike" kern="1200" cap="none" spc="0" normalizeH="0" baseline="0" noProof="0" smtClean="0">
                <a:ln>
                  <a:noFill/>
                </a:ln>
                <a:solidFill>
                  <a:srgbClr val="000000"/>
                </a:solidFill>
                <a:effectLst/>
                <a:uLnTx/>
                <a:uFillTx/>
                <a:latin typeface="Calibri"/>
                <a:ea typeface="+mj-ea"/>
                <a:cs typeface="+mj-cs"/>
                <a:sym typeface="Helvetica"/>
              </a:rPr>
              <a:pPr marL="0" marR="0" lvl="0" indent="0" algn="l" defTabSz="286984" rtl="0" eaLnBrk="1" fontAlgn="auto" latinLnBrk="0" hangingPunct="1">
                <a:lnSpc>
                  <a:spcPct val="100000"/>
                </a:lnSpc>
                <a:spcBef>
                  <a:spcPts val="0"/>
                </a:spcBef>
                <a:spcAft>
                  <a:spcPts val="0"/>
                </a:spcAft>
                <a:buClrTx/>
                <a:buSzTx/>
                <a:buFontTx/>
                <a:buNone/>
                <a:tabLst/>
                <a:defRPr sz="1800"/>
              </a:pPr>
              <a:t>11</a:t>
            </a:fld>
            <a:endParaRPr kumimoji="0" lang="fr-FR" sz="1800" b="0" i="0" u="none" strike="noStrike" kern="1200" cap="none" spc="0" normalizeH="0" baseline="0" noProof="0">
              <a:ln>
                <a:noFill/>
              </a:ln>
              <a:solidFill>
                <a:srgbClr val="000000"/>
              </a:solidFill>
              <a:effectLst/>
              <a:uLnTx/>
              <a:uFillTx/>
              <a:latin typeface="Calibri"/>
              <a:ea typeface="+mj-ea"/>
              <a:cs typeface="+mj-cs"/>
              <a:sym typeface="Helvetica"/>
            </a:endParaRPr>
          </a:p>
        </p:txBody>
      </p:sp>
      <p:sp>
        <p:nvSpPr>
          <p:cNvPr id="13" name="Shape 35"/>
          <p:cNvSpPr/>
          <p:nvPr/>
        </p:nvSpPr>
        <p:spPr>
          <a:xfrm>
            <a:off x="1271218" y="4944641"/>
            <a:ext cx="6231150" cy="279840"/>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lvl1pPr>
              <a:defRPr sz="2000">
                <a:solidFill>
                  <a:srgbClr val="454545"/>
                </a:solidFill>
                <a:latin typeface="Gill Sans"/>
                <a:ea typeface="Gill Sans"/>
                <a:cs typeface="Gill Sans"/>
                <a:sym typeface="Gill Sans"/>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00" b="0" i="0" u="none" strike="noStrike" kern="1200" cap="none" spc="0" normalizeH="0" baseline="0" noProof="0" dirty="0">
                <a:ln>
                  <a:noFill/>
                </a:ln>
                <a:solidFill>
                  <a:srgbClr val="000000"/>
                </a:solidFill>
                <a:effectLst/>
                <a:uLnTx/>
                <a:uFillTx/>
                <a:latin typeface="Gill Sans"/>
                <a:sym typeface="Gill Sans"/>
              </a:rPr>
              <a:t>Des </a:t>
            </a:r>
            <a:r>
              <a:rPr kumimoji="0" sz="1400" b="0" i="0" u="none" strike="noStrike" kern="1200" cap="none" spc="0" normalizeH="0" baseline="0" noProof="0" dirty="0" err="1">
                <a:ln>
                  <a:noFill/>
                </a:ln>
                <a:solidFill>
                  <a:srgbClr val="000000"/>
                </a:solidFill>
                <a:effectLst/>
                <a:uLnTx/>
                <a:uFillTx/>
                <a:latin typeface="Gill Sans"/>
                <a:sym typeface="Gill Sans"/>
              </a:rPr>
              <a:t>collaborateurs</a:t>
            </a:r>
            <a:r>
              <a:rPr kumimoji="0" sz="1400" b="0" i="0" u="none" strike="noStrike" kern="1200" cap="none" spc="0" normalizeH="0" baseline="0" noProof="0" dirty="0">
                <a:ln>
                  <a:noFill/>
                </a:ln>
                <a:solidFill>
                  <a:srgbClr val="000000"/>
                </a:solidFill>
                <a:effectLst/>
                <a:uLnTx/>
                <a:uFillTx/>
                <a:latin typeface="Gill Sans"/>
                <a:sym typeface="Gill Sans"/>
              </a:rPr>
              <a:t> </a:t>
            </a:r>
            <a:r>
              <a:rPr kumimoji="0" sz="1400" b="0" i="0" u="none" strike="noStrike" kern="1200" cap="none" spc="0" normalizeH="0" baseline="0" noProof="0" dirty="0" err="1">
                <a:ln>
                  <a:noFill/>
                </a:ln>
                <a:solidFill>
                  <a:srgbClr val="000000"/>
                </a:solidFill>
                <a:effectLst/>
                <a:uLnTx/>
                <a:uFillTx/>
                <a:latin typeface="Gill Sans"/>
                <a:sym typeface="Gill Sans"/>
              </a:rPr>
              <a:t>engagés</a:t>
            </a:r>
            <a:r>
              <a:rPr kumimoji="0" sz="1400" b="0" i="0" u="none" strike="noStrike" kern="1200" cap="none" spc="0" normalizeH="0" baseline="0" noProof="0" dirty="0">
                <a:ln>
                  <a:noFill/>
                </a:ln>
                <a:solidFill>
                  <a:srgbClr val="000000"/>
                </a:solidFill>
                <a:effectLst/>
                <a:uLnTx/>
                <a:uFillTx/>
                <a:latin typeface="Gill Sans"/>
                <a:sym typeface="Gill Sans"/>
              </a:rPr>
              <a:t> grâce à </a:t>
            </a:r>
            <a:r>
              <a:rPr kumimoji="0" sz="1400" b="0" i="0" u="none" strike="noStrike" kern="1200" cap="none" spc="0" normalizeH="0" baseline="0" noProof="0" dirty="0" err="1">
                <a:ln>
                  <a:noFill/>
                </a:ln>
                <a:solidFill>
                  <a:srgbClr val="000000"/>
                </a:solidFill>
                <a:effectLst/>
                <a:uLnTx/>
                <a:uFillTx/>
                <a:latin typeface="Gill Sans"/>
                <a:sym typeface="Gill Sans"/>
              </a:rPr>
              <a:t>une</a:t>
            </a:r>
            <a:r>
              <a:rPr kumimoji="0" sz="1400" b="0" i="0" u="none" strike="noStrike" kern="1200" cap="none" spc="0" normalizeH="0" baseline="0" noProof="0" dirty="0">
                <a:ln>
                  <a:noFill/>
                </a:ln>
                <a:solidFill>
                  <a:srgbClr val="000000"/>
                </a:solidFill>
                <a:effectLst/>
                <a:uLnTx/>
                <a:uFillTx/>
                <a:latin typeface="Gill Sans"/>
                <a:sym typeface="Gill Sans"/>
              </a:rPr>
              <a:t> </a:t>
            </a:r>
            <a:r>
              <a:rPr kumimoji="0" sz="1400" b="0" i="0" u="none" strike="noStrike" kern="1200" cap="none" spc="0" normalizeH="0" baseline="0" noProof="0" dirty="0" err="1">
                <a:ln>
                  <a:noFill/>
                </a:ln>
                <a:solidFill>
                  <a:srgbClr val="000000"/>
                </a:solidFill>
                <a:effectLst/>
                <a:uLnTx/>
                <a:uFillTx/>
                <a:latin typeface="Gill Sans"/>
                <a:sym typeface="Gill Sans"/>
              </a:rPr>
              <a:t>politique</a:t>
            </a:r>
            <a:r>
              <a:rPr kumimoji="0" sz="1400" b="0" i="0" u="none" strike="noStrike" kern="1200" cap="none" spc="0" normalizeH="0" baseline="0" noProof="0" dirty="0">
                <a:ln>
                  <a:noFill/>
                </a:ln>
                <a:solidFill>
                  <a:srgbClr val="000000"/>
                </a:solidFill>
                <a:effectLst/>
                <a:uLnTx/>
                <a:uFillTx/>
                <a:latin typeface="Gill Sans"/>
                <a:sym typeface="Gill Sans"/>
              </a:rPr>
              <a:t> RH </a:t>
            </a:r>
            <a:r>
              <a:rPr kumimoji="0" sz="1400" b="0" i="0" u="none" strike="noStrike" kern="1200" cap="none" spc="0" normalizeH="0" baseline="0" noProof="0" dirty="0" err="1">
                <a:ln>
                  <a:noFill/>
                </a:ln>
                <a:solidFill>
                  <a:srgbClr val="000000"/>
                </a:solidFill>
                <a:effectLst/>
                <a:uLnTx/>
                <a:uFillTx/>
                <a:latin typeface="Gill Sans"/>
                <a:sym typeface="Gill Sans"/>
              </a:rPr>
              <a:t>innovante</a:t>
            </a:r>
            <a:r>
              <a:rPr kumimoji="0" sz="1400" b="0" i="0" u="none" strike="noStrike" kern="1200" cap="none" spc="0" normalizeH="0" baseline="0" noProof="0" dirty="0">
                <a:ln>
                  <a:noFill/>
                </a:ln>
                <a:solidFill>
                  <a:srgbClr val="000000"/>
                </a:solidFill>
                <a:effectLst/>
                <a:uLnTx/>
                <a:uFillTx/>
                <a:latin typeface="Gill Sans"/>
                <a:sym typeface="Gill Sans"/>
              </a:rPr>
              <a:t> et </a:t>
            </a:r>
            <a:r>
              <a:rPr kumimoji="0" sz="1400" b="0" i="0" u="none" strike="noStrike" kern="1200" cap="none" spc="0" normalizeH="0" baseline="0" noProof="0" dirty="0" err="1">
                <a:ln>
                  <a:noFill/>
                </a:ln>
                <a:solidFill>
                  <a:srgbClr val="000000"/>
                </a:solidFill>
                <a:effectLst/>
                <a:uLnTx/>
                <a:uFillTx/>
                <a:latin typeface="Gill Sans"/>
                <a:sym typeface="Gill Sans"/>
              </a:rPr>
              <a:t>reconnue</a:t>
            </a:r>
            <a:r>
              <a:rPr kumimoji="0" sz="1400" b="0" i="0" u="none" strike="noStrike" kern="1200" cap="none" spc="0" normalizeH="0" baseline="0" noProof="0" dirty="0">
                <a:ln>
                  <a:noFill/>
                </a:ln>
                <a:solidFill>
                  <a:srgbClr val="000000"/>
                </a:solidFill>
                <a:effectLst/>
                <a:uLnTx/>
                <a:uFillTx/>
                <a:latin typeface="Gill Sans"/>
                <a:sym typeface="Gill Sans"/>
              </a:rPr>
              <a:t> :</a:t>
            </a:r>
          </a:p>
        </p:txBody>
      </p:sp>
      <p:pic>
        <p:nvPicPr>
          <p:cNvPr id="14" name="image6.png"/>
          <p:cNvPicPr/>
          <p:nvPr/>
        </p:nvPicPr>
        <p:blipFill>
          <a:blip r:embed="rId5" cstate="screen">
            <a:alphaModFix amt="39739"/>
            <a:extLst>
              <a:ext uri="{28A0092B-C50C-407E-A947-70E740481C1C}">
                <a14:useLocalDpi xmlns:a14="http://schemas.microsoft.com/office/drawing/2010/main"/>
              </a:ext>
            </a:extLst>
          </a:blip>
          <a:stretch>
            <a:fillRect/>
          </a:stretch>
        </p:blipFill>
        <p:spPr>
          <a:xfrm>
            <a:off x="2015099" y="5511515"/>
            <a:ext cx="207955" cy="147342"/>
          </a:xfrm>
          <a:prstGeom prst="rect">
            <a:avLst/>
          </a:prstGeom>
          <a:ln w="12700">
            <a:miter lim="400000"/>
          </a:ln>
        </p:spPr>
      </p:pic>
      <p:pic>
        <p:nvPicPr>
          <p:cNvPr id="15" name="image6.png"/>
          <p:cNvPicPr/>
          <p:nvPr/>
        </p:nvPicPr>
        <p:blipFill>
          <a:blip r:embed="rId5" cstate="screen">
            <a:alphaModFix amt="39739"/>
            <a:extLst>
              <a:ext uri="{28A0092B-C50C-407E-A947-70E740481C1C}">
                <a14:useLocalDpi xmlns:a14="http://schemas.microsoft.com/office/drawing/2010/main"/>
              </a:ext>
            </a:extLst>
          </a:blip>
          <a:stretch>
            <a:fillRect/>
          </a:stretch>
        </p:blipFill>
        <p:spPr>
          <a:xfrm>
            <a:off x="6882316" y="5511515"/>
            <a:ext cx="207956" cy="147342"/>
          </a:xfrm>
          <a:prstGeom prst="rect">
            <a:avLst/>
          </a:prstGeom>
          <a:ln w="12700">
            <a:miter lim="400000"/>
          </a:ln>
        </p:spPr>
      </p:pic>
      <p:pic>
        <p:nvPicPr>
          <p:cNvPr id="16" name="image7.png"/>
          <p:cNvPicPr/>
          <p:nvPr/>
        </p:nvPicPr>
        <p:blipFill>
          <a:blip r:embed="rId6" cstate="screen">
            <a:alphaModFix amt="29747"/>
            <a:extLst>
              <a:ext uri="{28A0092B-C50C-407E-A947-70E740481C1C}">
                <a14:useLocalDpi xmlns:a14="http://schemas.microsoft.com/office/drawing/2010/main"/>
              </a:ext>
            </a:extLst>
          </a:blip>
          <a:stretch>
            <a:fillRect/>
          </a:stretch>
        </p:blipFill>
        <p:spPr>
          <a:xfrm>
            <a:off x="7883701" y="2941198"/>
            <a:ext cx="296735" cy="203296"/>
          </a:xfrm>
          <a:prstGeom prst="rect">
            <a:avLst/>
          </a:prstGeom>
          <a:ln w="12700">
            <a:miter lim="400000"/>
          </a:ln>
        </p:spPr>
      </p:pic>
      <p:pic>
        <p:nvPicPr>
          <p:cNvPr id="17" name="Image 16"/>
          <p:cNvPicPr>
            <a:picLocks noChangeAspect="1"/>
          </p:cNvPicPr>
          <p:nvPr/>
        </p:nvPicPr>
        <p:blipFill>
          <a:blip r:embed="rId7"/>
          <a:stretch>
            <a:fillRect/>
          </a:stretch>
        </p:blipFill>
        <p:spPr>
          <a:xfrm>
            <a:off x="3932412" y="5330949"/>
            <a:ext cx="1100583" cy="511970"/>
          </a:xfrm>
          <a:prstGeom prst="rect">
            <a:avLst/>
          </a:prstGeom>
        </p:spPr>
      </p:pic>
    </p:spTree>
    <p:extLst>
      <p:ext uri="{BB962C8B-B14F-4D97-AF65-F5344CB8AC3E}">
        <p14:creationId xmlns:p14="http://schemas.microsoft.com/office/powerpoint/2010/main" val="105596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L’ENTREPRISE BOUYGUES TELECOM</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Shape 40"/>
          <p:cNvSpPr/>
          <p:nvPr/>
        </p:nvSpPr>
        <p:spPr>
          <a:xfrm>
            <a:off x="3192108" y="5155706"/>
            <a:ext cx="2787706" cy="2"/>
          </a:xfrm>
          <a:prstGeom prst="line">
            <a:avLst/>
          </a:prstGeom>
          <a:ln w="12700">
            <a:solidFill>
              <a:srgbClr val="808785"/>
            </a:solidFill>
            <a:custDash>
              <a:ds d="100000" sp="200000"/>
            </a:custDash>
            <a:round/>
            <a:tailEnd type="triangle"/>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6" name="Shape 41"/>
          <p:cNvSpPr/>
          <p:nvPr/>
        </p:nvSpPr>
        <p:spPr>
          <a:xfrm>
            <a:off x="6046557" y="5155706"/>
            <a:ext cx="2774005" cy="2"/>
          </a:xfrm>
          <a:prstGeom prst="line">
            <a:avLst/>
          </a:prstGeom>
          <a:ln w="12700">
            <a:solidFill>
              <a:srgbClr val="808785"/>
            </a:solidFill>
            <a:custDash>
              <a:ds d="100000" sp="200000"/>
            </a:custDash>
            <a:round/>
            <a:tailEnd type="triangle"/>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7" name="Shape 42"/>
          <p:cNvSpPr/>
          <p:nvPr/>
        </p:nvSpPr>
        <p:spPr>
          <a:xfrm>
            <a:off x="337656" y="5155706"/>
            <a:ext cx="2787706" cy="2"/>
          </a:xfrm>
          <a:prstGeom prst="line">
            <a:avLst/>
          </a:prstGeom>
          <a:ln w="12700">
            <a:solidFill>
              <a:srgbClr val="808785"/>
            </a:solidFill>
            <a:custDash>
              <a:ds d="100000" sp="200000"/>
            </a:custDash>
            <a:round/>
            <a:tailEnd type="triangle"/>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8" name="Shape 43"/>
          <p:cNvSpPr/>
          <p:nvPr/>
        </p:nvSpPr>
        <p:spPr>
          <a:xfrm>
            <a:off x="6350702" y="4421550"/>
            <a:ext cx="2153089" cy="1280420"/>
          </a:xfrm>
          <a:prstGeom prst="rect">
            <a:avLst/>
          </a:pr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9" name="Shape 44"/>
          <p:cNvSpPr/>
          <p:nvPr/>
        </p:nvSpPr>
        <p:spPr>
          <a:xfrm>
            <a:off x="3397323" y="4421550"/>
            <a:ext cx="2153089" cy="1280420"/>
          </a:xfrm>
          <a:prstGeom prst="rect">
            <a:avLst/>
          </a:pr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0" name="Shape 45"/>
          <p:cNvSpPr/>
          <p:nvPr/>
        </p:nvSpPr>
        <p:spPr>
          <a:xfrm>
            <a:off x="655500" y="4421550"/>
            <a:ext cx="2153090" cy="1280420"/>
          </a:xfrm>
          <a:prstGeom prst="rect">
            <a:avLst/>
          </a:pr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1" name="Shape 49"/>
          <p:cNvSpPr/>
          <p:nvPr/>
        </p:nvSpPr>
        <p:spPr>
          <a:xfrm>
            <a:off x="5978549" y="2189129"/>
            <a:ext cx="961554" cy="7211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335B"/>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2" name="Shape 50"/>
          <p:cNvSpPr/>
          <p:nvPr/>
        </p:nvSpPr>
        <p:spPr>
          <a:xfrm>
            <a:off x="4089972" y="2189129"/>
            <a:ext cx="961554" cy="7211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1A6CE"/>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3" name="Shape 51"/>
          <p:cNvSpPr/>
          <p:nvPr/>
        </p:nvSpPr>
        <p:spPr>
          <a:xfrm>
            <a:off x="2025977" y="2186826"/>
            <a:ext cx="967695" cy="725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5F35"/>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4" name="Shape 52"/>
          <p:cNvSpPr/>
          <p:nvPr/>
        </p:nvSpPr>
        <p:spPr>
          <a:xfrm>
            <a:off x="2070294" y="2214859"/>
            <a:ext cx="892950" cy="669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5" name="Shape 53"/>
          <p:cNvSpPr/>
          <p:nvPr/>
        </p:nvSpPr>
        <p:spPr>
          <a:xfrm>
            <a:off x="4126267" y="2214859"/>
            <a:ext cx="892949" cy="669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6" name="Shape 54"/>
          <p:cNvSpPr/>
          <p:nvPr/>
        </p:nvSpPr>
        <p:spPr>
          <a:xfrm>
            <a:off x="6012856" y="2214859"/>
            <a:ext cx="892948" cy="6697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pic>
        <p:nvPicPr>
          <p:cNvPr id="17" name="image8.png"/>
          <p:cNvPicPr/>
          <p:nvPr/>
        </p:nvPicPr>
        <p:blipFill>
          <a:blip r:embed="rId2" cstate="screen">
            <a:extLst>
              <a:ext uri="{28A0092B-C50C-407E-A947-70E740481C1C}">
                <a14:useLocalDpi xmlns:a14="http://schemas.microsoft.com/office/drawing/2010/main"/>
              </a:ext>
            </a:extLst>
          </a:blip>
          <a:stretch>
            <a:fillRect/>
          </a:stretch>
        </p:blipFill>
        <p:spPr>
          <a:xfrm>
            <a:off x="2172019" y="2417865"/>
            <a:ext cx="689588" cy="263768"/>
          </a:xfrm>
          <a:prstGeom prst="rect">
            <a:avLst/>
          </a:prstGeom>
          <a:ln w="12700">
            <a:miter lim="400000"/>
          </a:ln>
        </p:spPr>
      </p:pic>
      <p:pic>
        <p:nvPicPr>
          <p:cNvPr id="18" name="image1.png"/>
          <p:cNvPicPr/>
          <p:nvPr/>
        </p:nvPicPr>
        <p:blipFill>
          <a:blip r:embed="rId3" cstate="screen">
            <a:extLst>
              <a:ext uri="{28A0092B-C50C-407E-A947-70E740481C1C}">
                <a14:useLocalDpi xmlns:a14="http://schemas.microsoft.com/office/drawing/2010/main"/>
              </a:ext>
            </a:extLst>
          </a:blip>
          <a:stretch>
            <a:fillRect/>
          </a:stretch>
        </p:blipFill>
        <p:spPr>
          <a:xfrm>
            <a:off x="4190681" y="2461324"/>
            <a:ext cx="762566" cy="176852"/>
          </a:xfrm>
          <a:prstGeom prst="rect">
            <a:avLst/>
          </a:prstGeom>
          <a:ln w="12700">
            <a:miter lim="400000"/>
          </a:ln>
        </p:spPr>
      </p:pic>
      <p:pic>
        <p:nvPicPr>
          <p:cNvPr id="19" name="image3.jpeg"/>
          <p:cNvPicPr/>
          <p:nvPr/>
        </p:nvPicPr>
        <p:blipFill>
          <a:blip r:embed="rId4" cstate="screen">
            <a:extLst>
              <a:ext uri="{28A0092B-C50C-407E-A947-70E740481C1C}">
                <a14:useLocalDpi xmlns:a14="http://schemas.microsoft.com/office/drawing/2010/main"/>
              </a:ext>
            </a:extLst>
          </a:blip>
          <a:stretch>
            <a:fillRect/>
          </a:stretch>
        </p:blipFill>
        <p:spPr>
          <a:xfrm>
            <a:off x="6075467" y="2440179"/>
            <a:ext cx="767819" cy="165563"/>
          </a:xfrm>
          <a:prstGeom prst="rect">
            <a:avLst/>
          </a:prstGeom>
          <a:ln w="12700">
            <a:miter lim="400000"/>
          </a:ln>
        </p:spPr>
      </p:pic>
      <p:sp>
        <p:nvSpPr>
          <p:cNvPr id="20" name="Shape 59"/>
          <p:cNvSpPr/>
          <p:nvPr/>
        </p:nvSpPr>
        <p:spPr>
          <a:xfrm>
            <a:off x="3328739" y="2379050"/>
            <a:ext cx="638272" cy="341396"/>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lvl1pPr>
              <a:defRPr sz="1800">
                <a:latin typeface="Calibri"/>
                <a:ea typeface="Calibri"/>
                <a:cs typeface="Calibri"/>
                <a:sym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000000"/>
                </a:solidFill>
              </a:defRPr>
            </a:pPr>
            <a:r>
              <a:rPr kumimoji="0" sz="1800" b="0" i="0" u="none" strike="noStrike" kern="1200" cap="none" spc="0" normalizeH="0" baseline="0" noProof="0">
                <a:ln>
                  <a:noFill/>
                </a:ln>
                <a:solidFill>
                  <a:srgbClr val="535353"/>
                </a:solidFill>
                <a:effectLst/>
                <a:uLnTx/>
                <a:uFillTx/>
                <a:latin typeface="Calibri"/>
                <a:cs typeface="Calibri"/>
                <a:sym typeface="Calibri"/>
              </a:rPr>
              <a:t>90,5%</a:t>
            </a:r>
          </a:p>
        </p:txBody>
      </p:sp>
      <p:sp>
        <p:nvSpPr>
          <p:cNvPr id="21" name="Shape 60"/>
          <p:cNvSpPr/>
          <p:nvPr/>
        </p:nvSpPr>
        <p:spPr>
          <a:xfrm>
            <a:off x="5333086" y="2379050"/>
            <a:ext cx="521253" cy="341396"/>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lvl1pPr>
              <a:defRPr sz="1800">
                <a:latin typeface="Calibri"/>
                <a:ea typeface="Calibri"/>
                <a:cs typeface="Calibri"/>
                <a:sym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000000"/>
                </a:solidFill>
              </a:defRPr>
            </a:pPr>
            <a:r>
              <a:rPr kumimoji="0" sz="1800" b="0" i="0" u="none" strike="noStrike" kern="1200" cap="none" spc="0" normalizeH="0" baseline="0" noProof="0">
                <a:ln>
                  <a:noFill/>
                </a:ln>
                <a:solidFill>
                  <a:srgbClr val="535353"/>
                </a:solidFill>
                <a:effectLst/>
                <a:uLnTx/>
                <a:uFillTx/>
                <a:latin typeface="Calibri"/>
                <a:cs typeface="Calibri"/>
                <a:sym typeface="Calibri"/>
              </a:rPr>
              <a:t>9,5%</a:t>
            </a:r>
          </a:p>
        </p:txBody>
      </p:sp>
      <p:sp>
        <p:nvSpPr>
          <p:cNvPr id="22" name="Shape 61"/>
          <p:cNvSpPr/>
          <p:nvPr/>
        </p:nvSpPr>
        <p:spPr>
          <a:xfrm flipV="1">
            <a:off x="3237530" y="2671009"/>
            <a:ext cx="689588" cy="2"/>
          </a:xfrm>
          <a:prstGeom prst="line">
            <a:avLst/>
          </a:prstGeom>
          <a:ln w="12700">
            <a:solidFill>
              <a:srgbClr val="808785"/>
            </a:solidFill>
            <a:miter lim="400000"/>
            <a:tailEnd type="triangle"/>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23" name="Shape 62"/>
          <p:cNvSpPr/>
          <p:nvPr/>
        </p:nvSpPr>
        <p:spPr>
          <a:xfrm flipH="1">
            <a:off x="5218474" y="2671009"/>
            <a:ext cx="614542" cy="2"/>
          </a:xfrm>
          <a:prstGeom prst="line">
            <a:avLst/>
          </a:prstGeom>
          <a:ln w="12700">
            <a:solidFill>
              <a:srgbClr val="808785"/>
            </a:solidFill>
            <a:miter lim="400000"/>
            <a:tailEnd type="triangle"/>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24" name="Shape 63"/>
          <p:cNvSpPr/>
          <p:nvPr/>
        </p:nvSpPr>
        <p:spPr>
          <a:xfrm>
            <a:off x="4089972" y="1753612"/>
            <a:ext cx="1286552" cy="264452"/>
          </a:xfrm>
          <a:prstGeom prst="rect">
            <a:avLst/>
          </a:prstGeom>
          <a:ln w="12700">
            <a:miter lim="400000"/>
          </a:ln>
          <a:extLst>
            <a:ext uri="{C572A759-6A51-4108-AA02-DFA0A04FC94B}">
              <ma14:wrappingTextBoxFlag xmlns="" xmlns:ma14="http://schemas.microsoft.com/office/mac/drawingml/2011/main" val="1"/>
            </a:ext>
          </a:extLst>
        </p:spPr>
        <p:txBody>
          <a:bodyPr lIns="31887" tIns="31887" rIns="31887" bIns="31887" anchor="ctr">
            <a:spAutoFit/>
          </a:bodyPr>
          <a:lstStyle>
            <a:lvl1pPr>
              <a:defRPr sz="2000" b="1" cap="all">
                <a:latin typeface="Calibri"/>
                <a:ea typeface="Calibri"/>
                <a:cs typeface="Calibri"/>
                <a:sym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b="0" cap="none">
                <a:solidFill>
                  <a:srgbClr val="000000"/>
                </a:solidFill>
              </a:defRPr>
            </a:pPr>
            <a:r>
              <a:rPr kumimoji="0" sz="1300" b="0" i="0" u="none" strike="noStrike" kern="1200" cap="none" spc="0" normalizeH="0" baseline="0" noProof="0" dirty="0" err="1">
                <a:ln>
                  <a:noFill/>
                </a:ln>
                <a:solidFill>
                  <a:srgbClr val="535353"/>
                </a:solidFill>
                <a:effectLst/>
                <a:uLnTx/>
                <a:uFillTx/>
                <a:latin typeface="Calibri"/>
                <a:cs typeface="Calibri"/>
                <a:sym typeface="Calibri"/>
              </a:rPr>
              <a:t>Actionnariat</a:t>
            </a:r>
            <a:endParaRPr kumimoji="0" sz="1300" b="0" i="0" u="none" strike="noStrike" kern="1200" cap="none" spc="0" normalizeH="0" baseline="0" noProof="0" dirty="0">
              <a:ln>
                <a:noFill/>
              </a:ln>
              <a:solidFill>
                <a:srgbClr val="535353"/>
              </a:solidFill>
              <a:effectLst/>
              <a:uLnTx/>
              <a:uFillTx/>
              <a:latin typeface="Calibri"/>
              <a:cs typeface="Calibri"/>
              <a:sym typeface="Calibri"/>
            </a:endParaRPr>
          </a:p>
        </p:txBody>
      </p:sp>
      <p:sp>
        <p:nvSpPr>
          <p:cNvPr id="25" name="Shape 64"/>
          <p:cNvSpPr/>
          <p:nvPr/>
        </p:nvSpPr>
        <p:spPr>
          <a:xfrm>
            <a:off x="4277661" y="3090128"/>
            <a:ext cx="675586" cy="264452"/>
          </a:xfrm>
          <a:prstGeom prst="rect">
            <a:avLst/>
          </a:prstGeom>
          <a:ln w="12700">
            <a:miter lim="400000"/>
          </a:ln>
          <a:extLst>
            <a:ext uri="{C572A759-6A51-4108-AA02-DFA0A04FC94B}">
              <ma14:wrappingTextBoxFlag xmlns="" xmlns:ma14="http://schemas.microsoft.com/office/mac/drawingml/2011/main" val="1"/>
            </a:ext>
          </a:extLst>
        </p:spPr>
        <p:txBody>
          <a:bodyPr wrap="square" lIns="31887" tIns="31887" rIns="31887" bIns="31887" anchor="ctr">
            <a:spAutoFit/>
          </a:bodyPr>
          <a:lstStyle>
            <a:lvl1pPr>
              <a:defRPr sz="2000" b="1" cap="all">
                <a:latin typeface="Calibri"/>
                <a:ea typeface="Calibri"/>
                <a:cs typeface="Calibri"/>
                <a:sym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b="0" cap="none">
                <a:solidFill>
                  <a:srgbClr val="000000"/>
                </a:solidFill>
              </a:defRPr>
            </a:pPr>
            <a:r>
              <a:rPr kumimoji="0" sz="1300" b="0" i="0" u="none" strike="noStrike" kern="1200" cap="none" spc="0" normalizeH="0" baseline="0" noProof="0" dirty="0">
                <a:ln>
                  <a:noFill/>
                </a:ln>
                <a:solidFill>
                  <a:srgbClr val="535353"/>
                </a:solidFill>
                <a:effectLst/>
                <a:uLnTx/>
                <a:uFillTx/>
                <a:latin typeface="Calibri"/>
                <a:cs typeface="Calibri"/>
                <a:sym typeface="Calibri"/>
              </a:rPr>
              <a:t>Histoire</a:t>
            </a:r>
          </a:p>
        </p:txBody>
      </p:sp>
      <p:sp>
        <p:nvSpPr>
          <p:cNvPr id="26" name="Shape 65"/>
          <p:cNvSpPr/>
          <p:nvPr/>
        </p:nvSpPr>
        <p:spPr>
          <a:xfrm>
            <a:off x="629793" y="3597256"/>
            <a:ext cx="7899705" cy="710728"/>
          </a:xfrm>
          <a:prstGeom prst="rect">
            <a:avLst/>
          </a:prstGeom>
          <a:ln w="12700">
            <a:miter lim="400000"/>
          </a:ln>
          <a:extLst>
            <a:ext uri="{C572A759-6A51-4108-AA02-DFA0A04FC94B}">
              <ma14:wrappingTextBoxFlag xmlns="" xmlns:ma14="http://schemas.microsoft.com/office/mac/drawingml/2011/main" val="1"/>
            </a:ext>
          </a:extLst>
        </p:spPr>
        <p:txBody>
          <a:bodyPr lIns="31887" tIns="31887" rIns="31887" bIns="31887"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00" b="1" i="0" u="none" strike="noStrike" kern="1200" cap="none" spc="0" normalizeH="0" baseline="0" noProof="0" dirty="0">
                <a:ln>
                  <a:noFill/>
                </a:ln>
                <a:solidFill>
                  <a:srgbClr val="535353"/>
                </a:solidFill>
                <a:effectLst/>
                <a:uLnTx/>
                <a:uFillTx/>
                <a:latin typeface="Calibri"/>
                <a:ea typeface="Calibri"/>
                <a:cs typeface="Calibri"/>
                <a:sym typeface="Calibri"/>
              </a:rPr>
              <a:t>Mai 1994</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 </a:t>
            </a:r>
            <a:r>
              <a:rPr kumimoji="0" sz="1400" b="0" i="0" u="none" strike="noStrike" kern="1200" cap="none" spc="0" normalizeH="0" baseline="0" noProof="0" dirty="0" err="1">
                <a:ln>
                  <a:noFill/>
                </a:ln>
                <a:solidFill>
                  <a:srgbClr val="535353"/>
                </a:solidFill>
                <a:effectLst/>
                <a:uLnTx/>
                <a:uFillTx/>
                <a:latin typeface="Calibri"/>
                <a:ea typeface="Calibri"/>
                <a:cs typeface="Calibri"/>
                <a:sym typeface="Calibri"/>
              </a:rPr>
              <a:t>création</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de Bouygues Telecom avec 100 </a:t>
            </a:r>
            <a:r>
              <a:rPr kumimoji="0" sz="1400" b="0" i="0" u="none" strike="noStrike" kern="1200" cap="none" spc="0" normalizeH="0" baseline="0" noProof="0" dirty="0" err="1">
                <a:ln>
                  <a:noFill/>
                </a:ln>
                <a:solidFill>
                  <a:srgbClr val="535353"/>
                </a:solidFill>
                <a:effectLst/>
                <a:uLnTx/>
                <a:uFillTx/>
                <a:latin typeface="Calibri"/>
                <a:ea typeface="Calibri"/>
                <a:cs typeface="Calibri"/>
                <a:sym typeface="Calibri"/>
              </a:rPr>
              <a:t>collaborateurs</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au </a:t>
            </a:r>
            <a:r>
              <a:rPr kumimoji="0" sz="1400" b="0" i="0" u="none" strike="noStrike" kern="1200" cap="none" spc="0" normalizeH="0" baseline="0" noProof="0" dirty="0" err="1">
                <a:ln>
                  <a:noFill/>
                </a:ln>
                <a:solidFill>
                  <a:srgbClr val="535353"/>
                </a:solidFill>
                <a:effectLst/>
                <a:uLnTx/>
                <a:uFillTx/>
                <a:latin typeface="Calibri"/>
                <a:ea typeface="Calibri"/>
                <a:cs typeface="Calibri"/>
                <a:sym typeface="Calibri"/>
              </a:rPr>
              <a:t>démarrage</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a:t>
            </a:r>
            <a:endParaRPr kumimoji="0" sz="14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00" b="1" i="0" u="none" strike="noStrike" kern="1200" cap="none" spc="0" normalizeH="0" baseline="0" noProof="0" dirty="0">
                <a:ln>
                  <a:noFill/>
                </a:ln>
                <a:solidFill>
                  <a:srgbClr val="535353"/>
                </a:solidFill>
                <a:effectLst/>
                <a:uLnTx/>
                <a:uFillTx/>
                <a:latin typeface="Calibri"/>
                <a:ea typeface="Calibri"/>
                <a:cs typeface="Calibri"/>
                <a:sym typeface="Calibri"/>
              </a:rPr>
              <a:t>Mai 1996</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 </a:t>
            </a:r>
            <a:r>
              <a:rPr kumimoji="0" sz="1400" b="0" i="0" u="none" strike="noStrike" kern="1200" cap="none" spc="0" normalizeH="0" baseline="0" noProof="0" dirty="0" err="1">
                <a:ln>
                  <a:noFill/>
                </a:ln>
                <a:solidFill>
                  <a:srgbClr val="535353"/>
                </a:solidFill>
                <a:effectLst/>
                <a:uLnTx/>
                <a:uFillTx/>
                <a:latin typeface="Calibri"/>
                <a:ea typeface="Calibri"/>
                <a:cs typeface="Calibri"/>
                <a:sym typeface="Calibri"/>
              </a:rPr>
              <a:t>ouverture</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du </a:t>
            </a:r>
            <a:r>
              <a:rPr kumimoji="0" sz="1400" b="0" i="0" u="none" strike="noStrike" kern="1200" cap="none" spc="0" normalizeH="0" baseline="0" noProof="0" dirty="0" err="1">
                <a:ln>
                  <a:noFill/>
                </a:ln>
                <a:solidFill>
                  <a:srgbClr val="535353"/>
                </a:solidFill>
                <a:effectLst/>
                <a:uLnTx/>
                <a:uFillTx/>
                <a:latin typeface="Calibri"/>
                <a:ea typeface="Calibri"/>
                <a:cs typeface="Calibri"/>
                <a:sym typeface="Calibri"/>
              </a:rPr>
              <a:t>réseau</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mobile en Ile-de-France et invention du </a:t>
            </a:r>
            <a:r>
              <a:rPr kumimoji="0" sz="1400" b="0" i="0" u="none" strike="noStrike" kern="1200" cap="none" spc="0" normalizeH="0" baseline="0" noProof="0" dirty="0" err="1">
                <a:ln>
                  <a:noFill/>
                </a:ln>
                <a:solidFill>
                  <a:srgbClr val="535353"/>
                </a:solidFill>
                <a:effectLst/>
                <a:uLnTx/>
                <a:uFillTx/>
                <a:latin typeface="Calibri"/>
                <a:ea typeface="Calibri"/>
                <a:cs typeface="Calibri"/>
                <a:sym typeface="Calibri"/>
              </a:rPr>
              <a:t>forfait</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de </a:t>
            </a:r>
            <a:r>
              <a:rPr kumimoji="0" sz="1400" b="0" i="0" u="none" strike="noStrike" kern="1200" cap="none" spc="0" normalizeH="0" baseline="0" noProof="0" dirty="0" err="1">
                <a:ln>
                  <a:noFill/>
                </a:ln>
                <a:solidFill>
                  <a:srgbClr val="535353"/>
                </a:solidFill>
                <a:effectLst/>
                <a:uLnTx/>
                <a:uFillTx/>
                <a:latin typeface="Calibri"/>
                <a:ea typeface="Calibri"/>
                <a:cs typeface="Calibri"/>
                <a:sym typeface="Calibri"/>
              </a:rPr>
              <a:t>téléphonie</a:t>
            </a:r>
            <a:r>
              <a:rPr kumimoji="0" sz="1400" b="0" i="0" u="none" strike="noStrike" kern="1200" cap="none" spc="0" normalizeH="0" baseline="0" noProof="0" dirty="0">
                <a:ln>
                  <a:noFill/>
                </a:ln>
                <a:solidFill>
                  <a:srgbClr val="535353"/>
                </a:solidFill>
                <a:effectLst/>
                <a:uLnTx/>
                <a:uFillTx/>
                <a:latin typeface="Calibri"/>
                <a:ea typeface="Calibri"/>
                <a:cs typeface="Calibri"/>
                <a:sym typeface="Calibri"/>
              </a:rPr>
              <a:t> mobile</a:t>
            </a:r>
            <a:endParaRPr kumimoji="0" lang="fr-FR" sz="1400" b="0" i="0" u="none" strike="noStrike" kern="1200" cap="none" spc="0" normalizeH="0" baseline="0" noProof="0" dirty="0">
              <a:ln>
                <a:noFill/>
              </a:ln>
              <a:solidFill>
                <a:srgbClr val="53535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1400" b="1" i="0" u="none" strike="noStrike" kern="1200" cap="none" spc="0" normalizeH="0" baseline="0" noProof="0" dirty="0">
                <a:ln>
                  <a:noFill/>
                </a:ln>
                <a:solidFill>
                  <a:srgbClr val="535353"/>
                </a:solidFill>
                <a:effectLst/>
                <a:uLnTx/>
                <a:uFillTx/>
                <a:latin typeface="Calibri"/>
                <a:ea typeface="Calibri"/>
                <a:cs typeface="Calibri"/>
                <a:sym typeface="Calibri"/>
              </a:rPr>
              <a:t>Mai 2016 </a:t>
            </a:r>
            <a:r>
              <a:rPr kumimoji="0" lang="fr-FR" sz="1400" b="0" i="0" u="none" strike="noStrike" kern="1200" cap="none" spc="0" normalizeH="0" baseline="0" noProof="0" dirty="0">
                <a:ln>
                  <a:noFill/>
                </a:ln>
                <a:solidFill>
                  <a:srgbClr val="535353"/>
                </a:solidFill>
                <a:effectLst/>
                <a:uLnTx/>
                <a:uFillTx/>
                <a:latin typeface="Calibri"/>
                <a:ea typeface="Calibri"/>
                <a:cs typeface="Calibri"/>
                <a:sym typeface="Calibri"/>
              </a:rPr>
              <a:t>: Bouygues Telecom fête ses 20 ans</a:t>
            </a:r>
            <a:endParaRPr kumimoji="0" sz="1400" b="0" i="0" u="none" strike="noStrike" kern="1200" cap="none" spc="0" normalizeH="0" baseline="0" noProof="0" dirty="0">
              <a:ln>
                <a:noFill/>
              </a:ln>
              <a:solidFill>
                <a:srgbClr val="535353"/>
              </a:solidFill>
              <a:effectLst/>
              <a:uLnTx/>
              <a:uFillTx/>
              <a:latin typeface="Calibri"/>
              <a:ea typeface="Calibri"/>
              <a:cs typeface="Calibri"/>
              <a:sym typeface="Calibri"/>
            </a:endParaRPr>
          </a:p>
        </p:txBody>
      </p:sp>
      <p:pic>
        <p:nvPicPr>
          <p:cNvPr id="27" name="image1.png"/>
          <p:cNvPicPr/>
          <p:nvPr/>
        </p:nvPicPr>
        <p:blipFill>
          <a:blip r:embed="rId5" cstate="screen">
            <a:extLst>
              <a:ext uri="{28A0092B-C50C-407E-A947-70E740481C1C}">
                <a14:useLocalDpi xmlns:a14="http://schemas.microsoft.com/office/drawing/2010/main"/>
              </a:ext>
            </a:extLst>
          </a:blip>
          <a:stretch>
            <a:fillRect/>
          </a:stretch>
        </p:blipFill>
        <p:spPr>
          <a:xfrm>
            <a:off x="6802306" y="5294373"/>
            <a:ext cx="1249939" cy="289880"/>
          </a:xfrm>
          <a:prstGeom prst="rect">
            <a:avLst/>
          </a:prstGeom>
          <a:ln w="12700">
            <a:miter lim="400000"/>
          </a:ln>
        </p:spPr>
      </p:pic>
      <p:pic>
        <p:nvPicPr>
          <p:cNvPr id="28" name="image9.png"/>
          <p:cNvPicPr/>
          <p:nvPr/>
        </p:nvPicPr>
        <p:blipFill>
          <a:blip r:embed="rId6" cstate="screen">
            <a:extLst>
              <a:ext uri="{28A0092B-C50C-407E-A947-70E740481C1C}">
                <a14:useLocalDpi xmlns:a14="http://schemas.microsoft.com/office/drawing/2010/main"/>
              </a:ext>
            </a:extLst>
          </a:blip>
          <a:stretch>
            <a:fillRect/>
          </a:stretch>
        </p:blipFill>
        <p:spPr>
          <a:xfrm>
            <a:off x="3840813" y="5241337"/>
            <a:ext cx="1286554" cy="395939"/>
          </a:xfrm>
          <a:prstGeom prst="rect">
            <a:avLst/>
          </a:prstGeom>
          <a:ln w="12700">
            <a:miter lim="400000"/>
          </a:ln>
        </p:spPr>
      </p:pic>
      <p:pic>
        <p:nvPicPr>
          <p:cNvPr id="29" name="image4.jpeg"/>
          <p:cNvPicPr/>
          <p:nvPr/>
        </p:nvPicPr>
        <p:blipFill>
          <a:blip r:embed="rId7" cstate="screen">
            <a:extLst>
              <a:ext uri="{28A0092B-C50C-407E-A947-70E740481C1C}">
                <a14:useLocalDpi xmlns:a14="http://schemas.microsoft.com/office/drawing/2010/main"/>
              </a:ext>
            </a:extLst>
          </a:blip>
          <a:srcRect/>
          <a:stretch>
            <a:fillRect/>
          </a:stretch>
        </p:blipFill>
        <p:spPr>
          <a:xfrm>
            <a:off x="655500" y="4421333"/>
            <a:ext cx="2153090" cy="737134"/>
          </a:xfrm>
          <a:prstGeom prst="rect">
            <a:avLst/>
          </a:prstGeom>
          <a:ln w="12700">
            <a:miter lim="400000"/>
          </a:ln>
        </p:spPr>
      </p:pic>
      <p:pic>
        <p:nvPicPr>
          <p:cNvPr id="30" name="image5.jpeg"/>
          <p:cNvPicPr/>
          <p:nvPr/>
        </p:nvPicPr>
        <p:blipFill>
          <a:blip r:embed="rId8" cstate="screen">
            <a:extLst>
              <a:ext uri="{28A0092B-C50C-407E-A947-70E740481C1C}">
                <a14:useLocalDpi xmlns:a14="http://schemas.microsoft.com/office/drawing/2010/main"/>
              </a:ext>
            </a:extLst>
          </a:blip>
          <a:stretch>
            <a:fillRect/>
          </a:stretch>
        </p:blipFill>
        <p:spPr>
          <a:xfrm>
            <a:off x="1152079" y="5241337"/>
            <a:ext cx="1159931" cy="395939"/>
          </a:xfrm>
          <a:prstGeom prst="rect">
            <a:avLst/>
          </a:prstGeom>
          <a:ln w="12700">
            <a:miter lim="400000"/>
          </a:ln>
        </p:spPr>
      </p:pic>
      <p:pic>
        <p:nvPicPr>
          <p:cNvPr id="31" name="image6.jpeg"/>
          <p:cNvPicPr/>
          <p:nvPr/>
        </p:nvPicPr>
        <p:blipFill>
          <a:blip r:embed="rId9" cstate="screen">
            <a:extLst>
              <a:ext uri="{28A0092B-C50C-407E-A947-70E740481C1C}">
                <a14:useLocalDpi xmlns:a14="http://schemas.microsoft.com/office/drawing/2010/main"/>
              </a:ext>
            </a:extLst>
          </a:blip>
          <a:stretch>
            <a:fillRect/>
          </a:stretch>
        </p:blipFill>
        <p:spPr>
          <a:xfrm>
            <a:off x="2037259" y="4728005"/>
            <a:ext cx="767819" cy="431898"/>
          </a:xfrm>
          <a:prstGeom prst="rect">
            <a:avLst/>
          </a:prstGeom>
          <a:ln w="12700">
            <a:miter lim="400000"/>
          </a:ln>
        </p:spPr>
      </p:pic>
      <p:pic>
        <p:nvPicPr>
          <p:cNvPr id="32" name="image10.png"/>
          <p:cNvPicPr/>
          <p:nvPr/>
        </p:nvPicPr>
        <p:blipFill>
          <a:blip r:embed="rId10" cstate="screen">
            <a:extLst>
              <a:ext uri="{28A0092B-C50C-407E-A947-70E740481C1C}">
                <a14:useLocalDpi xmlns:a14="http://schemas.microsoft.com/office/drawing/2010/main"/>
              </a:ext>
            </a:extLst>
          </a:blip>
          <a:srcRect/>
          <a:stretch>
            <a:fillRect/>
          </a:stretch>
        </p:blipFill>
        <p:spPr>
          <a:xfrm>
            <a:off x="3394719" y="4420105"/>
            <a:ext cx="2178742" cy="738462"/>
          </a:xfrm>
          <a:prstGeom prst="rect">
            <a:avLst/>
          </a:prstGeom>
          <a:ln w="12700">
            <a:miter lim="400000"/>
          </a:ln>
        </p:spPr>
      </p:pic>
      <p:pic>
        <p:nvPicPr>
          <p:cNvPr id="33" name="image7.jpeg"/>
          <p:cNvPicPr/>
          <p:nvPr/>
        </p:nvPicPr>
        <p:blipFill>
          <a:blip r:embed="rId11" cstate="screen">
            <a:extLst>
              <a:ext uri="{28A0092B-C50C-407E-A947-70E740481C1C}">
                <a14:useLocalDpi xmlns:a14="http://schemas.microsoft.com/office/drawing/2010/main"/>
              </a:ext>
            </a:extLst>
          </a:blip>
          <a:srcRect/>
          <a:stretch>
            <a:fillRect/>
          </a:stretch>
        </p:blipFill>
        <p:spPr>
          <a:xfrm>
            <a:off x="6354212" y="4420106"/>
            <a:ext cx="2146066" cy="733669"/>
          </a:xfrm>
          <a:prstGeom prst="rect">
            <a:avLst/>
          </a:prstGeom>
          <a:ln w="12700">
            <a:miter lim="400000"/>
          </a:ln>
        </p:spPr>
      </p:pic>
      <p:sp>
        <p:nvSpPr>
          <p:cNvPr id="34" name="Shape 73"/>
          <p:cNvSpPr/>
          <p:nvPr/>
        </p:nvSpPr>
        <p:spPr>
          <a:xfrm>
            <a:off x="3570148" y="1700808"/>
            <a:ext cx="1984850" cy="336540"/>
          </a:xfrm>
          <a:prstGeom prst="roundRect">
            <a:avLst>
              <a:gd name="adj" fmla="val 4717"/>
            </a:avLst>
          </a:prstGeom>
          <a:ln w="12700">
            <a:solidFill>
              <a:srgbClr val="B4B4B4"/>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35" name="Shape 74"/>
          <p:cNvSpPr/>
          <p:nvPr/>
        </p:nvSpPr>
        <p:spPr>
          <a:xfrm>
            <a:off x="3612708" y="3036948"/>
            <a:ext cx="1984849" cy="336539"/>
          </a:xfrm>
          <a:prstGeom prst="roundRect">
            <a:avLst>
              <a:gd name="adj" fmla="val 4717"/>
            </a:avLst>
          </a:prstGeom>
          <a:ln w="12700">
            <a:solidFill>
              <a:srgbClr val="B4B4B4"/>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pic>
        <p:nvPicPr>
          <p:cNvPr id="36" name="Picture 2" descr="Afficher l'image d'origine"/>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940103" y="3089327"/>
            <a:ext cx="1716509" cy="79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15.png"/>
          <p:cNvPicPr/>
          <p:nvPr/>
        </p:nvPicPr>
        <p:blipFill>
          <a:blip r:embed="rId2" cstate="screen">
            <a:extLst>
              <a:ext uri="{28A0092B-C50C-407E-A947-70E740481C1C}">
                <a14:useLocalDpi xmlns:a14="http://schemas.microsoft.com/office/drawing/2010/main"/>
              </a:ext>
            </a:extLst>
          </a:blip>
          <a:srcRect/>
          <a:stretch>
            <a:fillRect/>
          </a:stretch>
        </p:blipFill>
        <p:spPr>
          <a:xfrm>
            <a:off x="275" y="1412776"/>
            <a:ext cx="9144004" cy="2408296"/>
          </a:xfrm>
          <a:prstGeom prst="rect">
            <a:avLst/>
          </a:prstGeom>
          <a:ln w="12700">
            <a:miter lim="400000"/>
          </a:ln>
        </p:spPr>
      </p:pic>
      <p:sp>
        <p:nvSpPr>
          <p:cNvPr id="2" name="Titre 1"/>
          <p:cNvSpPr>
            <a:spLocks noGrp="1"/>
          </p:cNvSpPr>
          <p:nvPr>
            <p:ph type="title"/>
          </p:nvPr>
        </p:nvSpPr>
        <p:spPr/>
        <p:txBody>
          <a:bodyPr>
            <a:normAutofit/>
          </a:bodyPr>
          <a:lstStyle/>
          <a:p>
            <a:r>
              <a:rPr lang="fr-FR" sz="3600" dirty="0"/>
              <a:t>NOS CLIENTS MOBILES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Shape 125"/>
          <p:cNvSpPr/>
          <p:nvPr/>
        </p:nvSpPr>
        <p:spPr>
          <a:xfrm>
            <a:off x="2259955" y="2492616"/>
            <a:ext cx="4014422" cy="442675"/>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28697" tIns="28697" rIns="28697" bIns="28697">
            <a:spAutoFit/>
          </a:bodyPr>
          <a:lstStyle>
            <a:lvl1pPr defTabSz="457200">
              <a:defRPr sz="4000" b="1">
                <a:solidFill>
                  <a:srgbClr val="FFFFFF"/>
                </a:solidFill>
                <a:latin typeface="Calibri"/>
                <a:ea typeface="Calibri"/>
                <a:cs typeface="Calibri"/>
                <a:sym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sz="1800" b="0">
                <a:solidFill>
                  <a:srgbClr val="000000"/>
                </a:solidFill>
              </a:defRPr>
            </a:pPr>
            <a:r>
              <a:rPr kumimoji="0" lang="fr-FR" sz="2500" b="0" i="0" u="none" strike="noStrike" kern="1200" cap="none" spc="0" normalizeH="0" baseline="0" noProof="0" dirty="0">
                <a:ln>
                  <a:noFill/>
                </a:ln>
                <a:solidFill>
                  <a:prstClr val="white"/>
                </a:solidFill>
                <a:effectLst/>
                <a:uLnTx/>
                <a:uFillTx/>
                <a:latin typeface="Calibri"/>
                <a:cs typeface="Calibri"/>
                <a:sym typeface="Calibri"/>
              </a:rPr>
              <a:t>13,9 </a:t>
            </a:r>
            <a:r>
              <a:rPr kumimoji="0" sz="2500" b="0" i="0" u="none" strike="noStrike" kern="1200" cap="none" spc="0" normalizeH="0" baseline="0" noProof="0" dirty="0">
                <a:ln>
                  <a:noFill/>
                </a:ln>
                <a:solidFill>
                  <a:prstClr val="white"/>
                </a:solidFill>
                <a:effectLst/>
                <a:uLnTx/>
                <a:uFillTx/>
                <a:latin typeface="Calibri"/>
                <a:cs typeface="Calibri"/>
                <a:sym typeface="Calibri"/>
              </a:rPr>
              <a:t>millions de clients Mobile</a:t>
            </a:r>
          </a:p>
        </p:txBody>
      </p:sp>
      <p:sp>
        <p:nvSpPr>
          <p:cNvPr id="6" name="Shape 127"/>
          <p:cNvSpPr/>
          <p:nvPr/>
        </p:nvSpPr>
        <p:spPr>
          <a:xfrm>
            <a:off x="350189" y="5459335"/>
            <a:ext cx="8470283" cy="537021"/>
          </a:xfrm>
          <a:prstGeom prst="rect">
            <a:avLst/>
          </a:prstGeom>
          <a:ln w="25400" cap="rnd">
            <a:solidFill>
              <a:srgbClr val="B5B5B5"/>
            </a:solidFill>
            <a:custDash>
              <a:ds d="100000" sp="200000"/>
            </a:custDash>
            <a:rou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pic>
        <p:nvPicPr>
          <p:cNvPr id="7" name="image16.png"/>
          <p:cNvPicPr/>
          <p:nvPr/>
        </p:nvPicPr>
        <p:blipFill>
          <a:blip r:embed="rId3" cstate="screen">
            <a:extLst>
              <a:ext uri="{28A0092B-C50C-407E-A947-70E740481C1C}">
                <a14:useLocalDpi xmlns:a14="http://schemas.microsoft.com/office/drawing/2010/main"/>
              </a:ext>
            </a:extLst>
          </a:blip>
          <a:stretch>
            <a:fillRect/>
          </a:stretch>
        </p:blipFill>
        <p:spPr>
          <a:xfrm>
            <a:off x="6300193" y="5587269"/>
            <a:ext cx="936104" cy="251357"/>
          </a:xfrm>
          <a:prstGeom prst="rect">
            <a:avLst/>
          </a:prstGeom>
          <a:ln w="12700">
            <a:miter lim="400000"/>
          </a:ln>
        </p:spPr>
      </p:pic>
      <p:pic>
        <p:nvPicPr>
          <p:cNvPr id="8" name="image17.png"/>
          <p:cNvPicPr/>
          <p:nvPr/>
        </p:nvPicPr>
        <p:blipFill>
          <a:blip r:embed="rId4" cstate="screen">
            <a:extLst>
              <a:ext uri="{28A0092B-C50C-407E-A947-70E740481C1C}">
                <a14:useLocalDpi xmlns:a14="http://schemas.microsoft.com/office/drawing/2010/main"/>
              </a:ext>
            </a:extLst>
          </a:blip>
          <a:stretch>
            <a:fillRect/>
          </a:stretch>
        </p:blipFill>
        <p:spPr>
          <a:xfrm>
            <a:off x="7453846" y="5649518"/>
            <a:ext cx="791279" cy="252219"/>
          </a:xfrm>
          <a:prstGeom prst="rect">
            <a:avLst/>
          </a:prstGeom>
          <a:ln w="12700">
            <a:miter lim="400000"/>
          </a:ln>
        </p:spPr>
      </p:pic>
      <p:pic>
        <p:nvPicPr>
          <p:cNvPr id="9" name="image18.png"/>
          <p:cNvPicPr/>
          <p:nvPr/>
        </p:nvPicPr>
        <p:blipFill>
          <a:blip r:embed="rId5">
            <a:extLst/>
          </a:blip>
          <a:stretch>
            <a:fillRect/>
          </a:stretch>
        </p:blipFill>
        <p:spPr>
          <a:xfrm>
            <a:off x="5986281" y="4080614"/>
            <a:ext cx="1439821" cy="207986"/>
          </a:xfrm>
          <a:prstGeom prst="rect">
            <a:avLst/>
          </a:prstGeom>
          <a:ln w="12700">
            <a:miter lim="400000"/>
          </a:ln>
        </p:spPr>
      </p:pic>
      <p:pic>
        <p:nvPicPr>
          <p:cNvPr id="10" name="image19.png"/>
          <p:cNvPicPr/>
          <p:nvPr/>
        </p:nvPicPr>
        <p:blipFill>
          <a:blip r:embed="rId6">
            <a:extLst/>
          </a:blip>
          <a:stretch>
            <a:fillRect/>
          </a:stretch>
        </p:blipFill>
        <p:spPr>
          <a:xfrm>
            <a:off x="1481493" y="4080614"/>
            <a:ext cx="1876911" cy="207986"/>
          </a:xfrm>
          <a:prstGeom prst="rect">
            <a:avLst/>
          </a:prstGeom>
          <a:ln w="12700">
            <a:miter lim="400000"/>
          </a:ln>
        </p:spPr>
      </p:pic>
      <p:sp>
        <p:nvSpPr>
          <p:cNvPr id="11" name="Shape 132"/>
          <p:cNvSpPr/>
          <p:nvPr/>
        </p:nvSpPr>
        <p:spPr>
          <a:xfrm>
            <a:off x="881017" y="3901150"/>
            <a:ext cx="3077866" cy="1345145"/>
          </a:xfrm>
          <a:prstGeom prst="roundRect">
            <a:avLst>
              <a:gd name="adj" fmla="val 1830"/>
            </a:avLst>
          </a:prstGeom>
          <a:ln w="12700">
            <a:solidFill>
              <a:srgbClr val="B4B4B4"/>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2" name="Shape 133"/>
          <p:cNvSpPr/>
          <p:nvPr/>
        </p:nvSpPr>
        <p:spPr>
          <a:xfrm>
            <a:off x="5167259" y="3895504"/>
            <a:ext cx="3077866" cy="514847"/>
          </a:xfrm>
          <a:prstGeom prst="roundRect">
            <a:avLst>
              <a:gd name="adj" fmla="val 4781"/>
            </a:avLst>
          </a:prstGeom>
          <a:ln w="12700">
            <a:solidFill>
              <a:srgbClr val="B4B4B4"/>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3" name="Shape 134"/>
          <p:cNvSpPr/>
          <p:nvPr/>
        </p:nvSpPr>
        <p:spPr>
          <a:xfrm>
            <a:off x="4437439" y="3974533"/>
            <a:ext cx="231109" cy="356785"/>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lvl1pPr>
              <a:defRPr b="1">
                <a:latin typeface="Calibri"/>
                <a:ea typeface="Calibri"/>
                <a:cs typeface="Calibri"/>
                <a:sym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000000"/>
                </a:solidFill>
              </a:defRPr>
            </a:pPr>
            <a:r>
              <a:rPr kumimoji="0" sz="1900" b="0" i="0" u="none" strike="noStrike" kern="1200" cap="none" spc="0" normalizeH="0" baseline="0" noProof="0">
                <a:ln>
                  <a:noFill/>
                </a:ln>
                <a:solidFill>
                  <a:srgbClr val="535353"/>
                </a:solidFill>
                <a:effectLst/>
                <a:uLnTx/>
                <a:uFillTx/>
                <a:latin typeface="Calibri"/>
                <a:cs typeface="Calibri"/>
                <a:sym typeface="Calibri"/>
              </a:rPr>
              <a:t>&amp;</a:t>
            </a:r>
          </a:p>
        </p:txBody>
      </p:sp>
      <p:sp>
        <p:nvSpPr>
          <p:cNvPr id="14" name="Shape 135"/>
          <p:cNvSpPr txBox="1">
            <a:spLocks/>
          </p:cNvSpPr>
          <p:nvPr/>
        </p:nvSpPr>
        <p:spPr>
          <a:xfrm>
            <a:off x="4482704" y="6180190"/>
            <a:ext cx="139963" cy="93763"/>
          </a:xfrm>
          <a:prstGeom prst="rect">
            <a:avLst/>
          </a:prstGeom>
          <a:ln w="12700">
            <a:miter lim="400000"/>
          </a:ln>
          <a:extLst>
            <a:ext uri="{C572A759-6A51-4108-AA02-DFA0A04FC94B}">
              <ma14:wrappingTextBoxFlag xmlns="" xmlns:ma14="http://schemas.microsoft.com/office/mac/drawingml/2011/main" val="1"/>
            </a:ext>
          </a:extLst>
        </p:spPr>
        <p:txBody>
          <a:bodyPr vert="horz" lIns="0" tIns="0" rIns="0" bIns="0" rtlCol="0" anchor="ctr">
            <a:normAutofit fontScale="40000" lnSpcReduction="20000"/>
          </a:bodyPr>
          <a:lstStyle>
            <a:defPPr>
              <a:defRPr lang="fr-FR"/>
            </a:defPPr>
            <a:lvl1pPr marL="0" algn="l" defTabSz="286984" rtl="0" eaLnBrk="1" latinLnBrk="0" hangingPunct="1">
              <a:defRPr sz="800" kern="1200">
                <a:solidFill>
                  <a:srgbClr val="000000"/>
                </a:solidFill>
                <a:latin typeface="+mj-lt"/>
                <a:ea typeface="+mj-ea"/>
                <a:cs typeface="+mj-cs"/>
                <a:sym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86984" rtl="0" eaLnBrk="1" fontAlgn="auto" latinLnBrk="0" hangingPunct="1">
              <a:lnSpc>
                <a:spcPct val="100000"/>
              </a:lnSpc>
              <a:spcBef>
                <a:spcPts val="0"/>
              </a:spcBef>
              <a:spcAft>
                <a:spcPts val="0"/>
              </a:spcAft>
              <a:buClrTx/>
              <a:buSzTx/>
              <a:buFontTx/>
              <a:buNone/>
              <a:tabLst/>
              <a:defRPr sz="1800"/>
            </a:pPr>
            <a:fld id="{86CB4B4D-7CA3-9044-876B-883B54F8677D}" type="slidenum">
              <a:rPr kumimoji="0" lang="fr-FR" sz="1800" b="0" i="0" u="none" strike="noStrike" kern="1200" cap="none" spc="0" normalizeH="0" baseline="0" noProof="0" smtClean="0">
                <a:ln>
                  <a:noFill/>
                </a:ln>
                <a:solidFill>
                  <a:srgbClr val="000000"/>
                </a:solidFill>
                <a:effectLst/>
                <a:uLnTx/>
                <a:uFillTx/>
                <a:latin typeface="Calibri"/>
                <a:ea typeface="+mj-ea"/>
                <a:cs typeface="+mj-cs"/>
                <a:sym typeface="Helvetica"/>
              </a:rPr>
              <a:pPr marL="0" marR="0" lvl="0" indent="0" algn="l" defTabSz="286984" rtl="0" eaLnBrk="1" fontAlgn="auto" latinLnBrk="0" hangingPunct="1">
                <a:lnSpc>
                  <a:spcPct val="100000"/>
                </a:lnSpc>
                <a:spcBef>
                  <a:spcPts val="0"/>
                </a:spcBef>
                <a:spcAft>
                  <a:spcPts val="0"/>
                </a:spcAft>
                <a:buClrTx/>
                <a:buSzTx/>
                <a:buFontTx/>
                <a:buNone/>
                <a:tabLst/>
                <a:defRPr sz="1800"/>
              </a:pPr>
              <a:t>13</a:t>
            </a:fld>
            <a:endParaRPr kumimoji="0" lang="fr-FR" sz="1800" b="0" i="0" u="none" strike="noStrike" kern="1200" cap="none" spc="0" normalizeH="0" baseline="0" noProof="0">
              <a:ln>
                <a:noFill/>
              </a:ln>
              <a:solidFill>
                <a:srgbClr val="000000"/>
              </a:solidFill>
              <a:effectLst/>
              <a:uLnTx/>
              <a:uFillTx/>
              <a:latin typeface="Calibri"/>
              <a:ea typeface="+mj-ea"/>
              <a:cs typeface="+mj-cs"/>
              <a:sym typeface="Helvetica"/>
            </a:endParaRPr>
          </a:p>
        </p:txBody>
      </p:sp>
      <p:sp>
        <p:nvSpPr>
          <p:cNvPr id="15" name="Shape 140"/>
          <p:cNvSpPr/>
          <p:nvPr/>
        </p:nvSpPr>
        <p:spPr>
          <a:xfrm flipV="1">
            <a:off x="1057221" y="4411938"/>
            <a:ext cx="2725457" cy="2"/>
          </a:xfrm>
          <a:prstGeom prst="line">
            <a:avLst/>
          </a:prstGeom>
          <a:ln w="12700">
            <a:solidFill>
              <a:srgbClr val="B4B4B4"/>
            </a:solidFill>
            <a:miter lim="400000"/>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16" name="Shape 126"/>
          <p:cNvSpPr/>
          <p:nvPr/>
        </p:nvSpPr>
        <p:spPr>
          <a:xfrm>
            <a:off x="960447" y="5587269"/>
            <a:ext cx="2704607" cy="264452"/>
          </a:xfrm>
          <a:prstGeom prst="rect">
            <a:avLst/>
          </a:prstGeom>
          <a:ln w="12700">
            <a:miter lim="400000"/>
          </a:ln>
          <a:extLst>
            <a:ext uri="{C572A759-6A51-4108-AA02-DFA0A04FC94B}">
              <ma14:wrappingTextBoxFlag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xmlns:mc="http://schemas.openxmlformats.org/markup-compatibility/2006" xmlns:ma14="http://schemas.microsoft.com/office/mac/drawingml/2011/main" val="1"/>
            </a:ext>
          </a:extLst>
        </p:spPr>
        <p:txBody>
          <a:bodyPr wrap="none" lIns="31887" tIns="31887" rIns="31887" bIns="31887" anchor="ctr">
            <a:spAutoFit/>
          </a:bodyPr>
          <a:lstStyle>
            <a:lvl1pPr>
              <a:defRPr sz="2000" b="1">
                <a:latin typeface="Calibri"/>
                <a:ea typeface="Calibri"/>
                <a:cs typeface="Calibri"/>
                <a:sym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000000"/>
                </a:solidFill>
              </a:defRPr>
            </a:pPr>
            <a:r>
              <a:rPr kumimoji="0" lang="en-GB" sz="1300" b="0" i="0" u="none" strike="noStrike" kern="1200" cap="none" spc="0" normalizeH="0" baseline="0" noProof="0" dirty="0">
                <a:ln>
                  <a:noFill/>
                </a:ln>
                <a:solidFill>
                  <a:srgbClr val="535353"/>
                </a:solidFill>
                <a:effectLst/>
                <a:uLnTx/>
                <a:uFillTx/>
                <a:latin typeface="Calibri"/>
                <a:cs typeface="Calibri"/>
                <a:sym typeface="Calibri"/>
              </a:rPr>
              <a:t>Et les clients MVNO </a:t>
            </a:r>
            <a:r>
              <a:rPr kumimoji="0" lang="en-GB" sz="1300" b="0" i="0" u="none" strike="noStrike" kern="1200" cap="none" spc="0" normalizeH="0" baseline="0" noProof="0" dirty="0" err="1">
                <a:ln>
                  <a:noFill/>
                </a:ln>
                <a:solidFill>
                  <a:srgbClr val="535353"/>
                </a:solidFill>
                <a:effectLst/>
                <a:uLnTx/>
                <a:uFillTx/>
                <a:latin typeface="Calibri"/>
                <a:cs typeface="Calibri"/>
                <a:sym typeface="Calibri"/>
              </a:rPr>
              <a:t>actifs</a:t>
            </a:r>
            <a:r>
              <a:rPr kumimoji="0" lang="en-GB" sz="1300" b="0" i="0" u="none" strike="noStrike" kern="1200" cap="none" spc="0" normalizeH="0" baseline="0" noProof="0" dirty="0">
                <a:ln>
                  <a:noFill/>
                </a:ln>
                <a:solidFill>
                  <a:srgbClr val="535353"/>
                </a:solidFill>
                <a:effectLst/>
                <a:uLnTx/>
                <a:uFillTx/>
                <a:latin typeface="Calibri"/>
                <a:cs typeface="Calibri"/>
                <a:sym typeface="Calibri"/>
              </a:rPr>
              <a:t> des marques</a:t>
            </a:r>
          </a:p>
        </p:txBody>
      </p:sp>
      <p:pic>
        <p:nvPicPr>
          <p:cNvPr id="17" name="Picture 4" descr="Afficher l'image d'origin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39709" y="5509384"/>
            <a:ext cx="651057" cy="4771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Afficher l'image d'origin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46214" y="5459335"/>
            <a:ext cx="600001" cy="600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Afficher l'image d'origine"/>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608016" y="548972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p:cNvPicPr>
            <a:picLocks noChangeAspect="1"/>
          </p:cNvPicPr>
          <p:nvPr/>
        </p:nvPicPr>
        <p:blipFill>
          <a:blip r:embed="rId10"/>
          <a:stretch>
            <a:fillRect/>
          </a:stretch>
        </p:blipFill>
        <p:spPr>
          <a:xfrm>
            <a:off x="1057221" y="4542441"/>
            <a:ext cx="513604" cy="425052"/>
          </a:xfrm>
          <a:prstGeom prst="rect">
            <a:avLst/>
          </a:prstGeom>
        </p:spPr>
      </p:pic>
      <p:pic>
        <p:nvPicPr>
          <p:cNvPr id="21" name="Image 20"/>
          <p:cNvPicPr>
            <a:picLocks noChangeAspect="1"/>
          </p:cNvPicPr>
          <p:nvPr/>
        </p:nvPicPr>
        <p:blipFill>
          <a:blip r:embed="rId11"/>
          <a:stretch>
            <a:fillRect/>
          </a:stretch>
        </p:blipFill>
        <p:spPr>
          <a:xfrm>
            <a:off x="1658253" y="4541583"/>
            <a:ext cx="601702" cy="437602"/>
          </a:xfrm>
          <a:prstGeom prst="rect">
            <a:avLst/>
          </a:prstGeom>
        </p:spPr>
      </p:pic>
      <p:pic>
        <p:nvPicPr>
          <p:cNvPr id="22" name="Image 21"/>
          <p:cNvPicPr>
            <a:picLocks noChangeAspect="1"/>
          </p:cNvPicPr>
          <p:nvPr/>
        </p:nvPicPr>
        <p:blipFill>
          <a:blip r:embed="rId12"/>
          <a:stretch>
            <a:fillRect/>
          </a:stretch>
        </p:blipFill>
        <p:spPr>
          <a:xfrm>
            <a:off x="2357221" y="4518177"/>
            <a:ext cx="761230" cy="435704"/>
          </a:xfrm>
          <a:prstGeom prst="rect">
            <a:avLst/>
          </a:prstGeom>
        </p:spPr>
      </p:pic>
      <p:pic>
        <p:nvPicPr>
          <p:cNvPr id="23" name="Image 22"/>
          <p:cNvPicPr>
            <a:picLocks noChangeAspect="1"/>
          </p:cNvPicPr>
          <p:nvPr/>
        </p:nvPicPr>
        <p:blipFill>
          <a:blip r:embed="rId13"/>
          <a:stretch>
            <a:fillRect/>
          </a:stretch>
        </p:blipFill>
        <p:spPr>
          <a:xfrm>
            <a:off x="3101011" y="4573356"/>
            <a:ext cx="800646" cy="349372"/>
          </a:xfrm>
          <a:prstGeom prst="rect">
            <a:avLst/>
          </a:prstGeom>
        </p:spPr>
      </p:pic>
    </p:spTree>
    <p:extLst>
      <p:ext uri="{BB962C8B-B14F-4D97-AF65-F5344CB8AC3E}">
        <p14:creationId xmlns:p14="http://schemas.microsoft.com/office/powerpoint/2010/main" val="3396808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NOS CLIENTS HAUT</a:t>
            </a:r>
            <a:br>
              <a:rPr lang="fr-FR" sz="3200" dirty="0"/>
            </a:br>
            <a:r>
              <a:rPr lang="fr-FR" sz="3200" dirty="0"/>
              <a:t>ET TRES HAUT DEBIT FIXE</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pic>
        <p:nvPicPr>
          <p:cNvPr id="5" name="image24.png"/>
          <p:cNvPicPr/>
          <p:nvPr/>
        </p:nvPicPr>
        <p:blipFill>
          <a:blip r:embed="rId2" cstate="screen">
            <a:alphaModFix amt="80313"/>
            <a:extLst>
              <a:ext uri="{28A0092B-C50C-407E-A947-70E740481C1C}">
                <a14:useLocalDpi xmlns:a14="http://schemas.microsoft.com/office/drawing/2010/main"/>
              </a:ext>
            </a:extLst>
          </a:blip>
          <a:srcRect/>
          <a:stretch>
            <a:fillRect/>
          </a:stretch>
        </p:blipFill>
        <p:spPr>
          <a:xfrm>
            <a:off x="2425" y="1387295"/>
            <a:ext cx="9144004" cy="2343607"/>
          </a:xfrm>
          <a:prstGeom prst="rect">
            <a:avLst/>
          </a:prstGeom>
          <a:ln w="12700">
            <a:miter lim="400000"/>
          </a:ln>
        </p:spPr>
      </p:pic>
      <p:sp>
        <p:nvSpPr>
          <p:cNvPr id="6" name="Shape 147"/>
          <p:cNvSpPr/>
          <p:nvPr/>
        </p:nvSpPr>
        <p:spPr>
          <a:xfrm>
            <a:off x="462576" y="5670247"/>
            <a:ext cx="8218849" cy="536932"/>
          </a:xfrm>
          <a:prstGeom prst="rect">
            <a:avLst/>
          </a:prstGeom>
          <a:noFill/>
          <a:ln w="12700">
            <a:solidFill>
              <a:srgbClr val="B5B5B5"/>
            </a:solidFill>
            <a:custDash>
              <a:ds d="100000" sp="200000"/>
            </a:custDash>
            <a:round/>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7" name="Shape 148"/>
          <p:cNvSpPr/>
          <p:nvPr/>
        </p:nvSpPr>
        <p:spPr>
          <a:xfrm>
            <a:off x="1274577" y="5682536"/>
            <a:ext cx="6940959" cy="495284"/>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lvl1pPr>
              <a:defRPr sz="2400" b="1">
                <a:solidFill>
                  <a:srgbClr val="454545"/>
                </a:solidFill>
                <a:latin typeface="Calibri"/>
                <a:ea typeface="Calibri"/>
                <a:cs typeface="Calibri"/>
                <a:sym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000000"/>
                </a:solidFill>
              </a:defRPr>
            </a:pPr>
            <a:r>
              <a:rPr kumimoji="0" sz="1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Bouygues</a:t>
            </a:r>
            <a:r>
              <a:rPr kumimoji="0" sz="1400" b="0" i="0" u="none" strike="noStrike" kern="1200" cap="none" spc="0" normalizeH="0" baseline="0" noProof="0" dirty="0">
                <a:ln>
                  <a:noFill/>
                </a:ln>
                <a:solidFill>
                  <a:srgbClr val="000000"/>
                </a:solidFill>
                <a:effectLst/>
                <a:uLnTx/>
                <a:uFillTx/>
                <a:latin typeface="Calibri"/>
                <a:cs typeface="Calibri"/>
                <a:sym typeface="Calibri"/>
              </a:rPr>
              <a:t> </a:t>
            </a:r>
            <a:r>
              <a:rPr kumimoji="0" sz="1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Telecom </a:t>
            </a:r>
            <a:r>
              <a:rPr kumimoji="0" lang="fr-FR" sz="1400" b="0" i="0" u="none" strike="noStrike" kern="1200" cap="none" spc="0" normalizeH="0" baseline="0" noProof="0" dirty="0">
                <a:ln>
                  <a:noFill/>
                </a:ln>
                <a:solidFill>
                  <a:srgbClr val="000000"/>
                </a:solidFill>
                <a:effectLst/>
                <a:uLnTx/>
                <a:uFillTx/>
                <a:latin typeface="Calibri"/>
                <a:cs typeface="Calibri"/>
                <a:sym typeface="Calibri"/>
              </a:rPr>
              <a:t>a atteint les 3 millions de clients fixe en Haut Débit et Très Haut Débit fixe</a:t>
            </a:r>
          </a:p>
          <a:p>
            <a:pPr marL="0" marR="0" lvl="0" indent="0" algn="l" defTabSz="914400" rtl="0" eaLnBrk="1" fontAlgn="auto" latinLnBrk="0" hangingPunct="1">
              <a:lnSpc>
                <a:spcPct val="100000"/>
              </a:lnSpc>
              <a:spcBef>
                <a:spcPts val="0"/>
              </a:spcBef>
              <a:spcAft>
                <a:spcPts val="0"/>
              </a:spcAft>
              <a:buClrTx/>
              <a:buSzTx/>
              <a:buFontTx/>
              <a:buNone/>
              <a:tabLst/>
              <a:defRPr sz="1800" b="0">
                <a:solidFill>
                  <a:srgbClr val="000000"/>
                </a:solidFill>
              </a:defRPr>
            </a:pPr>
            <a:r>
              <a:rPr kumimoji="0" lang="fr-FR" sz="1400" b="0" i="0" u="none" strike="noStrike" kern="1200" cap="none" spc="0" normalizeH="0" baseline="0" noProof="0" dirty="0">
                <a:ln>
                  <a:noFill/>
                </a:ln>
                <a:solidFill>
                  <a:srgbClr val="000000"/>
                </a:solidFill>
                <a:effectLst/>
                <a:uLnTx/>
                <a:uFillTx/>
                <a:latin typeface="Calibri"/>
                <a:cs typeface="Calibri"/>
                <a:sym typeface="Calibri"/>
              </a:rPr>
              <a:t>en septembre 2016 et les 100 000 clients FTTH en novembre de cette même année.</a:t>
            </a:r>
          </a:p>
        </p:txBody>
      </p:sp>
      <p:sp>
        <p:nvSpPr>
          <p:cNvPr id="8" name="Shape 149"/>
          <p:cNvSpPr/>
          <p:nvPr/>
        </p:nvSpPr>
        <p:spPr>
          <a:xfrm>
            <a:off x="1944071" y="3983761"/>
            <a:ext cx="3545991" cy="572228"/>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00" b="1" i="0" u="none" strike="noStrike" kern="1200" cap="none" spc="0" normalizeH="0" baseline="0" noProof="0" dirty="0">
                <a:ln>
                  <a:noFill/>
                </a:ln>
                <a:solidFill>
                  <a:srgbClr val="01A6CE"/>
                </a:solidFill>
                <a:effectLst/>
                <a:uLnTx/>
                <a:uFillTx/>
                <a:latin typeface="Calibri"/>
                <a:ea typeface="Calibri"/>
                <a:cs typeface="Calibri"/>
                <a:sym typeface="Calibri"/>
              </a:rPr>
              <a:t>Rupture </a:t>
            </a:r>
            <a:r>
              <a:rPr kumimoji="0" sz="1400" b="1" i="0" u="none" strike="noStrike" kern="1200" cap="none" spc="0" normalizeH="0" baseline="0" noProof="0" dirty="0" err="1">
                <a:ln>
                  <a:noFill/>
                </a:ln>
                <a:solidFill>
                  <a:srgbClr val="01A6CE"/>
                </a:solidFill>
                <a:effectLst/>
                <a:uLnTx/>
                <a:uFillTx/>
                <a:latin typeface="Calibri"/>
                <a:ea typeface="Calibri"/>
                <a:cs typeface="Calibri"/>
                <a:sym typeface="Calibri"/>
              </a:rPr>
              <a:t>tarifaire</a:t>
            </a:r>
            <a:r>
              <a:rPr kumimoji="0" sz="1400" b="1" i="0" u="none" strike="noStrike" kern="1200" cap="none" spc="0" normalizeH="0" baseline="0" noProof="0" dirty="0">
                <a:ln>
                  <a:noFill/>
                </a:ln>
                <a:solidFill>
                  <a:srgbClr val="01A6CE"/>
                </a:solidFill>
                <a:effectLst/>
                <a:uLnTx/>
                <a:uFillTx/>
                <a:latin typeface="Calibri"/>
                <a:ea typeface="Calibri"/>
                <a:cs typeface="Calibri"/>
                <a:sym typeface="Calibri"/>
              </a:rPr>
              <a:t> </a:t>
            </a:r>
            <a:r>
              <a:rPr kumimoji="0" sz="1400" b="1" i="0" u="none" strike="noStrike" kern="1200" cap="none" spc="0" normalizeH="0" baseline="0" noProof="0" dirty="0" err="1">
                <a:ln>
                  <a:noFill/>
                </a:ln>
                <a:solidFill>
                  <a:srgbClr val="01A6CE"/>
                </a:solidFill>
                <a:effectLst/>
                <a:uLnTx/>
                <a:uFillTx/>
                <a:latin typeface="Calibri"/>
                <a:ea typeface="Calibri"/>
                <a:cs typeface="Calibri"/>
                <a:sym typeface="Calibri"/>
              </a:rPr>
              <a:t>sur</a:t>
            </a:r>
            <a:r>
              <a:rPr kumimoji="0" sz="1400" b="1" i="0" u="none" strike="noStrike" kern="1200" cap="none" spc="0" normalizeH="0" baseline="0" noProof="0" dirty="0">
                <a:ln>
                  <a:noFill/>
                </a:ln>
                <a:solidFill>
                  <a:srgbClr val="01A6CE"/>
                </a:solidFill>
                <a:effectLst/>
                <a:uLnTx/>
                <a:uFillTx/>
                <a:latin typeface="Calibri"/>
                <a:ea typeface="Calibri"/>
                <a:cs typeface="Calibri"/>
                <a:sym typeface="Calibri"/>
              </a:rPr>
              <a:t> le </a:t>
            </a:r>
            <a:r>
              <a:rPr kumimoji="0" sz="1400" b="1" i="0" u="none" strike="noStrike" kern="1200" cap="none" spc="0" normalizeH="0" baseline="0" noProof="0" dirty="0" err="1">
                <a:ln>
                  <a:noFill/>
                </a:ln>
                <a:solidFill>
                  <a:srgbClr val="01A6CE"/>
                </a:solidFill>
                <a:effectLst/>
                <a:uLnTx/>
                <a:uFillTx/>
                <a:latin typeface="Calibri"/>
                <a:ea typeface="Calibri"/>
                <a:cs typeface="Calibri"/>
                <a:sym typeface="Calibri"/>
              </a:rPr>
              <a:t>marché</a:t>
            </a:r>
            <a:r>
              <a:rPr kumimoji="0" sz="1400" b="1" i="0" u="none" strike="noStrike" kern="1200" cap="none" spc="0" normalizeH="0" baseline="0" noProof="0" dirty="0">
                <a:ln>
                  <a:noFill/>
                </a:ln>
                <a:solidFill>
                  <a:srgbClr val="01A6CE"/>
                </a:solidFill>
                <a:effectLst/>
                <a:uLnTx/>
                <a:uFillTx/>
                <a:latin typeface="Calibri"/>
                <a:ea typeface="Calibri"/>
                <a:cs typeface="Calibri"/>
                <a:sym typeface="Calibri"/>
              </a:rPr>
              <a:t> du Fixe en 2014</a:t>
            </a:r>
            <a:endParaRPr kumimoji="0" sz="14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0" marR="0" lvl="0" indent="0" algn="l" defTabSz="914400" rtl="0" eaLnBrk="1" fontAlgn="auto" latinLnBrk="0" hangingPunct="1">
              <a:lnSpc>
                <a:spcPct val="100000"/>
              </a:lnSpc>
              <a:spcBef>
                <a:spcPts val="628"/>
              </a:spcBef>
              <a:spcAft>
                <a:spcPts val="0"/>
              </a:spcAft>
              <a:buClrTx/>
              <a:buSzTx/>
              <a:buFontTx/>
              <a:buNone/>
              <a:tabLst/>
              <a:defRPr sz="1800">
                <a:solidFill>
                  <a:srgbClr val="000000"/>
                </a:solidFill>
              </a:defRPr>
            </a:pPr>
            <a:r>
              <a:rPr kumimoji="0" sz="1400" b="0" i="0" u="none" strike="noStrike" kern="1200" cap="none" spc="0" normalizeH="0" baseline="0" noProof="0" dirty="0" err="1">
                <a:ln>
                  <a:noFill/>
                </a:ln>
                <a:solidFill>
                  <a:srgbClr val="4C4B4B"/>
                </a:solidFill>
                <a:effectLst/>
                <a:uLnTx/>
                <a:uFillTx/>
                <a:latin typeface="Calibri"/>
                <a:ea typeface="Calibri"/>
                <a:cs typeface="Calibri"/>
                <a:sym typeface="Calibri"/>
              </a:rPr>
              <a:t>L’offre</a:t>
            </a:r>
            <a:r>
              <a:rPr kumimoji="0" sz="1400" b="0" i="0" u="none" strike="noStrike" kern="1200" cap="none" spc="0" normalizeH="0" baseline="0" noProof="0" dirty="0">
                <a:ln>
                  <a:noFill/>
                </a:ln>
                <a:solidFill>
                  <a:srgbClr val="4C4B4B"/>
                </a:solidFill>
                <a:effectLst/>
                <a:uLnTx/>
                <a:uFillTx/>
                <a:latin typeface="Calibri"/>
                <a:ea typeface="Calibri"/>
                <a:cs typeface="Calibri"/>
                <a:sym typeface="Calibri"/>
              </a:rPr>
              <a:t> 3P avec la </a:t>
            </a:r>
            <a:r>
              <a:rPr kumimoji="0" sz="1400" b="0" i="0" u="none" strike="noStrike" kern="1200" cap="none" spc="0" normalizeH="0" baseline="0" noProof="0" dirty="0" err="1">
                <a:ln>
                  <a:noFill/>
                </a:ln>
                <a:solidFill>
                  <a:srgbClr val="4C4B4B"/>
                </a:solidFill>
                <a:effectLst/>
                <a:uLnTx/>
                <a:uFillTx/>
                <a:latin typeface="Calibri"/>
                <a:ea typeface="Calibri"/>
                <a:cs typeface="Calibri"/>
                <a:sym typeface="Calibri"/>
              </a:rPr>
              <a:t>Bbox</a:t>
            </a:r>
            <a:r>
              <a:rPr kumimoji="0" sz="1400" b="0" i="0" u="none" strike="noStrike" kern="1200" cap="none" spc="0" normalizeH="0" baseline="0" noProof="0" dirty="0">
                <a:ln>
                  <a:noFill/>
                </a:ln>
                <a:solidFill>
                  <a:srgbClr val="4C4B4B"/>
                </a:solidFill>
                <a:effectLst/>
                <a:uLnTx/>
                <a:uFillTx/>
                <a:latin typeface="Calibri"/>
                <a:ea typeface="Calibri"/>
                <a:cs typeface="Calibri"/>
                <a:sym typeface="Calibri"/>
              </a:rPr>
              <a:t> ADSL à </a:t>
            </a:r>
            <a:r>
              <a:rPr kumimoji="0" sz="1400" b="1" i="0" u="none" strike="noStrike" kern="1200" cap="none" spc="0" normalizeH="0" baseline="0" noProof="0" dirty="0">
                <a:ln>
                  <a:noFill/>
                </a:ln>
                <a:solidFill>
                  <a:srgbClr val="4C4B4B"/>
                </a:solidFill>
                <a:effectLst/>
                <a:uLnTx/>
                <a:uFillTx/>
                <a:latin typeface="Calibri"/>
                <a:ea typeface="Calibri"/>
                <a:cs typeface="Calibri"/>
                <a:sym typeface="Calibri"/>
              </a:rPr>
              <a:t>19€99/</a:t>
            </a:r>
            <a:r>
              <a:rPr kumimoji="0" sz="1400" b="1" i="0" u="none" strike="noStrike" kern="1200" cap="none" spc="0" normalizeH="0" baseline="0" noProof="0" dirty="0" err="1">
                <a:ln>
                  <a:noFill/>
                </a:ln>
                <a:solidFill>
                  <a:srgbClr val="4C4B4B"/>
                </a:solidFill>
                <a:effectLst/>
                <a:uLnTx/>
                <a:uFillTx/>
                <a:latin typeface="Calibri"/>
                <a:ea typeface="Calibri"/>
                <a:cs typeface="Calibri"/>
                <a:sym typeface="Calibri"/>
              </a:rPr>
              <a:t>mois</a:t>
            </a:r>
            <a:endParaRPr kumimoji="0" sz="14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p:txBody>
      </p:sp>
      <p:sp>
        <p:nvSpPr>
          <p:cNvPr id="9" name="Shape 150"/>
          <p:cNvSpPr/>
          <p:nvPr/>
        </p:nvSpPr>
        <p:spPr>
          <a:xfrm>
            <a:off x="2941232" y="4828181"/>
            <a:ext cx="4086524" cy="572228"/>
          </a:xfrm>
          <a:prstGeom prst="rect">
            <a:avLst/>
          </a:prstGeom>
          <a:ln w="12700">
            <a:miter lim="400000"/>
          </a:ln>
          <a:extLst>
            <a:ext uri="{C572A759-6A51-4108-AA02-DFA0A04FC94B}">
              <ma14:wrappingTextBoxFlag xmlns="" xmlns:ma14="http://schemas.microsoft.com/office/mac/drawingml/2011/main" val="1"/>
            </a:ext>
          </a:extLst>
        </p:spPr>
        <p:txBody>
          <a:bodyPr wrap="none" lIns="31887" tIns="31887" rIns="31887" bIns="31887"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sz="1400" b="1" i="0" u="none" strike="noStrike" kern="1200" cap="none" spc="0" normalizeH="0" baseline="0" noProof="0" dirty="0">
                <a:ln>
                  <a:noFill/>
                </a:ln>
                <a:solidFill>
                  <a:srgbClr val="01A6CE"/>
                </a:solidFill>
                <a:effectLst/>
                <a:uLnTx/>
                <a:uFillTx/>
                <a:latin typeface="Calibri"/>
                <a:ea typeface="Calibri"/>
                <a:cs typeface="Calibri"/>
                <a:sym typeface="Calibri"/>
              </a:rPr>
              <a:t>Rupture </a:t>
            </a:r>
            <a:r>
              <a:rPr kumimoji="0" sz="1400" b="1" i="0" u="none" strike="noStrike" kern="1200" cap="none" spc="0" normalizeH="0" baseline="0" noProof="0" dirty="0" err="1">
                <a:ln>
                  <a:noFill/>
                </a:ln>
                <a:solidFill>
                  <a:srgbClr val="01A6CE"/>
                </a:solidFill>
                <a:effectLst/>
                <a:uLnTx/>
                <a:uFillTx/>
                <a:latin typeface="Calibri"/>
                <a:ea typeface="Calibri"/>
                <a:cs typeface="Calibri"/>
                <a:sym typeface="Calibri"/>
              </a:rPr>
              <a:t>technologique</a:t>
            </a:r>
            <a:r>
              <a:rPr kumimoji="0" sz="1400" b="1" i="0" u="none" strike="noStrike" kern="1200" cap="none" spc="0" normalizeH="0" baseline="0" noProof="0" dirty="0">
                <a:ln>
                  <a:noFill/>
                </a:ln>
                <a:solidFill>
                  <a:srgbClr val="01A6CE"/>
                </a:solidFill>
                <a:effectLst/>
                <a:uLnTx/>
                <a:uFillTx/>
                <a:latin typeface="Calibri"/>
                <a:ea typeface="Calibri"/>
                <a:cs typeface="Calibri"/>
                <a:sym typeface="Calibri"/>
              </a:rPr>
              <a:t> en </a:t>
            </a:r>
            <a:r>
              <a:rPr kumimoji="0" sz="1400" b="1" i="0" u="none" strike="noStrike" kern="1200" cap="none" spc="0" normalizeH="0" baseline="0" noProof="0" dirty="0" err="1">
                <a:ln>
                  <a:noFill/>
                </a:ln>
                <a:solidFill>
                  <a:srgbClr val="01A6CE"/>
                </a:solidFill>
                <a:effectLst/>
                <a:uLnTx/>
                <a:uFillTx/>
                <a:latin typeface="Calibri"/>
                <a:ea typeface="Calibri"/>
                <a:cs typeface="Calibri"/>
                <a:sym typeface="Calibri"/>
              </a:rPr>
              <a:t>janvier</a:t>
            </a:r>
            <a:r>
              <a:rPr kumimoji="0" sz="1400" b="1" i="0" u="none" strike="noStrike" kern="1200" cap="none" spc="0" normalizeH="0" baseline="0" noProof="0" dirty="0">
                <a:ln>
                  <a:noFill/>
                </a:ln>
                <a:solidFill>
                  <a:srgbClr val="01A6CE"/>
                </a:solidFill>
                <a:effectLst/>
                <a:uLnTx/>
                <a:uFillTx/>
                <a:latin typeface="Calibri"/>
                <a:ea typeface="Calibri"/>
                <a:cs typeface="Calibri"/>
                <a:sym typeface="Calibri"/>
              </a:rPr>
              <a:t> 2015</a:t>
            </a:r>
            <a:endParaRPr kumimoji="0" sz="14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0" marR="0" lvl="0" indent="0" algn="r" defTabSz="914400" rtl="0" eaLnBrk="1" fontAlgn="auto" latinLnBrk="0" hangingPunct="1">
              <a:lnSpc>
                <a:spcPct val="100000"/>
              </a:lnSpc>
              <a:spcBef>
                <a:spcPts val="628"/>
              </a:spcBef>
              <a:spcAft>
                <a:spcPts val="0"/>
              </a:spcAft>
              <a:buClrTx/>
              <a:buSzTx/>
              <a:buFontTx/>
              <a:buNone/>
              <a:tabLst/>
              <a:defRPr sz="1800">
                <a:solidFill>
                  <a:srgbClr val="000000"/>
                </a:solidFill>
              </a:defRPr>
            </a:pPr>
            <a:r>
              <a:rPr kumimoji="0" sz="1400" b="0" i="0" u="none" strike="noStrike" kern="1200" cap="none" spc="0" normalizeH="0" baseline="0" noProof="0" dirty="0" err="1">
                <a:ln>
                  <a:noFill/>
                </a:ln>
                <a:solidFill>
                  <a:srgbClr val="4C4B4B"/>
                </a:solidFill>
                <a:effectLst/>
                <a:uLnTx/>
                <a:uFillTx/>
                <a:latin typeface="Calibri"/>
                <a:ea typeface="Calibri"/>
                <a:cs typeface="Calibri"/>
                <a:sym typeface="Calibri"/>
              </a:rPr>
              <a:t>L’offre</a:t>
            </a:r>
            <a:r>
              <a:rPr kumimoji="0" sz="1400" b="0" i="0" u="none" strike="noStrike" kern="1200" cap="none" spc="0" normalizeH="0" baseline="0" noProof="0" dirty="0">
                <a:ln>
                  <a:noFill/>
                </a:ln>
                <a:solidFill>
                  <a:srgbClr val="4C4B4B"/>
                </a:solidFill>
                <a:effectLst/>
                <a:uLnTx/>
                <a:uFillTx/>
                <a:latin typeface="Calibri"/>
                <a:ea typeface="Calibri"/>
                <a:cs typeface="Calibri"/>
                <a:sym typeface="Calibri"/>
              </a:rPr>
              <a:t> 3P avec Bbox Miami ADSL et FTTH à </a:t>
            </a:r>
            <a:r>
              <a:rPr kumimoji="0" sz="1400" b="1" i="0" u="none" strike="noStrike" kern="1200" cap="none" spc="0" normalizeH="0" baseline="0" noProof="0" dirty="0">
                <a:ln>
                  <a:noFill/>
                </a:ln>
                <a:solidFill>
                  <a:srgbClr val="4C4B4B"/>
                </a:solidFill>
                <a:effectLst/>
                <a:uLnTx/>
                <a:uFillTx/>
                <a:latin typeface="Calibri"/>
                <a:ea typeface="Calibri"/>
                <a:cs typeface="Calibri"/>
                <a:sym typeface="Calibri"/>
              </a:rPr>
              <a:t>2</a:t>
            </a:r>
            <a:r>
              <a:rPr kumimoji="0" lang="fr-FR" sz="1400" b="1" i="0" u="none" strike="noStrike" kern="1200" cap="none" spc="0" normalizeH="0" baseline="0" noProof="0" dirty="0">
                <a:ln>
                  <a:noFill/>
                </a:ln>
                <a:solidFill>
                  <a:srgbClr val="4C4B4B"/>
                </a:solidFill>
                <a:effectLst/>
                <a:uLnTx/>
                <a:uFillTx/>
                <a:latin typeface="Calibri"/>
                <a:ea typeface="Calibri"/>
                <a:cs typeface="Calibri"/>
                <a:sym typeface="Calibri"/>
              </a:rPr>
              <a:t>6</a:t>
            </a:r>
            <a:r>
              <a:rPr kumimoji="0" sz="1400" b="1" i="0" u="none" strike="noStrike" kern="1200" cap="none" spc="0" normalizeH="0" baseline="0" noProof="0" dirty="0">
                <a:ln>
                  <a:noFill/>
                </a:ln>
                <a:solidFill>
                  <a:srgbClr val="4C4B4B"/>
                </a:solidFill>
                <a:effectLst/>
                <a:uLnTx/>
                <a:uFillTx/>
                <a:latin typeface="Calibri"/>
                <a:ea typeface="Calibri"/>
                <a:cs typeface="Calibri"/>
                <a:sym typeface="Calibri"/>
              </a:rPr>
              <a:t>€99/</a:t>
            </a:r>
            <a:r>
              <a:rPr kumimoji="0" sz="1400" b="1" i="0" u="none" strike="noStrike" kern="1200" cap="none" spc="0" normalizeH="0" baseline="0" noProof="0" dirty="0" err="1">
                <a:ln>
                  <a:noFill/>
                </a:ln>
                <a:solidFill>
                  <a:srgbClr val="4C4B4B"/>
                </a:solidFill>
                <a:effectLst/>
                <a:uLnTx/>
                <a:uFillTx/>
                <a:latin typeface="Calibri"/>
                <a:ea typeface="Calibri"/>
                <a:cs typeface="Calibri"/>
                <a:sym typeface="Calibri"/>
              </a:rPr>
              <a:t>mois</a:t>
            </a:r>
            <a:endParaRPr kumimoji="0" sz="1400" b="1" i="0" u="none" strike="noStrike" kern="1200" cap="none" spc="0" normalizeH="0" baseline="0" noProof="0" dirty="0">
              <a:ln>
                <a:noFill/>
              </a:ln>
              <a:solidFill>
                <a:srgbClr val="4C4B4B"/>
              </a:solidFill>
              <a:effectLst/>
              <a:uLnTx/>
              <a:uFillTx/>
              <a:latin typeface="Calibri"/>
              <a:ea typeface="Calibri"/>
              <a:cs typeface="Calibri"/>
              <a:sym typeface="Calibri"/>
            </a:endParaRPr>
          </a:p>
        </p:txBody>
      </p:sp>
      <p:sp>
        <p:nvSpPr>
          <p:cNvPr id="10" name="Shape 151"/>
          <p:cNvSpPr/>
          <p:nvPr/>
        </p:nvSpPr>
        <p:spPr>
          <a:xfrm>
            <a:off x="445070" y="5035188"/>
            <a:ext cx="3634438" cy="2"/>
          </a:xfrm>
          <a:prstGeom prst="line">
            <a:avLst/>
          </a:prstGeom>
          <a:ln w="12700">
            <a:solidFill>
              <a:srgbClr val="808785"/>
            </a:solidFill>
            <a:custDash>
              <a:ds d="100000" sp="200000"/>
            </a:custDash>
            <a:round/>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11" name="Shape 152"/>
          <p:cNvSpPr/>
          <p:nvPr/>
        </p:nvSpPr>
        <p:spPr>
          <a:xfrm>
            <a:off x="5406969" y="4090592"/>
            <a:ext cx="3249552" cy="2"/>
          </a:xfrm>
          <a:prstGeom prst="line">
            <a:avLst/>
          </a:prstGeom>
          <a:ln w="12700">
            <a:solidFill>
              <a:srgbClr val="808785"/>
            </a:solidFill>
            <a:custDash>
              <a:ds d="100000" sp="200000"/>
            </a:custDash>
            <a:round/>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12" name="Shape 153"/>
          <p:cNvSpPr/>
          <p:nvPr/>
        </p:nvSpPr>
        <p:spPr>
          <a:xfrm>
            <a:off x="2186449" y="2559099"/>
            <a:ext cx="5498621" cy="615553"/>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2500" b="1" i="0" u="none" strike="noStrike" kern="1200" cap="none" spc="0" normalizeH="0" baseline="0" noProof="0" dirty="0">
                <a:ln>
                  <a:noFill/>
                </a:ln>
                <a:solidFill>
                  <a:srgbClr val="FFFFFF"/>
                </a:solidFill>
                <a:effectLst/>
                <a:uLnTx/>
                <a:uFillTx/>
                <a:latin typeface="Calibri"/>
                <a:ea typeface="Calibri"/>
                <a:cs typeface="Calibri"/>
                <a:sym typeface="Calibri"/>
              </a:rPr>
              <a:t>3,3 </a:t>
            </a:r>
            <a:r>
              <a:rPr kumimoji="0" sz="2500" b="1" i="0" u="none" strike="noStrike" kern="1200" cap="none" spc="0" normalizeH="0" baseline="0" noProof="0" dirty="0">
                <a:ln>
                  <a:noFill/>
                </a:ln>
                <a:solidFill>
                  <a:srgbClr val="FFFFFF"/>
                </a:solidFill>
                <a:effectLst/>
                <a:uLnTx/>
                <a:uFillTx/>
                <a:latin typeface="Calibri"/>
                <a:ea typeface="Calibri"/>
                <a:cs typeface="Calibri"/>
                <a:sym typeface="Calibri"/>
              </a:rPr>
              <a:t>millions de clients Fixe</a:t>
            </a:r>
            <a:r>
              <a:rPr kumimoji="0" sz="1800" b="1" i="0" u="none" strike="noStrike" kern="1200" cap="none" spc="0" normalizeH="0" baseline="0" noProof="0" dirty="0">
                <a:ln>
                  <a:noFill/>
                </a:ln>
                <a:solidFill>
                  <a:srgbClr val="FFFFFF"/>
                </a:solidFill>
                <a:effectLst/>
                <a:uLnTx/>
                <a:uFillTx/>
                <a:latin typeface="Calibri"/>
                <a:ea typeface="Calibri"/>
                <a:cs typeface="Calibri"/>
                <a:sym typeface="Calibri"/>
              </a:rPr>
              <a:t> </a:t>
            </a:r>
            <a:endParaRPr kumimoji="0" sz="18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1500" b="0" i="0" u="none" strike="noStrike" kern="1200" cap="none" spc="0" normalizeH="0" baseline="0" noProof="0" dirty="0">
                <a:ln>
                  <a:noFill/>
                </a:ln>
                <a:solidFill>
                  <a:srgbClr val="FFFFFF"/>
                </a:solidFill>
                <a:effectLst/>
                <a:uLnTx/>
                <a:uFillTx/>
                <a:latin typeface="Calibri"/>
                <a:ea typeface="Calibri"/>
                <a:cs typeface="Calibri"/>
                <a:sym typeface="Calibri"/>
              </a:rPr>
              <a:t>594 </a:t>
            </a:r>
            <a:r>
              <a:rPr kumimoji="0" sz="1500" b="0" i="0" u="none" strike="noStrike" kern="1200" cap="none" spc="0" normalizeH="0" baseline="0" noProof="0" dirty="0">
                <a:ln>
                  <a:noFill/>
                </a:ln>
                <a:solidFill>
                  <a:srgbClr val="FFFFFF"/>
                </a:solidFill>
                <a:effectLst/>
                <a:uLnTx/>
                <a:uFillTx/>
                <a:latin typeface="Calibri"/>
                <a:ea typeface="Calibri"/>
                <a:cs typeface="Calibri"/>
                <a:sym typeface="Calibri"/>
              </a:rPr>
              <a:t>000 clients </a:t>
            </a:r>
            <a:r>
              <a:rPr kumimoji="0" sz="1500" b="0" i="0" u="none" strike="noStrike" kern="1200" cap="none" spc="0" normalizeH="0" baseline="0" noProof="0" dirty="0" err="1">
                <a:ln>
                  <a:noFill/>
                </a:ln>
                <a:solidFill>
                  <a:srgbClr val="FFFFFF"/>
                </a:solidFill>
                <a:effectLst/>
                <a:uLnTx/>
                <a:uFillTx/>
                <a:latin typeface="Calibri"/>
                <a:ea typeface="Calibri"/>
                <a:cs typeface="Calibri"/>
                <a:sym typeface="Calibri"/>
              </a:rPr>
              <a:t>Très</a:t>
            </a:r>
            <a:r>
              <a:rPr kumimoji="0" sz="1500" b="0" i="0" u="none" strike="noStrike" kern="1200" cap="none" spc="0" normalizeH="0" baseline="0" noProof="0" dirty="0">
                <a:ln>
                  <a:noFill/>
                </a:ln>
                <a:solidFill>
                  <a:srgbClr val="FFFFFF"/>
                </a:solidFill>
                <a:effectLst/>
                <a:uLnTx/>
                <a:uFillTx/>
                <a:latin typeface="Calibri"/>
                <a:ea typeface="Calibri"/>
                <a:cs typeface="Calibri"/>
                <a:sym typeface="Calibri"/>
              </a:rPr>
              <a:t> Haut </a:t>
            </a:r>
            <a:r>
              <a:rPr kumimoji="0" sz="1500" b="0" i="0" u="none" strike="noStrike" kern="1200" cap="none" spc="0" normalizeH="0" baseline="0" noProof="0" dirty="0" err="1">
                <a:ln>
                  <a:noFill/>
                </a:ln>
                <a:solidFill>
                  <a:srgbClr val="FFFFFF"/>
                </a:solidFill>
                <a:effectLst/>
                <a:uLnTx/>
                <a:uFillTx/>
                <a:latin typeface="Calibri"/>
                <a:ea typeface="Calibri"/>
                <a:cs typeface="Calibri"/>
                <a:sym typeface="Calibri"/>
              </a:rPr>
              <a:t>Débit</a:t>
            </a:r>
            <a:r>
              <a:rPr kumimoji="0" sz="1500" b="0" i="0" u="none" strike="noStrike" kern="1200" cap="none" spc="0" normalizeH="0" baseline="0" noProof="0" dirty="0">
                <a:ln>
                  <a:noFill/>
                </a:ln>
                <a:solidFill>
                  <a:srgbClr val="FFFFFF"/>
                </a:solidFill>
                <a:effectLst/>
                <a:uLnTx/>
                <a:uFillTx/>
                <a:latin typeface="Calibri"/>
                <a:ea typeface="Calibri"/>
                <a:cs typeface="Calibri"/>
                <a:sym typeface="Calibri"/>
              </a:rPr>
              <a:t> Fixe</a:t>
            </a:r>
            <a:r>
              <a:rPr kumimoji="0" lang="fr-FR" sz="1500" b="0" i="0" u="none" strike="noStrike" kern="1200" cap="none" spc="0" normalizeH="0" baseline="0" noProof="0" dirty="0">
                <a:ln>
                  <a:noFill/>
                </a:ln>
                <a:solidFill>
                  <a:srgbClr val="FFFFFF"/>
                </a:solidFill>
                <a:effectLst/>
                <a:uLnTx/>
                <a:uFillTx/>
                <a:latin typeface="Calibri"/>
                <a:ea typeface="Calibri"/>
                <a:cs typeface="Calibri"/>
                <a:sym typeface="Calibri"/>
              </a:rPr>
              <a:t> à fin juin 2017 </a:t>
            </a:r>
            <a:r>
              <a:rPr kumimoji="0" lang="fr-FR" sz="1500" b="1" i="0" u="none" strike="noStrike" kern="1200" cap="none" spc="0" normalizeH="0" baseline="0" noProof="0" dirty="0">
                <a:ln>
                  <a:noFill/>
                </a:ln>
                <a:solidFill>
                  <a:srgbClr val="FFFFFF"/>
                </a:solidFill>
                <a:effectLst/>
                <a:uLnTx/>
                <a:uFillTx/>
                <a:latin typeface="Calibri"/>
                <a:ea typeface="Calibri"/>
                <a:cs typeface="Calibri"/>
                <a:sym typeface="Calibri"/>
              </a:rPr>
              <a:t>dont 209  000 FTTH</a:t>
            </a:r>
            <a:endParaRPr kumimoji="0" sz="1500" b="1"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pic>
        <p:nvPicPr>
          <p:cNvPr id="13" name="image25.png"/>
          <p:cNvPicPr/>
          <p:nvPr/>
        </p:nvPicPr>
        <p:blipFill>
          <a:blip r:embed="rId3" cstate="screen">
            <a:extLst>
              <a:ext uri="{28A0092B-C50C-407E-A947-70E740481C1C}">
                <a14:useLocalDpi xmlns:a14="http://schemas.microsoft.com/office/drawing/2010/main"/>
              </a:ext>
            </a:extLst>
          </a:blip>
          <a:stretch>
            <a:fillRect/>
          </a:stretch>
        </p:blipFill>
        <p:spPr>
          <a:xfrm>
            <a:off x="472710" y="3106042"/>
            <a:ext cx="1295897" cy="1737920"/>
          </a:xfrm>
          <a:prstGeom prst="rect">
            <a:avLst/>
          </a:prstGeom>
          <a:ln w="12700">
            <a:miter lim="400000"/>
          </a:ln>
        </p:spPr>
      </p:pic>
      <p:pic>
        <p:nvPicPr>
          <p:cNvPr id="14" name="image26.png"/>
          <p:cNvPicPr/>
          <p:nvPr/>
        </p:nvPicPr>
        <p:blipFill>
          <a:blip r:embed="rId4" cstate="screen">
            <a:extLst>
              <a:ext uri="{28A0092B-C50C-407E-A947-70E740481C1C}">
                <a14:useLocalDpi xmlns:a14="http://schemas.microsoft.com/office/drawing/2010/main"/>
              </a:ext>
            </a:extLst>
          </a:blip>
          <a:stretch>
            <a:fillRect/>
          </a:stretch>
        </p:blipFill>
        <p:spPr>
          <a:xfrm>
            <a:off x="7314041" y="4323779"/>
            <a:ext cx="1387157" cy="1040367"/>
          </a:xfrm>
          <a:prstGeom prst="rect">
            <a:avLst/>
          </a:prstGeom>
          <a:ln w="12700">
            <a:miter lim="400000"/>
          </a:ln>
        </p:spPr>
      </p:pic>
      <p:pic>
        <p:nvPicPr>
          <p:cNvPr id="15" name="image27.png"/>
          <p:cNvPicPr/>
          <p:nvPr/>
        </p:nvPicPr>
        <p:blipFill>
          <a:blip r:embed="rId5" cstate="screen">
            <a:extLst>
              <a:ext uri="{28A0092B-C50C-407E-A947-70E740481C1C}">
                <a14:useLocalDpi xmlns:a14="http://schemas.microsoft.com/office/drawing/2010/main"/>
              </a:ext>
            </a:extLst>
          </a:blip>
          <a:stretch>
            <a:fillRect/>
          </a:stretch>
        </p:blipFill>
        <p:spPr>
          <a:xfrm>
            <a:off x="7437350" y="5318732"/>
            <a:ext cx="1140539" cy="134912"/>
          </a:xfrm>
          <a:prstGeom prst="rect">
            <a:avLst/>
          </a:prstGeom>
          <a:ln w="12700">
            <a:miter lim="400000"/>
          </a:ln>
        </p:spPr>
      </p:pic>
      <p:sp>
        <p:nvSpPr>
          <p:cNvPr id="16" name="Shape 158"/>
          <p:cNvSpPr txBox="1">
            <a:spLocks/>
          </p:cNvSpPr>
          <p:nvPr/>
        </p:nvSpPr>
        <p:spPr>
          <a:xfrm>
            <a:off x="4482704" y="6287565"/>
            <a:ext cx="139963" cy="93763"/>
          </a:xfrm>
          <a:prstGeom prst="rect">
            <a:avLst/>
          </a:prstGeom>
          <a:ln w="12700">
            <a:miter lim="400000"/>
          </a:ln>
          <a:extLst>
            <a:ext uri="{C572A759-6A51-4108-AA02-DFA0A04FC94B}">
              <ma14:wrappingTextBoxFlag xmlns="" xmlns:ma14="http://schemas.microsoft.com/office/mac/drawingml/2011/main" val="1"/>
            </a:ext>
          </a:extLst>
        </p:spPr>
        <p:txBody>
          <a:bodyPr vert="horz" lIns="0" tIns="0" rIns="0" bIns="0" rtlCol="0" anchor="ctr">
            <a:normAutofit fontScale="40000" lnSpcReduction="20000"/>
          </a:bodyPr>
          <a:lstStyle>
            <a:defPPr>
              <a:defRPr lang="fr-FR"/>
            </a:defPPr>
            <a:lvl1pPr marL="0" algn="l" defTabSz="286984" rtl="0" eaLnBrk="1" latinLnBrk="0" hangingPunct="1">
              <a:defRPr sz="800" kern="1200">
                <a:solidFill>
                  <a:srgbClr val="000000"/>
                </a:solidFill>
                <a:latin typeface="+mj-lt"/>
                <a:ea typeface="+mj-ea"/>
                <a:cs typeface="+mj-cs"/>
                <a:sym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86984" rtl="0" eaLnBrk="1" fontAlgn="auto" latinLnBrk="0" hangingPunct="1">
              <a:lnSpc>
                <a:spcPct val="100000"/>
              </a:lnSpc>
              <a:spcBef>
                <a:spcPts val="0"/>
              </a:spcBef>
              <a:spcAft>
                <a:spcPts val="0"/>
              </a:spcAft>
              <a:buClrTx/>
              <a:buSzTx/>
              <a:buFontTx/>
              <a:buNone/>
              <a:tabLst/>
              <a:defRPr sz="1800"/>
            </a:pPr>
            <a:fld id="{86CB4B4D-7CA3-9044-876B-883B54F8677D}" type="slidenum">
              <a:rPr kumimoji="0" lang="fr-FR" sz="1800" b="0" i="0" u="none" strike="noStrike" kern="1200" cap="none" spc="0" normalizeH="0" baseline="0" noProof="0" smtClean="0">
                <a:ln>
                  <a:noFill/>
                </a:ln>
                <a:solidFill>
                  <a:srgbClr val="000000"/>
                </a:solidFill>
                <a:effectLst/>
                <a:uLnTx/>
                <a:uFillTx/>
                <a:latin typeface="Calibri"/>
                <a:ea typeface="+mj-ea"/>
                <a:cs typeface="+mj-cs"/>
                <a:sym typeface="Helvetica"/>
              </a:rPr>
              <a:pPr marL="0" marR="0" lvl="0" indent="0" algn="l" defTabSz="286984" rtl="0" eaLnBrk="1" fontAlgn="auto" latinLnBrk="0" hangingPunct="1">
                <a:lnSpc>
                  <a:spcPct val="100000"/>
                </a:lnSpc>
                <a:spcBef>
                  <a:spcPts val="0"/>
                </a:spcBef>
                <a:spcAft>
                  <a:spcPts val="0"/>
                </a:spcAft>
                <a:buClrTx/>
                <a:buSzTx/>
                <a:buFontTx/>
                <a:buNone/>
                <a:tabLst/>
                <a:defRPr sz="1800"/>
              </a:pPr>
              <a:t>14</a:t>
            </a:fld>
            <a:endParaRPr kumimoji="0" lang="fr-FR" sz="1800" b="0" i="0" u="none" strike="noStrike" kern="1200" cap="none" spc="0" normalizeH="0" baseline="0" noProof="0">
              <a:ln>
                <a:noFill/>
              </a:ln>
              <a:solidFill>
                <a:srgbClr val="000000"/>
              </a:solidFill>
              <a:effectLst/>
              <a:uLnTx/>
              <a:uFillTx/>
              <a:latin typeface="Calibri"/>
              <a:ea typeface="+mj-ea"/>
              <a:cs typeface="+mj-cs"/>
              <a:sym typeface="Helvetica"/>
            </a:endParaRPr>
          </a:p>
        </p:txBody>
      </p:sp>
      <p:pic>
        <p:nvPicPr>
          <p:cNvPr id="17" name="image28.png"/>
          <p:cNvPicPr/>
          <p:nvPr/>
        </p:nvPicPr>
        <p:blipFill>
          <a:blip r:embed="rId6">
            <a:alphaModFix amt="39977"/>
            <a:extLst/>
          </a:blip>
          <a:stretch>
            <a:fillRect/>
          </a:stretch>
        </p:blipFill>
        <p:spPr>
          <a:xfrm>
            <a:off x="839783" y="5843203"/>
            <a:ext cx="279877" cy="235081"/>
          </a:xfrm>
          <a:prstGeom prst="rect">
            <a:avLst/>
          </a:prstGeom>
          <a:ln w="12700">
            <a:miter lim="400000"/>
          </a:ln>
        </p:spPr>
      </p:pic>
    </p:spTree>
    <p:extLst>
      <p:ext uri="{BB962C8B-B14F-4D97-AF65-F5344CB8AC3E}">
        <p14:creationId xmlns:p14="http://schemas.microsoft.com/office/powerpoint/2010/main" val="277645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BOUGUES TELECOM :</a:t>
            </a:r>
            <a:br>
              <a:rPr lang="fr-FR" sz="3200" dirty="0"/>
            </a:br>
            <a:r>
              <a:rPr lang="fr-FR" sz="3200" dirty="0"/>
              <a:t>L’OPERATEUR REFERENT EN 4G</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Shape 343"/>
          <p:cNvSpPr/>
          <p:nvPr/>
        </p:nvSpPr>
        <p:spPr>
          <a:xfrm>
            <a:off x="5186465" y="3690306"/>
            <a:ext cx="2966286" cy="34501"/>
          </a:xfrm>
          <a:prstGeom prst="rect">
            <a:avLst/>
          </a:pr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6" name="Shape 347"/>
          <p:cNvSpPr/>
          <p:nvPr/>
        </p:nvSpPr>
        <p:spPr>
          <a:xfrm>
            <a:off x="130031" y="1772816"/>
            <a:ext cx="4591726" cy="556839"/>
          </a:xfrm>
          <a:prstGeom prst="rect">
            <a:avLst/>
          </a:prstGeom>
          <a:ln w="12700">
            <a:miter lim="400000"/>
          </a:ln>
          <a:extLst>
            <a:ext uri="{C572A759-6A51-4108-AA02-DFA0A04FC94B}">
              <ma14:wrappingTextBoxFlag xmlns:ma14="http://schemas.microsoft.com/office/mac/drawingml/2011/main" xmlns="" val="1"/>
            </a:ext>
          </a:extLst>
        </p:spPr>
        <p:txBody>
          <a:bodyPr wrap="none" lIns="31887" tIns="31887" rIns="31887" bIns="31887" anchor="ctr">
            <a:spAutoFit/>
          </a:bodyPr>
          <a:lstStyle/>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1600" b="1" i="0" u="none" strike="noStrike" kern="1200" cap="none" spc="0" normalizeH="0" baseline="0" noProof="0" dirty="0">
                <a:ln>
                  <a:noFill/>
                </a:ln>
                <a:solidFill>
                  <a:srgbClr val="454545"/>
                </a:solidFill>
                <a:effectLst/>
                <a:uLnTx/>
                <a:uFillTx/>
                <a:latin typeface="Calibri"/>
                <a:ea typeface="Calibri"/>
                <a:cs typeface="Calibri"/>
                <a:sym typeface="Calibri"/>
              </a:rPr>
              <a:t>7,7 millions de clients 4G, à fin septembre 2017,</a:t>
            </a:r>
          </a:p>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1600" b="1" i="0" u="none" strike="noStrike" kern="1200" cap="none" spc="0" normalizeH="0" baseline="0" noProof="0" dirty="0">
                <a:ln>
                  <a:noFill/>
                </a:ln>
                <a:solidFill>
                  <a:srgbClr val="454545"/>
                </a:solidFill>
                <a:effectLst/>
                <a:uLnTx/>
                <a:uFillTx/>
                <a:latin typeface="Calibri"/>
                <a:ea typeface="Calibri"/>
                <a:cs typeface="Calibri"/>
                <a:sym typeface="Calibri"/>
              </a:rPr>
              <a:t>contre 6,5 M à fin septembre 2016</a:t>
            </a:r>
            <a:endParaRPr kumimoji="0" sz="1600" b="1" i="0" u="none" strike="noStrike" kern="1200" cap="none" spc="0" normalizeH="0" baseline="0" noProof="0" dirty="0">
              <a:ln>
                <a:noFill/>
              </a:ln>
              <a:solidFill>
                <a:srgbClr val="454545"/>
              </a:solidFill>
              <a:effectLst/>
              <a:uLnTx/>
              <a:uFillTx/>
              <a:latin typeface="Calibri"/>
              <a:ea typeface="Calibri"/>
              <a:cs typeface="Calibri"/>
              <a:sym typeface="Calibri"/>
            </a:endParaRPr>
          </a:p>
        </p:txBody>
      </p:sp>
      <p:sp>
        <p:nvSpPr>
          <p:cNvPr id="7" name="Shape 349"/>
          <p:cNvSpPr/>
          <p:nvPr/>
        </p:nvSpPr>
        <p:spPr>
          <a:xfrm>
            <a:off x="179512" y="5636764"/>
            <a:ext cx="4824536" cy="218285"/>
          </a:xfrm>
          <a:prstGeom prst="rect">
            <a:avLst/>
          </a:prstGeom>
          <a:ln w="12700">
            <a:miter lim="400000"/>
          </a:ln>
          <a:extLst>
            <a:ext uri="{C572A759-6A51-4108-AA02-DFA0A04FC94B}">
              <ma14:wrappingTextBoxFlag xmlns:ma14="http://schemas.microsoft.com/office/mac/drawingml/2011/main" xmlns="" val="1"/>
            </a:ext>
          </a:extLst>
        </p:spPr>
        <p:txBody>
          <a:bodyPr wrap="square" lIns="31887" tIns="31887" rIns="31887" bIns="31887" anchor="ctr">
            <a:spAutoFit/>
          </a:bodyPr>
          <a:lstStyle>
            <a:lvl1pPr defTabSz="457200">
              <a:defRPr sz="800" i="1">
                <a:solidFill>
                  <a:srgbClr val="808785"/>
                </a:solidFill>
                <a:latin typeface="Arial"/>
                <a:ea typeface="Arial"/>
                <a:cs typeface="Arial"/>
                <a:sym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defRPr sz="1800" i="0">
                <a:solidFill>
                  <a:srgbClr val="000000"/>
                </a:solidFill>
              </a:defRPr>
            </a:pPr>
            <a:r>
              <a:rPr kumimoji="0" sz="1000" b="0" i="0" u="none" strike="noStrike" kern="1200" cap="none" spc="0" normalizeH="0" baseline="0" noProof="0" dirty="0">
                <a:ln>
                  <a:noFill/>
                </a:ln>
                <a:solidFill>
                  <a:srgbClr val="000000"/>
                </a:solidFill>
                <a:effectLst/>
                <a:uLnTx/>
                <a:uFillTx/>
                <a:latin typeface="Arial"/>
                <a:cs typeface="Arial"/>
                <a:sym typeface="Arial"/>
              </a:rPr>
              <a:t> (*)Clients </a:t>
            </a:r>
            <a:r>
              <a:rPr kumimoji="0" sz="1000" b="0" i="0" u="none" strike="noStrike" kern="1200" cap="none" spc="0" normalizeH="0" baseline="0" noProof="0" dirty="0" err="1">
                <a:ln>
                  <a:noFill/>
                </a:ln>
                <a:solidFill>
                  <a:srgbClr val="000000"/>
                </a:solidFill>
                <a:effectLst/>
                <a:uLnTx/>
                <a:uFillTx/>
                <a:latin typeface="Arial"/>
                <a:cs typeface="Arial"/>
                <a:sym typeface="Arial"/>
              </a:rPr>
              <a:t>ayant</a:t>
            </a:r>
            <a:r>
              <a:rPr kumimoji="0" sz="1000" b="0" i="0" u="none" strike="noStrike" kern="1200" cap="none" spc="0" normalizeH="0" baseline="0" noProof="0" dirty="0">
                <a:ln>
                  <a:noFill/>
                </a:ln>
                <a:solidFill>
                  <a:srgbClr val="000000"/>
                </a:solidFill>
                <a:effectLst/>
                <a:uLnTx/>
                <a:uFillTx/>
                <a:latin typeface="Arial"/>
                <a:cs typeface="Arial"/>
                <a:sym typeface="Arial"/>
              </a:rPr>
              <a:t> </a:t>
            </a:r>
            <a:r>
              <a:rPr kumimoji="0" sz="1000" b="0" i="0" u="none" strike="noStrike" kern="1200" cap="none" spc="0" normalizeH="0" baseline="0" noProof="0" dirty="0" err="1">
                <a:ln>
                  <a:noFill/>
                </a:ln>
                <a:solidFill>
                  <a:srgbClr val="000000"/>
                </a:solidFill>
                <a:effectLst/>
                <a:uLnTx/>
                <a:uFillTx/>
                <a:latin typeface="Arial"/>
                <a:cs typeface="Arial"/>
                <a:sym typeface="Arial"/>
              </a:rPr>
              <a:t>utilisé</a:t>
            </a:r>
            <a:r>
              <a:rPr kumimoji="0" sz="1000" b="0" i="0" u="none" strike="noStrike" kern="1200" cap="none" spc="0" normalizeH="0" baseline="0" noProof="0" dirty="0">
                <a:ln>
                  <a:noFill/>
                </a:ln>
                <a:solidFill>
                  <a:srgbClr val="000000"/>
                </a:solidFill>
                <a:effectLst/>
                <a:uLnTx/>
                <a:uFillTx/>
                <a:latin typeface="Arial"/>
                <a:cs typeface="Arial"/>
                <a:sym typeface="Arial"/>
              </a:rPr>
              <a:t> le </a:t>
            </a:r>
            <a:r>
              <a:rPr kumimoji="0" sz="1000" b="0" i="0" u="none" strike="noStrike" kern="1200" cap="none" spc="0" normalizeH="0" baseline="0" noProof="0" dirty="0" err="1">
                <a:ln>
                  <a:noFill/>
                </a:ln>
                <a:solidFill>
                  <a:srgbClr val="000000"/>
                </a:solidFill>
                <a:effectLst/>
                <a:uLnTx/>
                <a:uFillTx/>
                <a:latin typeface="Arial"/>
                <a:cs typeface="Arial"/>
                <a:sym typeface="Arial"/>
              </a:rPr>
              <a:t>réseau</a:t>
            </a:r>
            <a:r>
              <a:rPr kumimoji="0" sz="1000" b="0" i="0" u="none" strike="noStrike" kern="1200" cap="none" spc="0" normalizeH="0" baseline="0" noProof="0" dirty="0">
                <a:ln>
                  <a:noFill/>
                </a:ln>
                <a:solidFill>
                  <a:srgbClr val="000000"/>
                </a:solidFill>
                <a:effectLst/>
                <a:uLnTx/>
                <a:uFillTx/>
                <a:latin typeface="Arial"/>
                <a:cs typeface="Arial"/>
                <a:sym typeface="Arial"/>
              </a:rPr>
              <a:t> 4G au </a:t>
            </a:r>
            <a:r>
              <a:rPr kumimoji="0" sz="1000" b="0" i="0" u="none" strike="noStrike" kern="1200" cap="none" spc="0" normalizeH="0" baseline="0" noProof="0" dirty="0" err="1">
                <a:ln>
                  <a:noFill/>
                </a:ln>
                <a:solidFill>
                  <a:srgbClr val="000000"/>
                </a:solidFill>
                <a:effectLst/>
                <a:uLnTx/>
                <a:uFillTx/>
                <a:latin typeface="Arial"/>
                <a:cs typeface="Arial"/>
                <a:sym typeface="Arial"/>
              </a:rPr>
              <a:t>cours</a:t>
            </a:r>
            <a:r>
              <a:rPr kumimoji="0" sz="1000" b="0" i="0" u="none" strike="noStrike" kern="1200" cap="none" spc="0" normalizeH="0" baseline="0" noProof="0" dirty="0">
                <a:ln>
                  <a:noFill/>
                </a:ln>
                <a:solidFill>
                  <a:srgbClr val="000000"/>
                </a:solidFill>
                <a:effectLst/>
                <a:uLnTx/>
                <a:uFillTx/>
                <a:latin typeface="Arial"/>
                <a:cs typeface="Arial"/>
                <a:sym typeface="Arial"/>
              </a:rPr>
              <a:t> des 3 </a:t>
            </a:r>
            <a:r>
              <a:rPr kumimoji="0" sz="1000" b="0" i="0" u="none" strike="noStrike" kern="1200" cap="none" spc="0" normalizeH="0" baseline="0" noProof="0" dirty="0" err="1">
                <a:ln>
                  <a:noFill/>
                </a:ln>
                <a:solidFill>
                  <a:srgbClr val="000000"/>
                </a:solidFill>
                <a:effectLst/>
                <a:uLnTx/>
                <a:uFillTx/>
                <a:latin typeface="Arial"/>
                <a:cs typeface="Arial"/>
                <a:sym typeface="Arial"/>
              </a:rPr>
              <a:t>derniers</a:t>
            </a:r>
            <a:r>
              <a:rPr kumimoji="0" sz="1000" b="0" i="0" u="none" strike="noStrike" kern="1200" cap="none" spc="0" normalizeH="0" baseline="0" noProof="0" dirty="0">
                <a:ln>
                  <a:noFill/>
                </a:ln>
                <a:solidFill>
                  <a:srgbClr val="000000"/>
                </a:solidFill>
                <a:effectLst/>
                <a:uLnTx/>
                <a:uFillTx/>
                <a:latin typeface="Arial"/>
                <a:cs typeface="Arial"/>
                <a:sym typeface="Arial"/>
              </a:rPr>
              <a:t> </a:t>
            </a:r>
            <a:r>
              <a:rPr kumimoji="0" sz="1000" b="0" i="0" u="none" strike="noStrike" kern="1200" cap="none" spc="0" normalizeH="0" baseline="0" noProof="0" dirty="0" err="1">
                <a:ln>
                  <a:noFill/>
                </a:ln>
                <a:solidFill>
                  <a:srgbClr val="000000"/>
                </a:solidFill>
                <a:effectLst/>
                <a:uLnTx/>
                <a:uFillTx/>
                <a:latin typeface="Arial"/>
                <a:cs typeface="Arial"/>
                <a:sym typeface="Arial"/>
              </a:rPr>
              <a:t>mois</a:t>
            </a:r>
            <a:r>
              <a:rPr kumimoji="0" sz="1000" b="0" i="0" u="none" strike="noStrike" kern="1200" cap="none" spc="0" normalizeH="0" baseline="0" noProof="0" dirty="0">
                <a:ln>
                  <a:noFill/>
                </a:ln>
                <a:solidFill>
                  <a:srgbClr val="000000"/>
                </a:solidFill>
                <a:effectLst/>
                <a:uLnTx/>
                <a:uFillTx/>
                <a:latin typeface="Arial"/>
                <a:cs typeface="Arial"/>
                <a:sym typeface="Arial"/>
              </a:rPr>
              <a:t> (</a:t>
            </a:r>
            <a:r>
              <a:rPr kumimoji="0" sz="1000" b="0" i="0" u="none" strike="noStrike" kern="1200" cap="none" spc="0" normalizeH="0" baseline="0" noProof="0" dirty="0" err="1">
                <a:ln>
                  <a:noFill/>
                </a:ln>
                <a:solidFill>
                  <a:srgbClr val="000000"/>
                </a:solidFill>
                <a:effectLst/>
                <a:uLnTx/>
                <a:uFillTx/>
                <a:latin typeface="Arial"/>
                <a:cs typeface="Arial"/>
                <a:sym typeface="Arial"/>
              </a:rPr>
              <a:t>Définition</a:t>
            </a:r>
            <a:r>
              <a:rPr kumimoji="0" sz="1000" b="0" i="0" u="none" strike="noStrike" kern="1200" cap="none" spc="0" normalizeH="0" baseline="0" noProof="0" dirty="0">
                <a:ln>
                  <a:noFill/>
                </a:ln>
                <a:solidFill>
                  <a:srgbClr val="000000"/>
                </a:solidFill>
                <a:effectLst/>
                <a:uLnTx/>
                <a:uFillTx/>
                <a:latin typeface="Arial"/>
                <a:cs typeface="Arial"/>
                <a:sym typeface="Arial"/>
              </a:rPr>
              <a:t> </a:t>
            </a:r>
            <a:r>
              <a:rPr kumimoji="0" sz="1000" b="0" i="0" u="none" strike="noStrike" kern="1200" cap="none" spc="0" normalizeH="0" baseline="0" noProof="0" dirty="0" err="1">
                <a:ln>
                  <a:noFill/>
                </a:ln>
                <a:solidFill>
                  <a:srgbClr val="000000"/>
                </a:solidFill>
                <a:effectLst/>
                <a:uLnTx/>
                <a:uFillTx/>
                <a:latin typeface="Arial"/>
                <a:cs typeface="Arial"/>
                <a:sym typeface="Arial"/>
              </a:rPr>
              <a:t>Arcep</a:t>
            </a:r>
            <a:r>
              <a:rPr kumimoji="0" sz="1000" b="0" i="0" u="none" strike="noStrike" kern="1200" cap="none" spc="0" normalizeH="0" baseline="0" noProof="0" dirty="0">
                <a:ln>
                  <a:noFill/>
                </a:ln>
                <a:solidFill>
                  <a:srgbClr val="000000"/>
                </a:solidFill>
                <a:effectLst/>
                <a:uLnTx/>
                <a:uFillTx/>
                <a:latin typeface="Arial"/>
                <a:cs typeface="Arial"/>
                <a:sym typeface="Arial"/>
              </a:rPr>
              <a:t>)</a:t>
            </a:r>
          </a:p>
        </p:txBody>
      </p:sp>
      <p:sp>
        <p:nvSpPr>
          <p:cNvPr id="8" name="Shape 355"/>
          <p:cNvSpPr/>
          <p:nvPr/>
        </p:nvSpPr>
        <p:spPr>
          <a:xfrm>
            <a:off x="4661339" y="2982231"/>
            <a:ext cx="2671094" cy="556839"/>
          </a:xfrm>
          <a:prstGeom prst="rect">
            <a:avLst/>
          </a:prstGeom>
          <a:ln w="12700">
            <a:miter lim="400000"/>
          </a:ln>
          <a:extLst>
            <a:ext uri="{C572A759-6A51-4108-AA02-DFA0A04FC94B}">
              <ma14:wrappingTextBoxFlag xmlns:ma14="http://schemas.microsoft.com/office/mac/drawingml/2011/main" xmlns="" val="1"/>
            </a:ext>
          </a:extLst>
        </p:spPr>
        <p:txBody>
          <a:bodyPr wrap="square" lIns="31887" tIns="31887" rIns="31887" bIns="31887" anchor="ctr">
            <a:spAutoFit/>
          </a:bodyPr>
          <a:lstStyle/>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sz="900" b="0" i="0" u="none" strike="noStrike" kern="1200" cap="none" spc="0" normalizeH="0" baseline="0" noProof="0" dirty="0" err="1">
                <a:ln>
                  <a:noFill/>
                </a:ln>
                <a:solidFill>
                  <a:srgbClr val="454545"/>
                </a:solidFill>
                <a:effectLst/>
                <a:uLnTx/>
                <a:uFillTx/>
                <a:latin typeface="Calibri"/>
                <a:ea typeface="Calibri"/>
                <a:cs typeface="Calibri"/>
                <a:sym typeface="Calibri"/>
              </a:rPr>
              <a:t>Consommation</a:t>
            </a:r>
            <a:r>
              <a:rPr kumimoji="0" sz="900" b="0" i="0" u="none" strike="noStrike" kern="1200" cap="none" spc="0" normalizeH="0" baseline="0" noProof="0" dirty="0">
                <a:ln>
                  <a:noFill/>
                </a:ln>
                <a:solidFill>
                  <a:srgbClr val="454545"/>
                </a:solidFill>
                <a:effectLst/>
                <a:uLnTx/>
                <a:uFillTx/>
                <a:latin typeface="Calibri"/>
                <a:ea typeface="Calibri"/>
                <a:cs typeface="Calibri"/>
                <a:sym typeface="Calibri"/>
              </a:rPr>
              <a:t> </a:t>
            </a:r>
            <a:r>
              <a:rPr kumimoji="0" sz="900" b="0" i="0" u="none" strike="noStrike" kern="1200" cap="none" spc="0" normalizeH="0" baseline="0" noProof="0" dirty="0" err="1">
                <a:ln>
                  <a:noFill/>
                </a:ln>
                <a:solidFill>
                  <a:srgbClr val="454545"/>
                </a:solidFill>
                <a:effectLst/>
                <a:uLnTx/>
                <a:uFillTx/>
                <a:latin typeface="Calibri"/>
                <a:ea typeface="Calibri"/>
                <a:cs typeface="Calibri"/>
                <a:sym typeface="Calibri"/>
              </a:rPr>
              <a:t>moyenne</a:t>
            </a:r>
            <a:r>
              <a:rPr kumimoji="0" sz="900" b="0" i="0" u="none" strike="noStrike" kern="1200" cap="none" spc="0" normalizeH="0" baseline="0" noProof="0" dirty="0">
                <a:ln>
                  <a:noFill/>
                </a:ln>
                <a:solidFill>
                  <a:srgbClr val="454545"/>
                </a:solidFill>
                <a:effectLst/>
                <a:uLnTx/>
                <a:uFillTx/>
                <a:latin typeface="Calibri"/>
                <a:ea typeface="Calibri"/>
                <a:cs typeface="Calibri"/>
                <a:sym typeface="Calibri"/>
              </a:rPr>
              <a:t> du </a:t>
            </a:r>
            <a:r>
              <a:rPr kumimoji="0" sz="900" b="0" i="0" u="none" strike="noStrike" kern="1200" cap="none" spc="0" normalizeH="0" baseline="0" noProof="0" dirty="0" err="1">
                <a:ln>
                  <a:noFill/>
                </a:ln>
                <a:solidFill>
                  <a:srgbClr val="454545"/>
                </a:solidFill>
                <a:effectLst/>
                <a:uLnTx/>
                <a:uFillTx/>
                <a:latin typeface="Calibri"/>
                <a:ea typeface="Calibri"/>
                <a:cs typeface="Calibri"/>
                <a:sym typeface="Calibri"/>
              </a:rPr>
              <a:t>marché</a:t>
            </a:r>
            <a:endParaRPr kumimoji="0" sz="900" b="0" i="0" u="none" strike="noStrike" kern="1200" cap="none" spc="0" normalizeH="0" baseline="0" noProof="0" dirty="0">
              <a:ln>
                <a:noFill/>
              </a:ln>
              <a:solidFill>
                <a:srgbClr val="454545"/>
              </a:solidFill>
              <a:effectLst/>
              <a:uLnTx/>
              <a:uFillTx/>
              <a:latin typeface="Gotham Rounded Light"/>
              <a:ea typeface="Gotham Rounded Light"/>
              <a:cs typeface="Gotham Rounded Light"/>
              <a:sym typeface="Gotham Rounded Light"/>
            </a:endParaRPr>
          </a:p>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1600" b="1" i="0" u="none" strike="noStrike" kern="1200" cap="none" spc="0" normalizeH="0" baseline="0" noProof="0" dirty="0">
                <a:ln>
                  <a:noFill/>
                </a:ln>
                <a:solidFill>
                  <a:srgbClr val="454545"/>
                </a:solidFill>
                <a:effectLst/>
                <a:uLnTx/>
                <a:uFillTx/>
                <a:latin typeface="Calibri"/>
                <a:ea typeface="Calibri"/>
                <a:cs typeface="Calibri"/>
                <a:sym typeface="Calibri"/>
              </a:rPr>
              <a:t>814 </a:t>
            </a:r>
            <a:r>
              <a:rPr kumimoji="0" sz="1600" b="1" i="0" u="none" strike="noStrike" kern="1200" cap="none" spc="0" normalizeH="0" baseline="0" noProof="0" dirty="0">
                <a:ln>
                  <a:noFill/>
                </a:ln>
                <a:solidFill>
                  <a:srgbClr val="454545"/>
                </a:solidFill>
                <a:effectLst/>
                <a:uLnTx/>
                <a:uFillTx/>
                <a:latin typeface="Calibri"/>
                <a:ea typeface="Calibri"/>
                <a:cs typeface="Calibri"/>
                <a:sym typeface="Calibri"/>
              </a:rPr>
              <a:t>Mo /</a:t>
            </a:r>
            <a:r>
              <a:rPr kumimoji="0" sz="1600" b="1" i="0" u="none" strike="noStrike" kern="1200" cap="none" spc="0" normalizeH="0" baseline="0" noProof="0" dirty="0" err="1">
                <a:ln>
                  <a:noFill/>
                </a:ln>
                <a:solidFill>
                  <a:srgbClr val="454545"/>
                </a:solidFill>
                <a:effectLst/>
                <a:uLnTx/>
                <a:uFillTx/>
                <a:latin typeface="Calibri"/>
                <a:ea typeface="Calibri"/>
                <a:cs typeface="Calibri"/>
                <a:sym typeface="Calibri"/>
              </a:rPr>
              <a:t>mois</a:t>
            </a:r>
            <a:r>
              <a:rPr kumimoji="0" sz="1600" b="1" i="0" u="none" strike="noStrike" kern="1200" cap="none" spc="0" normalizeH="0" baseline="0" noProof="0" dirty="0">
                <a:ln>
                  <a:noFill/>
                </a:ln>
                <a:solidFill>
                  <a:srgbClr val="454545"/>
                </a:solidFill>
                <a:effectLst/>
                <a:uLnTx/>
                <a:uFillTx/>
                <a:latin typeface="Calibri"/>
                <a:ea typeface="Calibri"/>
                <a:cs typeface="Calibri"/>
                <a:sym typeface="Calibri"/>
              </a:rPr>
              <a:t> </a:t>
            </a:r>
            <a:endParaRPr kumimoji="0" sz="16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sz="700" b="0" i="1" u="none" strike="noStrike" kern="1200" cap="none" spc="0" normalizeH="0" baseline="0" noProof="0" dirty="0">
                <a:ln>
                  <a:noFill/>
                </a:ln>
                <a:solidFill>
                  <a:srgbClr val="454545"/>
                </a:solidFill>
                <a:effectLst/>
                <a:uLnTx/>
                <a:uFillTx/>
                <a:latin typeface="Calibri"/>
                <a:ea typeface="Calibri"/>
                <a:cs typeface="Calibri"/>
                <a:sym typeface="Calibri"/>
              </a:rPr>
              <a:t>(source ARCEP, T</a:t>
            </a:r>
            <a:r>
              <a:rPr kumimoji="0" lang="fr-FR" sz="700" b="0" i="1" u="none" strike="noStrike" kern="1200" cap="none" spc="0" normalizeH="0" baseline="0" noProof="0" dirty="0">
                <a:ln>
                  <a:noFill/>
                </a:ln>
                <a:solidFill>
                  <a:srgbClr val="454545"/>
                </a:solidFill>
                <a:effectLst/>
                <a:uLnTx/>
                <a:uFillTx/>
                <a:latin typeface="Calibri"/>
                <a:ea typeface="Calibri"/>
                <a:cs typeface="Calibri"/>
                <a:sym typeface="Calibri"/>
              </a:rPr>
              <a:t>4</a:t>
            </a:r>
            <a:r>
              <a:rPr kumimoji="0" sz="700" b="0" i="1" u="none" strike="noStrike" kern="1200" cap="none" spc="0" normalizeH="0" baseline="0" noProof="0" dirty="0">
                <a:ln>
                  <a:noFill/>
                </a:ln>
                <a:solidFill>
                  <a:srgbClr val="454545"/>
                </a:solidFill>
                <a:effectLst/>
                <a:uLnTx/>
                <a:uFillTx/>
                <a:latin typeface="Calibri"/>
                <a:ea typeface="Calibri"/>
                <a:cs typeface="Calibri"/>
                <a:sym typeface="Calibri"/>
              </a:rPr>
              <a:t> 201</a:t>
            </a:r>
            <a:r>
              <a:rPr kumimoji="0" lang="fr-FR" sz="700" b="0" i="1" u="none" strike="noStrike" kern="1200" cap="none" spc="0" normalizeH="0" baseline="0" noProof="0" dirty="0">
                <a:ln>
                  <a:noFill/>
                </a:ln>
                <a:solidFill>
                  <a:srgbClr val="454545"/>
                </a:solidFill>
                <a:effectLst/>
                <a:uLnTx/>
                <a:uFillTx/>
                <a:latin typeface="Calibri"/>
                <a:ea typeface="Calibri"/>
                <a:cs typeface="Calibri"/>
                <a:sym typeface="Calibri"/>
              </a:rPr>
              <a:t>5</a:t>
            </a:r>
            <a:r>
              <a:rPr kumimoji="0" sz="700" b="0" i="1" u="none" strike="noStrike" kern="1200" cap="none" spc="0" normalizeH="0" baseline="0" noProof="0" dirty="0">
                <a:ln>
                  <a:noFill/>
                </a:ln>
                <a:solidFill>
                  <a:srgbClr val="454545"/>
                </a:solidFill>
                <a:effectLst/>
                <a:uLnTx/>
                <a:uFillTx/>
                <a:latin typeface="Calibri"/>
                <a:ea typeface="Calibri"/>
                <a:cs typeface="Calibri"/>
                <a:sym typeface="Calibri"/>
              </a:rPr>
              <a:t>) </a:t>
            </a:r>
          </a:p>
        </p:txBody>
      </p:sp>
      <p:sp>
        <p:nvSpPr>
          <p:cNvPr id="9" name="Shape 356"/>
          <p:cNvSpPr/>
          <p:nvPr/>
        </p:nvSpPr>
        <p:spPr>
          <a:xfrm>
            <a:off x="4682263" y="3336131"/>
            <a:ext cx="526062" cy="310618"/>
          </a:xfrm>
          <a:prstGeom prst="rect">
            <a:avLst/>
          </a:prstGeom>
          <a:ln w="12700">
            <a:miter lim="400000"/>
          </a:ln>
          <a:extLst>
            <a:ext uri="{C572A759-6A51-4108-AA02-DFA0A04FC94B}">
              <ma14:wrappingTextBoxFlag xmlns:ma14="http://schemas.microsoft.com/office/mac/drawingml/2011/main" xmlns="" val="1"/>
            </a:ext>
          </a:extLst>
        </p:spPr>
        <p:txBody>
          <a:bodyPr wrap="none" lIns="31887" tIns="31887" rIns="31887" bIns="31887" anchor="ctr">
            <a:spAutoFit/>
          </a:bodyPr>
          <a:lstStyle/>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endParaRPr kumimoji="0" sz="1600" b="1" i="0" u="none" strike="noStrike" kern="1200" cap="none" spc="0" normalizeH="0" baseline="0" noProof="0" dirty="0">
              <a:ln>
                <a:noFill/>
              </a:ln>
              <a:solidFill>
                <a:srgbClr val="009DCC"/>
              </a:solidFill>
              <a:effectLst/>
              <a:uLnTx/>
              <a:uFillTx/>
              <a:latin typeface="Calibri"/>
              <a:ea typeface="Calibri"/>
              <a:cs typeface="Calibri"/>
              <a:sym typeface="Calibri"/>
            </a:endParaRPr>
          </a:p>
        </p:txBody>
      </p:sp>
      <p:sp>
        <p:nvSpPr>
          <p:cNvPr id="10" name="Shape 357"/>
          <p:cNvSpPr/>
          <p:nvPr/>
        </p:nvSpPr>
        <p:spPr>
          <a:xfrm>
            <a:off x="4653401" y="3962040"/>
            <a:ext cx="3852293" cy="587617"/>
          </a:xfrm>
          <a:prstGeom prst="rect">
            <a:avLst/>
          </a:prstGeom>
          <a:ln w="12700">
            <a:miter lim="400000"/>
          </a:ln>
          <a:extLst>
            <a:ext uri="{C572A759-6A51-4108-AA02-DFA0A04FC94B}">
              <ma14:wrappingTextBoxFlag xmlns:ma14="http://schemas.microsoft.com/office/mac/drawingml/2011/main" xmlns="" val="1"/>
            </a:ext>
          </a:extLst>
        </p:spPr>
        <p:txBody>
          <a:bodyPr wrap="none" lIns="31887" tIns="31887" rIns="31887" bIns="31887" anchor="ctr">
            <a:spAutoFit/>
          </a:bodyPr>
          <a:lstStyle/>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sz="900" b="0" i="0" u="none" strike="noStrike" kern="1200" cap="none" spc="0" normalizeH="0" baseline="0" noProof="0" dirty="0" err="1">
                <a:ln>
                  <a:noFill/>
                </a:ln>
                <a:solidFill>
                  <a:srgbClr val="454545"/>
                </a:solidFill>
                <a:effectLst/>
                <a:uLnTx/>
                <a:uFillTx/>
                <a:latin typeface="Calibri"/>
                <a:ea typeface="Calibri"/>
                <a:cs typeface="Calibri"/>
                <a:sym typeface="Calibri"/>
              </a:rPr>
              <a:t>Consommation</a:t>
            </a:r>
            <a:r>
              <a:rPr kumimoji="0" sz="900" b="0" i="0" u="none" strike="noStrike" kern="1200" cap="none" spc="0" normalizeH="0" baseline="0" noProof="0" dirty="0">
                <a:ln>
                  <a:noFill/>
                </a:ln>
                <a:solidFill>
                  <a:srgbClr val="454545"/>
                </a:solidFill>
                <a:effectLst/>
                <a:uLnTx/>
                <a:uFillTx/>
                <a:latin typeface="Calibri"/>
                <a:ea typeface="Calibri"/>
                <a:cs typeface="Calibri"/>
                <a:sym typeface="Calibri"/>
              </a:rPr>
              <a:t> </a:t>
            </a:r>
            <a:r>
              <a:rPr kumimoji="0" sz="900" b="0" i="0" u="none" strike="noStrike" kern="1200" cap="none" spc="0" normalizeH="0" baseline="0" noProof="0" dirty="0" err="1">
                <a:ln>
                  <a:noFill/>
                </a:ln>
                <a:solidFill>
                  <a:srgbClr val="454545"/>
                </a:solidFill>
                <a:effectLst/>
                <a:uLnTx/>
                <a:uFillTx/>
                <a:latin typeface="Calibri"/>
                <a:ea typeface="Calibri"/>
                <a:cs typeface="Calibri"/>
                <a:sym typeface="Calibri"/>
              </a:rPr>
              <a:t>moyenne</a:t>
            </a:r>
            <a:r>
              <a:rPr kumimoji="0" sz="900" b="0" i="0" u="none" strike="noStrike" kern="1200" cap="none" spc="0" normalizeH="0" baseline="0" noProof="0" dirty="0">
                <a:ln>
                  <a:noFill/>
                </a:ln>
                <a:solidFill>
                  <a:srgbClr val="454545"/>
                </a:solidFill>
                <a:effectLst/>
                <a:uLnTx/>
                <a:uFillTx/>
                <a:latin typeface="Calibri"/>
                <a:ea typeface="Calibri"/>
                <a:cs typeface="Calibri"/>
                <a:sym typeface="Calibri"/>
              </a:rPr>
              <a:t> </a:t>
            </a:r>
            <a:r>
              <a:rPr kumimoji="0" lang="fr-FR" sz="900" b="0" i="0" u="none" strike="noStrike" kern="1200" cap="none" spc="0" normalizeH="0" baseline="0" noProof="0" dirty="0">
                <a:ln>
                  <a:noFill/>
                </a:ln>
                <a:solidFill>
                  <a:srgbClr val="454545"/>
                </a:solidFill>
                <a:effectLst/>
                <a:uLnTx/>
                <a:uFillTx/>
                <a:latin typeface="Calibri"/>
                <a:ea typeface="Calibri"/>
                <a:cs typeface="Calibri"/>
                <a:sym typeface="Calibri"/>
              </a:rPr>
              <a:t>sur la fin du 4e  trimestre 2016 </a:t>
            </a:r>
            <a:r>
              <a:rPr kumimoji="0" sz="900" b="0" i="0" u="none" strike="noStrike" kern="1200" cap="none" spc="0" normalizeH="0" baseline="0" noProof="0" dirty="0">
                <a:ln>
                  <a:noFill/>
                </a:ln>
                <a:solidFill>
                  <a:srgbClr val="454545"/>
                </a:solidFill>
                <a:effectLst/>
                <a:uLnTx/>
                <a:uFillTx/>
                <a:latin typeface="Calibri"/>
                <a:ea typeface="Calibri"/>
                <a:cs typeface="Calibri"/>
                <a:sym typeface="Calibri"/>
              </a:rPr>
              <a:t>d’un client 4G</a:t>
            </a:r>
            <a:endParaRPr kumimoji="0" lang="fr-FR" sz="900" b="0" i="0" u="none" strike="noStrike" kern="1200" cap="none" spc="0" normalizeH="0" baseline="0" noProof="0" dirty="0">
              <a:ln>
                <a:noFill/>
              </a:ln>
              <a:solidFill>
                <a:srgbClr val="454545"/>
              </a:solidFill>
              <a:effectLst/>
              <a:uLnTx/>
              <a:uFillTx/>
              <a:latin typeface="Calibri"/>
              <a:ea typeface="Calibri"/>
              <a:cs typeface="Calibri"/>
              <a:sym typeface="Calibri"/>
            </a:endParaRPr>
          </a:p>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sz="900" b="0" i="0" u="none" strike="noStrike" kern="1200" cap="none" spc="0" normalizeH="0" baseline="0" noProof="0" dirty="0">
                <a:ln>
                  <a:noFill/>
                </a:ln>
                <a:solidFill>
                  <a:srgbClr val="454545"/>
                </a:solidFill>
                <a:effectLst/>
                <a:uLnTx/>
                <a:uFillTx/>
                <a:latin typeface="Calibri"/>
                <a:ea typeface="Calibri"/>
                <a:cs typeface="Calibri"/>
                <a:sym typeface="Calibri"/>
              </a:rPr>
              <a:t>Bouygues Telecom</a:t>
            </a:r>
            <a:endParaRPr kumimoji="0" sz="18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1600" b="1" i="0" u="none" strike="noStrike" kern="1200" cap="none" spc="0" normalizeH="0" baseline="0" noProof="0" dirty="0">
                <a:ln>
                  <a:noFill/>
                </a:ln>
                <a:solidFill>
                  <a:srgbClr val="9CC41C"/>
                </a:solidFill>
                <a:effectLst/>
                <a:uLnTx/>
                <a:uFillTx/>
                <a:latin typeface="Calibri"/>
                <a:ea typeface="Calibri"/>
                <a:cs typeface="Calibri"/>
                <a:sym typeface="Calibri"/>
              </a:rPr>
              <a:t>4,2</a:t>
            </a:r>
            <a:r>
              <a:rPr kumimoji="0" sz="1600" b="1" i="0" u="none" strike="noStrike" kern="1200" cap="none" spc="0" normalizeH="0" baseline="0" noProof="0" dirty="0">
                <a:ln>
                  <a:noFill/>
                </a:ln>
                <a:solidFill>
                  <a:srgbClr val="9CC41C"/>
                </a:solidFill>
                <a:effectLst/>
                <a:uLnTx/>
                <a:uFillTx/>
                <a:latin typeface="Calibri"/>
                <a:ea typeface="Calibri"/>
                <a:cs typeface="Calibri"/>
                <a:sym typeface="Calibri"/>
              </a:rPr>
              <a:t>Go /</a:t>
            </a:r>
            <a:r>
              <a:rPr kumimoji="0" sz="1600" b="1" i="0" u="none" strike="noStrike" kern="1200" cap="none" spc="0" normalizeH="0" baseline="0" noProof="0" dirty="0" err="1">
                <a:ln>
                  <a:noFill/>
                </a:ln>
                <a:solidFill>
                  <a:srgbClr val="9CC41C"/>
                </a:solidFill>
                <a:effectLst/>
                <a:uLnTx/>
                <a:uFillTx/>
                <a:latin typeface="Calibri"/>
                <a:ea typeface="Calibri"/>
                <a:cs typeface="Calibri"/>
                <a:sym typeface="Calibri"/>
              </a:rPr>
              <a:t>mois</a:t>
            </a:r>
            <a:r>
              <a:rPr kumimoji="0" sz="1600" b="1" i="0" u="none" strike="noStrike" kern="1200" cap="none" spc="0" normalizeH="0" baseline="0" noProof="0" dirty="0">
                <a:ln>
                  <a:noFill/>
                </a:ln>
                <a:solidFill>
                  <a:srgbClr val="9CC41C"/>
                </a:solidFill>
                <a:effectLst/>
                <a:uLnTx/>
                <a:uFillTx/>
                <a:latin typeface="Calibri"/>
                <a:ea typeface="Calibri"/>
                <a:cs typeface="Calibri"/>
                <a:sym typeface="Calibri"/>
              </a:rPr>
              <a:t> </a:t>
            </a:r>
          </a:p>
        </p:txBody>
      </p:sp>
      <p:sp>
        <p:nvSpPr>
          <p:cNvPr id="11" name="Shape 359"/>
          <p:cNvSpPr txBox="1">
            <a:spLocks/>
          </p:cNvSpPr>
          <p:nvPr/>
        </p:nvSpPr>
        <p:spPr>
          <a:xfrm>
            <a:off x="4482702" y="5944349"/>
            <a:ext cx="199561" cy="93763"/>
          </a:xfrm>
          <a:prstGeom prst="rect">
            <a:avLst/>
          </a:prstGeom>
          <a:ln w="12700">
            <a:miter lim="400000"/>
          </a:ln>
          <a:extLst>
            <a:ext uri="{C572A759-6A51-4108-AA02-DFA0A04FC94B}">
              <ma14:wrappingTextBoxFlag xmlns:ma14="http://schemas.microsoft.com/office/mac/drawingml/2011/main" xmlns="" val="1"/>
            </a:ext>
          </a:extLst>
        </p:spPr>
        <p:txBody>
          <a:bodyPr vert="horz" lIns="0" tIns="0" rIns="0" bIns="0" rtlCol="0" anchor="ctr">
            <a:normAutofit fontScale="40000" lnSpcReduction="20000"/>
          </a:bodyPr>
          <a:lstStyle>
            <a:defPPr>
              <a:defRPr lang="fr-FR"/>
            </a:defPPr>
            <a:lvl1pPr marL="0" algn="l" defTabSz="286984" rtl="0" eaLnBrk="1" latinLnBrk="0" hangingPunct="1">
              <a:defRPr sz="800" kern="1200">
                <a:solidFill>
                  <a:srgbClr val="000000"/>
                </a:solidFill>
                <a:latin typeface="+mj-lt"/>
                <a:ea typeface="+mj-ea"/>
                <a:cs typeface="+mj-cs"/>
                <a:sym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86984" rtl="0" eaLnBrk="1" fontAlgn="auto" latinLnBrk="0" hangingPunct="1">
              <a:lnSpc>
                <a:spcPct val="100000"/>
              </a:lnSpc>
              <a:spcBef>
                <a:spcPts val="0"/>
              </a:spcBef>
              <a:spcAft>
                <a:spcPts val="0"/>
              </a:spcAft>
              <a:buClrTx/>
              <a:buSzTx/>
              <a:buFontTx/>
              <a:buNone/>
              <a:tabLst/>
              <a:defRPr sz="1800"/>
            </a:pPr>
            <a:fld id="{86CB4B4D-7CA3-9044-876B-883B54F8677D}" type="slidenum">
              <a:rPr kumimoji="0" lang="fr-FR" sz="1800" b="0" i="0" u="none" strike="noStrike" kern="1200" cap="none" spc="0" normalizeH="0" baseline="0" noProof="0" smtClean="0">
                <a:ln>
                  <a:noFill/>
                </a:ln>
                <a:solidFill>
                  <a:srgbClr val="000000"/>
                </a:solidFill>
                <a:effectLst/>
                <a:uLnTx/>
                <a:uFillTx/>
                <a:latin typeface="Calibri"/>
                <a:ea typeface="+mj-ea"/>
                <a:cs typeface="+mj-cs"/>
                <a:sym typeface="Helvetica"/>
              </a:rPr>
              <a:pPr marL="0" marR="0" lvl="0" indent="0" algn="l" defTabSz="286984" rtl="0" eaLnBrk="1" fontAlgn="auto" latinLnBrk="0" hangingPunct="1">
                <a:lnSpc>
                  <a:spcPct val="100000"/>
                </a:lnSpc>
                <a:spcBef>
                  <a:spcPts val="0"/>
                </a:spcBef>
                <a:spcAft>
                  <a:spcPts val="0"/>
                </a:spcAft>
                <a:buClrTx/>
                <a:buSzTx/>
                <a:buFontTx/>
                <a:buNone/>
                <a:tabLst/>
                <a:defRPr sz="1800"/>
              </a:pPr>
              <a:t>15</a:t>
            </a:fld>
            <a:endParaRPr kumimoji="0" lang="fr-FR" sz="1800" b="0" i="0" u="none" strike="noStrike" kern="1200" cap="none" spc="0" normalizeH="0" baseline="0" noProof="0">
              <a:ln>
                <a:noFill/>
              </a:ln>
              <a:solidFill>
                <a:srgbClr val="000000"/>
              </a:solidFill>
              <a:effectLst/>
              <a:uLnTx/>
              <a:uFillTx/>
              <a:latin typeface="Calibri"/>
              <a:ea typeface="+mj-ea"/>
              <a:cs typeface="+mj-cs"/>
              <a:sym typeface="Helvetica"/>
            </a:endParaRPr>
          </a:p>
        </p:txBody>
      </p:sp>
      <p:sp>
        <p:nvSpPr>
          <p:cNvPr id="12" name="Shape 362"/>
          <p:cNvSpPr/>
          <p:nvPr/>
        </p:nvSpPr>
        <p:spPr>
          <a:xfrm>
            <a:off x="5140351" y="3646749"/>
            <a:ext cx="719521" cy="0"/>
          </a:xfrm>
          <a:prstGeom prst="line">
            <a:avLst/>
          </a:prstGeom>
          <a:ln w="63500">
            <a:solidFill>
              <a:srgbClr val="454545"/>
            </a:solidFill>
            <a:miter lim="400000"/>
            <a:tailEnd type="triangle"/>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13" name="Shape 363"/>
          <p:cNvSpPr/>
          <p:nvPr/>
        </p:nvSpPr>
        <p:spPr>
          <a:xfrm>
            <a:off x="5184798" y="4469455"/>
            <a:ext cx="2966287" cy="34501"/>
          </a:xfrm>
          <a:prstGeom prst="rect">
            <a:avLst/>
          </a:pr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4" name="Shape 365"/>
          <p:cNvSpPr/>
          <p:nvPr/>
        </p:nvSpPr>
        <p:spPr>
          <a:xfrm>
            <a:off x="5184798" y="5248605"/>
            <a:ext cx="2966287" cy="34501"/>
          </a:xfrm>
          <a:prstGeom prst="rect">
            <a:avLst/>
          </a:prstGeom>
          <a:solidFill>
            <a:srgbClr val="FFFFFF"/>
          </a:soli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600">
                <a:solidFill>
                  <a:srgbClr val="FFFFFF"/>
                </a:solidFill>
                <a:latin typeface="Gill Sans Light"/>
                <a:ea typeface="Gill Sans Light"/>
                <a:cs typeface="Gill Sans Light"/>
                <a:sym typeface="Gill Sans Light"/>
              </a:defRPr>
            </a:pPr>
            <a:endParaRPr kumimoji="0" sz="3600" b="0" i="0" u="none" strike="noStrike" kern="1200" cap="none" spc="0" normalizeH="0" baseline="0" noProof="0">
              <a:ln>
                <a:noFill/>
              </a:ln>
              <a:solidFill>
                <a:srgbClr val="FFFFFF"/>
              </a:solidFill>
              <a:effectLst/>
              <a:uLnTx/>
              <a:uFillTx/>
              <a:latin typeface="Gill Sans Light"/>
              <a:sym typeface="Gill Sans Light"/>
            </a:endParaRPr>
          </a:p>
        </p:txBody>
      </p:sp>
      <p:sp>
        <p:nvSpPr>
          <p:cNvPr id="15" name="Shape 366"/>
          <p:cNvSpPr/>
          <p:nvPr/>
        </p:nvSpPr>
        <p:spPr>
          <a:xfrm>
            <a:off x="5140351" y="4590614"/>
            <a:ext cx="1987668" cy="0"/>
          </a:xfrm>
          <a:prstGeom prst="line">
            <a:avLst/>
          </a:prstGeom>
          <a:ln w="63500">
            <a:solidFill>
              <a:srgbClr val="B2CF5D"/>
            </a:solidFill>
            <a:miter lim="400000"/>
            <a:tailEnd type="triangle"/>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
        <p:nvSpPr>
          <p:cNvPr id="16" name="ZoneTexte 15"/>
          <p:cNvSpPr txBox="1"/>
          <p:nvPr/>
        </p:nvSpPr>
        <p:spPr>
          <a:xfrm>
            <a:off x="1209311" y="2539427"/>
            <a:ext cx="1875790" cy="2028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1887" tIns="31887" rIns="31887" bIns="31887" numCol="1" spcCol="23915" rtlCol="0" anchor="ctr">
            <a:spAutoFit/>
          </a:bodyPr>
          <a:lstStyle/>
          <a:p>
            <a:pPr marL="0" marR="0" lvl="0" indent="0" algn="l" defTabSz="366702" rtl="0" eaLnBrk="1" fontAlgn="auto" latinLnBrk="1" hangingPunct="0">
              <a:lnSpc>
                <a:spcPct val="100000"/>
              </a:lnSpc>
              <a:spcBef>
                <a:spcPts val="0"/>
              </a:spcBef>
              <a:spcAft>
                <a:spcPts val="0"/>
              </a:spcAft>
              <a:buClrTx/>
              <a:buSzTx/>
              <a:buFontTx/>
              <a:buNone/>
              <a:tabLst/>
              <a:defRPr sz="1400" b="0" i="0" u="none" strike="noStrike" kern="1200" baseline="0">
                <a:solidFill>
                  <a:srgbClr val="535353"/>
                </a:solidFill>
                <a:effectLst/>
                <a:latin typeface="Calibri"/>
                <a:ea typeface="+mn-ea"/>
                <a:cs typeface="+mn-cs"/>
              </a:defRPr>
            </a:pPr>
            <a:r>
              <a:rPr kumimoji="0" lang="fr-FR" sz="900" b="0" i="0" u="none" strike="noStrike" kern="1200" cap="none" spc="0" normalizeH="0" baseline="0" noProof="0" dirty="0">
                <a:ln>
                  <a:noFill/>
                </a:ln>
                <a:solidFill>
                  <a:srgbClr val="535353"/>
                </a:solidFill>
                <a:effectLst/>
                <a:uLnTx/>
                <a:uFillTx/>
                <a:latin typeface="Calibri"/>
                <a:ea typeface="+mn-ea"/>
                <a:cs typeface="+mn-cs"/>
              </a:rPr>
              <a:t>Parc actif 4G* en milliers (hors  </a:t>
            </a:r>
            <a:r>
              <a:rPr kumimoji="0" lang="fr-FR" sz="900" b="0" i="0" u="none" strike="noStrike" kern="1200" cap="none" spc="0" normalizeH="0" baseline="0" noProof="0" dirty="0" err="1">
                <a:ln>
                  <a:noFill/>
                </a:ln>
                <a:solidFill>
                  <a:srgbClr val="535353"/>
                </a:solidFill>
                <a:effectLst/>
                <a:uLnTx/>
                <a:uFillTx/>
                <a:latin typeface="Calibri"/>
                <a:ea typeface="+mn-ea"/>
                <a:cs typeface="+mn-cs"/>
              </a:rPr>
              <a:t>MtoM</a:t>
            </a:r>
            <a:r>
              <a:rPr kumimoji="0" lang="fr-FR" sz="900" b="0" i="0" u="none" strike="noStrike" kern="1200" cap="none" spc="0" normalizeH="0" baseline="0" noProof="0" dirty="0">
                <a:ln>
                  <a:noFill/>
                </a:ln>
                <a:solidFill>
                  <a:srgbClr val="535353"/>
                </a:solidFill>
                <a:effectLst/>
                <a:uLnTx/>
                <a:uFillTx/>
                <a:latin typeface="Calibri"/>
                <a:ea typeface="+mn-ea"/>
                <a:cs typeface="+mn-cs"/>
              </a:rPr>
              <a:t>)</a:t>
            </a:r>
          </a:p>
        </p:txBody>
      </p:sp>
      <p:graphicFrame>
        <p:nvGraphicFramePr>
          <p:cNvPr id="17" name="Graphique 16"/>
          <p:cNvGraphicFramePr/>
          <p:nvPr>
            <p:extLst/>
          </p:nvPr>
        </p:nvGraphicFramePr>
        <p:xfrm>
          <a:off x="-9798" y="2742323"/>
          <a:ext cx="5030061" cy="2760733"/>
        </p:xfrm>
        <a:graphic>
          <a:graphicData uri="http://schemas.openxmlformats.org/drawingml/2006/chart">
            <c:chart xmlns:c="http://schemas.openxmlformats.org/drawingml/2006/chart" xmlns:r="http://schemas.openxmlformats.org/officeDocument/2006/relationships" r:id="rId2"/>
          </a:graphicData>
        </a:graphic>
      </p:graphicFrame>
      <p:sp>
        <p:nvSpPr>
          <p:cNvPr id="18" name="ZoneTexte 17"/>
          <p:cNvSpPr txBox="1"/>
          <p:nvPr/>
        </p:nvSpPr>
        <p:spPr>
          <a:xfrm>
            <a:off x="651398" y="4620643"/>
            <a:ext cx="36099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a:ea typeface="+mn-ea"/>
                <a:cs typeface="+mn-cs"/>
              </a:rPr>
              <a:t>42%</a:t>
            </a:r>
          </a:p>
        </p:txBody>
      </p:sp>
      <p:sp>
        <p:nvSpPr>
          <p:cNvPr id="19" name="ZoneTexte 18"/>
          <p:cNvSpPr txBox="1"/>
          <p:nvPr/>
        </p:nvSpPr>
        <p:spPr>
          <a:xfrm>
            <a:off x="1278682" y="4503956"/>
            <a:ext cx="36099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a:ea typeface="+mn-ea"/>
                <a:cs typeface="+mn-cs"/>
              </a:rPr>
              <a:t>46%</a:t>
            </a:r>
          </a:p>
        </p:txBody>
      </p:sp>
      <p:sp>
        <p:nvSpPr>
          <p:cNvPr id="20" name="ZoneTexte 19"/>
          <p:cNvSpPr txBox="1"/>
          <p:nvPr/>
        </p:nvSpPr>
        <p:spPr>
          <a:xfrm>
            <a:off x="1897825" y="4375170"/>
            <a:ext cx="36099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a:ea typeface="+mn-ea"/>
                <a:cs typeface="+mn-cs"/>
              </a:rPr>
              <a:t>51%</a:t>
            </a:r>
          </a:p>
        </p:txBody>
      </p:sp>
      <p:sp>
        <p:nvSpPr>
          <p:cNvPr id="21" name="ZoneTexte 20"/>
          <p:cNvSpPr txBox="1"/>
          <p:nvPr/>
        </p:nvSpPr>
        <p:spPr>
          <a:xfrm>
            <a:off x="2520228" y="4197437"/>
            <a:ext cx="36099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a:ea typeface="+mn-ea"/>
                <a:cs typeface="+mn-cs"/>
              </a:rPr>
              <a:t>55%</a:t>
            </a:r>
          </a:p>
        </p:txBody>
      </p:sp>
      <p:sp>
        <p:nvSpPr>
          <p:cNvPr id="22" name="ZoneTexte 21"/>
          <p:cNvSpPr txBox="1"/>
          <p:nvPr/>
        </p:nvSpPr>
        <p:spPr>
          <a:xfrm>
            <a:off x="3151845" y="4066404"/>
            <a:ext cx="44223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a:ea typeface="+mn-ea"/>
                <a:cs typeface="+mn-cs"/>
              </a:rPr>
              <a:t>58%</a:t>
            </a:r>
          </a:p>
        </p:txBody>
      </p:sp>
      <p:sp>
        <p:nvSpPr>
          <p:cNvPr id="23" name="ZoneTexte 22"/>
          <p:cNvSpPr txBox="1"/>
          <p:nvPr/>
        </p:nvSpPr>
        <p:spPr>
          <a:xfrm>
            <a:off x="7242152" y="4323318"/>
            <a:ext cx="1140063" cy="55399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Consommation data multipliée par 1,6 en 1 an</a:t>
            </a:r>
            <a:endParaRPr kumimoji="0" lang="fr-FR" sz="1050" b="1"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ZoneTexte 23"/>
          <p:cNvSpPr txBox="1"/>
          <p:nvPr/>
        </p:nvSpPr>
        <p:spPr>
          <a:xfrm>
            <a:off x="3779912" y="3810435"/>
            <a:ext cx="44223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a:ea typeface="+mn-ea"/>
                <a:cs typeface="+mn-cs"/>
              </a:rPr>
              <a:t>62%</a:t>
            </a:r>
          </a:p>
        </p:txBody>
      </p:sp>
      <p:sp>
        <p:nvSpPr>
          <p:cNvPr id="25" name="ZoneTexte 24"/>
          <p:cNvSpPr txBox="1"/>
          <p:nvPr/>
        </p:nvSpPr>
        <p:spPr>
          <a:xfrm>
            <a:off x="4400725" y="3695897"/>
            <a:ext cx="44223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white"/>
                </a:solidFill>
                <a:effectLst/>
                <a:uLnTx/>
                <a:uFillTx/>
                <a:latin typeface="Calibri"/>
                <a:ea typeface="+mn-ea"/>
                <a:cs typeface="+mn-cs"/>
              </a:rPr>
              <a:t>65%</a:t>
            </a:r>
          </a:p>
        </p:txBody>
      </p:sp>
      <p:sp>
        <p:nvSpPr>
          <p:cNvPr id="26" name="Shape 357"/>
          <p:cNvSpPr/>
          <p:nvPr/>
        </p:nvSpPr>
        <p:spPr>
          <a:xfrm>
            <a:off x="4682263" y="4866404"/>
            <a:ext cx="4464640" cy="587617"/>
          </a:xfrm>
          <a:prstGeom prst="rect">
            <a:avLst/>
          </a:prstGeom>
          <a:ln w="12700">
            <a:miter lim="400000"/>
          </a:ln>
          <a:extLst>
            <a:ext uri="{C572A759-6A51-4108-AA02-DFA0A04FC94B}">
              <ma14:wrappingTextBoxFlag xmlns:ma14="http://schemas.microsoft.com/office/mac/drawingml/2011/main" xmlns="" val="1"/>
            </a:ext>
          </a:extLst>
        </p:spPr>
        <p:txBody>
          <a:bodyPr wrap="none" lIns="31887" tIns="31887" rIns="31887" bIns="31887" anchor="ctr">
            <a:spAutoFit/>
          </a:bodyPr>
          <a:lstStyle/>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900" b="0" i="0" u="none" strike="noStrike" kern="1200" cap="none" spc="0" normalizeH="0" baseline="0" noProof="0" dirty="0">
                <a:ln>
                  <a:noFill/>
                </a:ln>
                <a:solidFill>
                  <a:srgbClr val="454545"/>
                </a:solidFill>
                <a:effectLst/>
                <a:uLnTx/>
                <a:uFillTx/>
                <a:latin typeface="Calibri"/>
                <a:ea typeface="Calibri"/>
                <a:cs typeface="Calibri"/>
                <a:sym typeface="Calibri"/>
              </a:rPr>
              <a:t>Consommation moyenne sur la fin du 4e  trimestre 2016 des Clients Sensation 30Go</a:t>
            </a:r>
          </a:p>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900" b="0" i="0" u="none" strike="noStrike" kern="1200" cap="none" spc="0" normalizeH="0" baseline="0" noProof="0" dirty="0">
                <a:ln>
                  <a:noFill/>
                </a:ln>
                <a:solidFill>
                  <a:srgbClr val="454545"/>
                </a:solidFill>
                <a:effectLst/>
                <a:uLnTx/>
                <a:uFillTx/>
                <a:latin typeface="Calibri"/>
                <a:ea typeface="Calibri"/>
                <a:cs typeface="Calibri"/>
                <a:sym typeface="Calibri"/>
              </a:rPr>
              <a:t> et plus</a:t>
            </a:r>
            <a:endParaRPr kumimoji="0" sz="1800" b="0" i="0" u="none" strike="noStrike" kern="1200" cap="none" spc="0" normalizeH="0" baseline="0" noProof="0" dirty="0">
              <a:ln>
                <a:noFill/>
              </a:ln>
              <a:solidFill>
                <a:srgbClr val="000000"/>
              </a:solidFill>
              <a:effectLst/>
              <a:uLnTx/>
              <a:uFillTx/>
              <a:latin typeface="Gotham Rounded Light"/>
              <a:ea typeface="Gotham Rounded Light"/>
              <a:cs typeface="Gotham Rounded Light"/>
              <a:sym typeface="Gotham Rounded Light"/>
            </a:endParaRPr>
          </a:p>
          <a:p>
            <a:pPr marL="457200" marR="0" lvl="1" indent="0" algn="l" defTabSz="286984" rtl="0" eaLnBrk="1" fontAlgn="auto" latinLnBrk="0" hangingPunct="1">
              <a:lnSpc>
                <a:spcPct val="100000"/>
              </a:lnSpc>
              <a:spcBef>
                <a:spcPts val="0"/>
              </a:spcBef>
              <a:spcAft>
                <a:spcPts val="0"/>
              </a:spcAft>
              <a:buClrTx/>
              <a:buSzTx/>
              <a:buFontTx/>
              <a:buNone/>
              <a:tabLst/>
              <a:defRPr sz="1800">
                <a:solidFill>
                  <a:srgbClr val="000000"/>
                </a:solidFill>
              </a:defRPr>
            </a:pPr>
            <a:r>
              <a:rPr kumimoji="0" lang="fr-FR" sz="1600" b="1" i="0" u="none" strike="noStrike" kern="1200" cap="none" spc="0" normalizeH="0" baseline="0" noProof="0" dirty="0">
                <a:ln>
                  <a:noFill/>
                </a:ln>
                <a:solidFill>
                  <a:srgbClr val="FF0000"/>
                </a:solidFill>
                <a:effectLst/>
                <a:uLnTx/>
                <a:uFillTx/>
                <a:latin typeface="Calibri"/>
                <a:ea typeface="Calibri"/>
                <a:cs typeface="Calibri"/>
                <a:sym typeface="Calibri"/>
              </a:rPr>
              <a:t>9</a:t>
            </a:r>
            <a:r>
              <a:rPr kumimoji="0" sz="1600" b="1" i="0" u="none" strike="noStrike" kern="1200" cap="none" spc="0" normalizeH="0" baseline="0" noProof="0" dirty="0">
                <a:ln>
                  <a:noFill/>
                </a:ln>
                <a:solidFill>
                  <a:srgbClr val="FF0000"/>
                </a:solidFill>
                <a:effectLst/>
                <a:uLnTx/>
                <a:uFillTx/>
                <a:latin typeface="Calibri"/>
                <a:ea typeface="Calibri"/>
                <a:cs typeface="Calibri"/>
                <a:sym typeface="Calibri"/>
              </a:rPr>
              <a:t>Go /</a:t>
            </a:r>
            <a:r>
              <a:rPr kumimoji="0" sz="1600" b="1" i="0" u="none" strike="noStrike" kern="1200" cap="none" spc="0" normalizeH="0" baseline="0" noProof="0" dirty="0" err="1">
                <a:ln>
                  <a:noFill/>
                </a:ln>
                <a:solidFill>
                  <a:srgbClr val="FF0000"/>
                </a:solidFill>
                <a:effectLst/>
                <a:uLnTx/>
                <a:uFillTx/>
                <a:latin typeface="Calibri"/>
                <a:ea typeface="Calibri"/>
                <a:cs typeface="Calibri"/>
                <a:sym typeface="Calibri"/>
              </a:rPr>
              <a:t>mois</a:t>
            </a:r>
            <a:r>
              <a:rPr kumimoji="0" sz="1600" b="1" i="0" u="none" strike="noStrike" kern="1200" cap="none" spc="0" normalizeH="0" baseline="0" noProof="0" dirty="0">
                <a:ln>
                  <a:noFill/>
                </a:ln>
                <a:solidFill>
                  <a:srgbClr val="FF0000"/>
                </a:solidFill>
                <a:effectLst/>
                <a:uLnTx/>
                <a:uFillTx/>
                <a:latin typeface="Calibri"/>
                <a:ea typeface="Calibri"/>
                <a:cs typeface="Calibri"/>
                <a:sym typeface="Calibri"/>
              </a:rPr>
              <a:t> </a:t>
            </a:r>
          </a:p>
        </p:txBody>
      </p:sp>
      <p:sp>
        <p:nvSpPr>
          <p:cNvPr id="27" name="ZoneTexte 26"/>
          <p:cNvSpPr txBox="1"/>
          <p:nvPr/>
        </p:nvSpPr>
        <p:spPr>
          <a:xfrm>
            <a:off x="7431896" y="5139090"/>
            <a:ext cx="1060869" cy="553998"/>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Calibri"/>
                <a:ea typeface="+mn-ea"/>
                <a:cs typeface="+mn-cs"/>
              </a:rPr>
              <a:t>Consommation data multipliée par 1,5 en 1 an</a:t>
            </a:r>
            <a:endParaRPr kumimoji="0" lang="fr-FR" sz="1050" b="1"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Shape 366"/>
          <p:cNvSpPr/>
          <p:nvPr/>
        </p:nvSpPr>
        <p:spPr>
          <a:xfrm>
            <a:off x="5159257" y="5483289"/>
            <a:ext cx="2228727" cy="0"/>
          </a:xfrm>
          <a:prstGeom prst="line">
            <a:avLst/>
          </a:prstGeom>
          <a:ln w="63500">
            <a:solidFill>
              <a:srgbClr val="FF0000"/>
            </a:solidFill>
            <a:miter lim="400000"/>
            <a:tailEnd type="triangle"/>
          </a:ln>
        </p:spPr>
        <p:txBody>
          <a:bodyPr lIns="0" tIns="0" rIns="0" bIns="0"/>
          <a:lstStyle/>
          <a:p>
            <a:pPr marL="0" marR="0" lvl="0" indent="0" algn="l" defTabSz="286984" rtl="0" eaLnBrk="1" fontAlgn="auto" latinLnBrk="0" hangingPunct="1">
              <a:lnSpc>
                <a:spcPct val="100000"/>
              </a:lnSpc>
              <a:spcBef>
                <a:spcPts val="0"/>
              </a:spcBef>
              <a:spcAft>
                <a:spcPts val="0"/>
              </a:spcAft>
              <a:buClrTx/>
              <a:buSzTx/>
              <a:buFontTx/>
              <a:buNone/>
              <a:tabLst/>
              <a:defRPr sz="1200">
                <a:solidFill>
                  <a:srgbClr val="000000"/>
                </a:solidFill>
                <a:latin typeface="+mj-lt"/>
                <a:ea typeface="+mj-ea"/>
                <a:cs typeface="+mj-cs"/>
                <a:sym typeface="Helvetica"/>
              </a:defRPr>
            </a:pPr>
            <a:endParaRPr kumimoji="0" sz="1200" b="0" i="0" u="none" strike="noStrike" kern="1200" cap="none" spc="0" normalizeH="0" baseline="0" noProof="0">
              <a:ln>
                <a:noFill/>
              </a:ln>
              <a:solidFill>
                <a:srgbClr val="000000"/>
              </a:solidFill>
              <a:effectLst/>
              <a:uLnTx/>
              <a:uFillTx/>
              <a:latin typeface="Calibri"/>
              <a:ea typeface="+mn-ea"/>
              <a:cs typeface="+mn-cs"/>
              <a:sym typeface="Helvetica"/>
            </a:endParaRPr>
          </a:p>
        </p:txBody>
      </p:sp>
    </p:spTree>
    <p:extLst>
      <p:ext uri="{BB962C8B-B14F-4D97-AF65-F5344CB8AC3E}">
        <p14:creationId xmlns:p14="http://schemas.microsoft.com/office/powerpoint/2010/main" val="1895827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t>PERFORMANCES FINANCIERES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pic>
        <p:nvPicPr>
          <p:cNvPr id="12" name="Image 11"/>
          <p:cNvPicPr>
            <a:picLocks noChangeAspect="1"/>
          </p:cNvPicPr>
          <p:nvPr/>
        </p:nvPicPr>
        <p:blipFill>
          <a:blip r:embed="rId2"/>
          <a:stretch>
            <a:fillRect/>
          </a:stretch>
        </p:blipFill>
        <p:spPr>
          <a:xfrm>
            <a:off x="264802" y="1412776"/>
            <a:ext cx="8614395" cy="4566300"/>
          </a:xfrm>
          <a:prstGeom prst="rect">
            <a:avLst/>
          </a:prstGeom>
        </p:spPr>
      </p:pic>
    </p:spTree>
    <p:extLst>
      <p:ext uri="{BB962C8B-B14F-4D97-AF65-F5344CB8AC3E}">
        <p14:creationId xmlns:p14="http://schemas.microsoft.com/office/powerpoint/2010/main" val="4076699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1059" y="1916832"/>
            <a:ext cx="8501882" cy="1470025"/>
          </a:xfrm>
        </p:spPr>
        <p:txBody>
          <a:bodyPr>
            <a:normAutofit/>
          </a:bodyPr>
          <a:lstStyle/>
          <a:p>
            <a:r>
              <a:rPr lang="fr-FR" dirty="0"/>
              <a:t>Les termes employés</a:t>
            </a:r>
            <a:br>
              <a:rPr lang="fr-FR" dirty="0"/>
            </a:br>
            <a:r>
              <a:rPr lang="fr-FR" dirty="0"/>
              <a:t>chez Bouygues Telecom</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Sous-titre 6"/>
          <p:cNvSpPr>
            <a:spLocks noGrp="1"/>
          </p:cNvSpPr>
          <p:nvPr>
            <p:ph type="subTitle" idx="1"/>
          </p:nvPr>
        </p:nvSpPr>
        <p:spPr/>
        <p:txBody>
          <a:bodyPr/>
          <a:lstStyle/>
          <a:p>
            <a:endParaRPr lang="fr-FR"/>
          </a:p>
        </p:txBody>
      </p:sp>
    </p:spTree>
    <p:extLst>
      <p:ext uri="{BB962C8B-B14F-4D97-AF65-F5344CB8AC3E}">
        <p14:creationId xmlns:p14="http://schemas.microsoft.com/office/powerpoint/2010/main" val="1020685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l" defTabSz="457200">
              <a:defRPr/>
            </a:pPr>
            <a:r>
              <a:rPr lang="fr-FR" dirty="0"/>
              <a:t>Archiver, ça veut dire quoi ?</a:t>
            </a:r>
            <a:endParaRPr lang="fr-FR" b="0" dirty="0">
              <a:solidFill>
                <a:srgbClr val="39AEBB"/>
              </a:solidFill>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Rectangle à coins arrondis 22"/>
          <p:cNvSpPr/>
          <p:nvPr/>
        </p:nvSpPr>
        <p:spPr>
          <a:xfrm>
            <a:off x="846368" y="1052736"/>
            <a:ext cx="7417873" cy="1643182"/>
          </a:xfrm>
          <a:prstGeom prst="roundRect">
            <a:avLst>
              <a:gd name="adj" fmla="val 13915"/>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fr-FR" sz="1100" b="1" dirty="0"/>
              <a:t>Toute information, quelque soit son support, numérique ou physique, est a minima stockée.</a:t>
            </a:r>
          </a:p>
          <a:p>
            <a:pPr algn="just"/>
            <a:r>
              <a:rPr lang="fr-FR" sz="1100" b="1" dirty="0"/>
              <a:t>C’est la sensibilité de l’information et sa destination qui définissent le besoin de la conserver ou de l’archiver.</a:t>
            </a:r>
          </a:p>
          <a:p>
            <a:pPr algn="just"/>
            <a:endParaRPr lang="fr-FR" sz="1100" b="1" dirty="0"/>
          </a:p>
          <a:p>
            <a:pPr algn="just"/>
            <a:r>
              <a:rPr lang="fr-FR" sz="1100" b="1" dirty="0"/>
              <a:t>Exemple d’un contrat :</a:t>
            </a:r>
          </a:p>
          <a:p>
            <a:pPr marL="171450" indent="-171450" algn="just">
              <a:buFontTx/>
              <a:buChar char="-"/>
            </a:pPr>
            <a:r>
              <a:rPr lang="fr-FR" sz="1100" b="1" dirty="0"/>
              <a:t>Le temps de sa rédaction le document sera stocké. Objectif : pouvoir reprendre la rédaction en cours.</a:t>
            </a:r>
          </a:p>
          <a:p>
            <a:pPr marL="171450" indent="-171450" algn="just">
              <a:buFontTx/>
              <a:buChar char="-"/>
            </a:pPr>
            <a:r>
              <a:rPr lang="fr-FR" sz="1100" b="1" dirty="0"/>
              <a:t>Une fois le document approuvé par les parties, il sera conservé. Objectif : ne pas le perdre ni le modifier.</a:t>
            </a:r>
          </a:p>
          <a:p>
            <a:pPr marL="171450" indent="-171450" algn="just">
              <a:buFontTx/>
              <a:buChar char="-"/>
            </a:pPr>
            <a:r>
              <a:rPr lang="fr-FR" sz="1100" b="1" dirty="0"/>
              <a:t>Une fois le document signé des parties, il sera archivé. Objectif : gérer sa durée de conservation, pouvoir le consulter facilement et comprendre son contexte de réalisation. La compréhension du contexte est portée par les métadonnées associées au document au moment de son archivage.</a:t>
            </a:r>
          </a:p>
        </p:txBody>
      </p:sp>
      <p:grpSp>
        <p:nvGrpSpPr>
          <p:cNvPr id="11" name="Groupe 10"/>
          <p:cNvGrpSpPr/>
          <p:nvPr/>
        </p:nvGrpSpPr>
        <p:grpSpPr>
          <a:xfrm>
            <a:off x="829565" y="2852936"/>
            <a:ext cx="7434676" cy="3817462"/>
            <a:chOff x="829565" y="2514791"/>
            <a:chExt cx="7434676" cy="4155607"/>
          </a:xfrm>
        </p:grpSpPr>
        <p:sp>
          <p:nvSpPr>
            <p:cNvPr id="12" name="Rectangle 11"/>
            <p:cNvSpPr/>
            <p:nvPr/>
          </p:nvSpPr>
          <p:spPr>
            <a:xfrm>
              <a:off x="829565" y="2514791"/>
              <a:ext cx="7180069" cy="3901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3822332" numCol="1" spcCol="1270" anchor="t" anchorCtr="0">
              <a:noAutofit/>
            </a:bodyPr>
            <a:lstStyle/>
            <a:p>
              <a:pPr lvl="0" algn="l" defTabSz="1600200">
                <a:lnSpc>
                  <a:spcPct val="90000"/>
                </a:lnSpc>
                <a:spcBef>
                  <a:spcPct val="0"/>
                </a:spcBef>
                <a:spcAft>
                  <a:spcPct val="35000"/>
                </a:spcAft>
              </a:pPr>
              <a:r>
                <a:rPr lang="fr-FR" sz="3600" kern="1200" dirty="0"/>
                <a:t>Stockage</a:t>
              </a:r>
            </a:p>
          </p:txBody>
        </p:sp>
        <p:grpSp>
          <p:nvGrpSpPr>
            <p:cNvPr id="13" name="Groupe 12"/>
            <p:cNvGrpSpPr/>
            <p:nvPr/>
          </p:nvGrpSpPr>
          <p:grpSpPr>
            <a:xfrm>
              <a:off x="879758" y="2564984"/>
              <a:ext cx="7384483" cy="4105414"/>
              <a:chOff x="743373" y="819566"/>
              <a:chExt cx="7384483" cy="4105414"/>
            </a:xfrm>
          </p:grpSpPr>
          <p:sp>
            <p:nvSpPr>
              <p:cNvPr id="29" name="Rectangle à coins arrondis 20"/>
              <p:cNvSpPr/>
              <p:nvPr/>
            </p:nvSpPr>
            <p:spPr>
              <a:xfrm>
                <a:off x="743373" y="819566"/>
                <a:ext cx="7384483" cy="4105414"/>
              </a:xfrm>
              <a:prstGeom prst="roundRect">
                <a:avLst>
                  <a:gd name="adj" fmla="val 4788"/>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0" name="Rectangle 29"/>
              <p:cNvSpPr/>
              <p:nvPr/>
            </p:nvSpPr>
            <p:spPr>
              <a:xfrm>
                <a:off x="845580" y="921773"/>
                <a:ext cx="7180069" cy="3901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3822332" numCol="1" spcCol="1270" anchor="t" anchorCtr="0">
                <a:noAutofit/>
              </a:bodyPr>
              <a:lstStyle/>
              <a:p>
                <a:pPr lvl="0" algn="l" defTabSz="1600200">
                  <a:lnSpc>
                    <a:spcPct val="90000"/>
                  </a:lnSpc>
                  <a:spcBef>
                    <a:spcPct val="0"/>
                  </a:spcBef>
                  <a:spcAft>
                    <a:spcPct val="35000"/>
                  </a:spcAft>
                </a:pPr>
                <a:r>
                  <a:rPr lang="fr-FR" sz="3600" kern="1200" dirty="0"/>
                  <a:t>Stocker</a:t>
                </a:r>
              </a:p>
            </p:txBody>
          </p:sp>
        </p:grpSp>
        <p:grpSp>
          <p:nvGrpSpPr>
            <p:cNvPr id="14" name="Groupe 13"/>
            <p:cNvGrpSpPr/>
            <p:nvPr/>
          </p:nvGrpSpPr>
          <p:grpSpPr>
            <a:xfrm>
              <a:off x="1587447" y="3317033"/>
              <a:ext cx="1219178" cy="3179444"/>
              <a:chOff x="1451062" y="1571615"/>
              <a:chExt cx="1219178" cy="3179444"/>
            </a:xfrm>
          </p:grpSpPr>
          <p:sp>
            <p:nvSpPr>
              <p:cNvPr id="27" name="Rectangle à coins arrondis 18"/>
              <p:cNvSpPr/>
              <p:nvPr/>
            </p:nvSpPr>
            <p:spPr>
              <a:xfrm>
                <a:off x="1451062" y="1571615"/>
                <a:ext cx="1219178" cy="3179444"/>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1488556" y="1609109"/>
                <a:ext cx="1144190" cy="31044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latin typeface="+mj-lt"/>
                  </a:rPr>
                  <a:t>Fonction de base technique répondant au besoin de ranger l’information sur un support.</a:t>
                </a:r>
              </a:p>
            </p:txBody>
          </p:sp>
        </p:grpSp>
        <p:grpSp>
          <p:nvGrpSpPr>
            <p:cNvPr id="15" name="Groupe 14"/>
            <p:cNvGrpSpPr/>
            <p:nvPr/>
          </p:nvGrpSpPr>
          <p:grpSpPr>
            <a:xfrm>
              <a:off x="3010498" y="3349665"/>
              <a:ext cx="5051365" cy="3098221"/>
              <a:chOff x="2874113" y="1604246"/>
              <a:chExt cx="5051365" cy="3098221"/>
            </a:xfrm>
          </p:grpSpPr>
          <p:sp>
            <p:nvSpPr>
              <p:cNvPr id="25" name="Rectangle à coins arrondis 16"/>
              <p:cNvSpPr/>
              <p:nvPr/>
            </p:nvSpPr>
            <p:spPr>
              <a:xfrm>
                <a:off x="2874113" y="1604246"/>
                <a:ext cx="5051365" cy="3098221"/>
              </a:xfrm>
              <a:prstGeom prst="roundRect">
                <a:avLst>
                  <a:gd name="adj" fmla="val 105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6" name="Rectangle 25"/>
              <p:cNvSpPr/>
              <p:nvPr/>
            </p:nvSpPr>
            <p:spPr>
              <a:xfrm>
                <a:off x="2969394" y="1699527"/>
                <a:ext cx="4860803" cy="29076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2189154" numCol="1" spcCol="1270" anchor="t" anchorCtr="0">
                <a:noAutofit/>
              </a:bodyPr>
              <a:lstStyle/>
              <a:p>
                <a:pPr lvl="0" algn="l" defTabSz="1600200">
                  <a:lnSpc>
                    <a:spcPct val="90000"/>
                  </a:lnSpc>
                  <a:spcBef>
                    <a:spcPct val="0"/>
                  </a:spcBef>
                  <a:spcAft>
                    <a:spcPct val="35000"/>
                  </a:spcAft>
                </a:pPr>
                <a:r>
                  <a:rPr lang="fr-FR" sz="3600" kern="1200" dirty="0"/>
                  <a:t>Conserver</a:t>
                </a:r>
              </a:p>
            </p:txBody>
          </p:sp>
        </p:grpSp>
        <p:grpSp>
          <p:nvGrpSpPr>
            <p:cNvPr id="16" name="Groupe 15"/>
            <p:cNvGrpSpPr/>
            <p:nvPr/>
          </p:nvGrpSpPr>
          <p:grpSpPr>
            <a:xfrm>
              <a:off x="3223055" y="4183283"/>
              <a:ext cx="1546905" cy="1982304"/>
              <a:chOff x="3086670" y="2437865"/>
              <a:chExt cx="1546905" cy="1982304"/>
            </a:xfrm>
          </p:grpSpPr>
          <p:sp>
            <p:nvSpPr>
              <p:cNvPr id="23" name="Rectangle à coins arrondis 14"/>
              <p:cNvSpPr/>
              <p:nvPr/>
            </p:nvSpPr>
            <p:spPr>
              <a:xfrm>
                <a:off x="3086670" y="2437865"/>
                <a:ext cx="1546905" cy="1982304"/>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ectangle 23"/>
              <p:cNvSpPr/>
              <p:nvPr/>
            </p:nvSpPr>
            <p:spPr>
              <a:xfrm>
                <a:off x="3134243" y="2485438"/>
                <a:ext cx="1451759" cy="18871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latin typeface="+mj-lt"/>
                  </a:rPr>
                  <a:t>Ajout d’une notion de préservation dans le temps de l’information stockée (p</a:t>
                </a:r>
                <a:r>
                  <a:rPr kumimoji="0" lang="fr-FR" sz="1200" b="0" i="0" u="none" strike="noStrike" kern="1200" cap="none" normalizeH="0" dirty="0">
                    <a:ln/>
                    <a:effectLst/>
                    <a:latin typeface="+mj-lt"/>
                  </a:rPr>
                  <a:t>érennité, intégrité informationnelle, lisibilité).</a:t>
                </a:r>
                <a:endParaRPr lang="fr-FR" sz="1200" kern="1200" dirty="0">
                  <a:latin typeface="+mj-lt"/>
                </a:endParaRPr>
              </a:p>
            </p:txBody>
          </p:sp>
        </p:grpSp>
        <p:grpSp>
          <p:nvGrpSpPr>
            <p:cNvPr id="17" name="Groupe 16"/>
            <p:cNvGrpSpPr/>
            <p:nvPr/>
          </p:nvGrpSpPr>
          <p:grpSpPr>
            <a:xfrm>
              <a:off x="4961203" y="4207909"/>
              <a:ext cx="2873797" cy="1969992"/>
              <a:chOff x="4824818" y="2462490"/>
              <a:chExt cx="2873797" cy="1969992"/>
            </a:xfrm>
          </p:grpSpPr>
          <p:sp>
            <p:nvSpPr>
              <p:cNvPr id="21" name="Rectangle à coins arrondis 12"/>
              <p:cNvSpPr/>
              <p:nvPr/>
            </p:nvSpPr>
            <p:spPr>
              <a:xfrm>
                <a:off x="4824818" y="2462490"/>
                <a:ext cx="2873797" cy="1969992"/>
              </a:xfrm>
              <a:prstGeom prst="roundRect">
                <a:avLst>
                  <a:gd name="adj" fmla="val 105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2" name="Rectangle 21"/>
              <p:cNvSpPr/>
              <p:nvPr/>
            </p:nvSpPr>
            <p:spPr>
              <a:xfrm>
                <a:off x="4885402" y="2523074"/>
                <a:ext cx="2752629" cy="18488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111951" numCol="1" spcCol="1270" anchor="t" anchorCtr="0">
                <a:noAutofit/>
              </a:bodyPr>
              <a:lstStyle/>
              <a:p>
                <a:pPr lvl="0" algn="l" defTabSz="1600200">
                  <a:lnSpc>
                    <a:spcPct val="90000"/>
                  </a:lnSpc>
                  <a:spcBef>
                    <a:spcPct val="0"/>
                  </a:spcBef>
                  <a:spcAft>
                    <a:spcPct val="35000"/>
                  </a:spcAft>
                </a:pPr>
                <a:r>
                  <a:rPr lang="fr-FR" sz="3600" kern="1200" dirty="0"/>
                  <a:t>Archiver</a:t>
                </a:r>
              </a:p>
            </p:txBody>
          </p:sp>
        </p:grpSp>
        <p:grpSp>
          <p:nvGrpSpPr>
            <p:cNvPr id="18" name="Groupe 17"/>
            <p:cNvGrpSpPr/>
            <p:nvPr/>
          </p:nvGrpSpPr>
          <p:grpSpPr>
            <a:xfrm>
              <a:off x="5080405" y="5009239"/>
              <a:ext cx="2659827" cy="1056828"/>
              <a:chOff x="4944020" y="3263821"/>
              <a:chExt cx="2659827" cy="1056828"/>
            </a:xfrm>
          </p:grpSpPr>
          <p:sp>
            <p:nvSpPr>
              <p:cNvPr id="19" name="Rectangle à coins arrondis 10"/>
              <p:cNvSpPr/>
              <p:nvPr/>
            </p:nvSpPr>
            <p:spPr>
              <a:xfrm>
                <a:off x="4944020" y="3263821"/>
                <a:ext cx="2659827" cy="1056828"/>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4976521" y="3296322"/>
                <a:ext cx="2594825" cy="9918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0" lang="fr-FR" sz="1200" b="0" i="0" u="none" strike="noStrike" kern="1200" cap="none" normalizeH="0" dirty="0">
                    <a:ln/>
                    <a:effectLst/>
                    <a:latin typeface="+mj-lt"/>
                  </a:rPr>
                  <a:t>Ajout d’une fonction de gestion et de préservation du contexte (gestion du cycle de vie, classement des informations, recherche et restitution dans le temps).</a:t>
                </a:r>
                <a:endParaRPr lang="fr-FR" sz="1200" kern="1200" dirty="0">
                  <a:latin typeface="+mj-lt"/>
                </a:endParaRPr>
              </a:p>
            </p:txBody>
          </p:sp>
        </p:grpSp>
      </p:grpSp>
    </p:spTree>
    <p:extLst>
      <p:ext uri="{BB962C8B-B14F-4D97-AF65-F5344CB8AC3E}">
        <p14:creationId xmlns:p14="http://schemas.microsoft.com/office/powerpoint/2010/main" val="2520500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1059" y="1916832"/>
            <a:ext cx="8501882" cy="1470025"/>
          </a:xfrm>
        </p:spPr>
        <p:txBody>
          <a:bodyPr>
            <a:normAutofit/>
          </a:bodyPr>
          <a:lstStyle/>
          <a:p>
            <a:r>
              <a:rPr lang="fr-FR" dirty="0"/>
              <a:t>Pourquoi un système</a:t>
            </a:r>
            <a:br>
              <a:rPr lang="fr-FR" dirty="0"/>
            </a:br>
            <a:r>
              <a:rPr lang="fr-FR" dirty="0"/>
              <a:t>d’archivage électronique ?</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Sous-titre 6"/>
          <p:cNvSpPr>
            <a:spLocks noGrp="1"/>
          </p:cNvSpPr>
          <p:nvPr>
            <p:ph type="subTitle" idx="1"/>
          </p:nvPr>
        </p:nvSpPr>
        <p:spPr/>
        <p:txBody>
          <a:bodyPr/>
          <a:lstStyle/>
          <a:p>
            <a:endParaRPr lang="fr-FR"/>
          </a:p>
        </p:txBody>
      </p:sp>
    </p:spTree>
    <p:extLst>
      <p:ext uri="{BB962C8B-B14F-4D97-AF65-F5344CB8AC3E}">
        <p14:creationId xmlns:p14="http://schemas.microsoft.com/office/powerpoint/2010/main" val="3926875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3"/>
            <a:ext cx="8229600" cy="634083"/>
          </a:xfrm>
        </p:spPr>
        <p:txBody>
          <a:bodyPr>
            <a:normAutofit fontScale="90000"/>
          </a:bodyPr>
          <a:lstStyle/>
          <a:p>
            <a:pPr lvl="0"/>
            <a:r>
              <a:rPr lang="fr-FR" b="1" dirty="0"/>
              <a:t>Sommaire</a:t>
            </a:r>
          </a:p>
        </p:txBody>
      </p:sp>
      <p:sp>
        <p:nvSpPr>
          <p:cNvPr id="4" name="Espace réservé du contenu 3"/>
          <p:cNvSpPr>
            <a:spLocks noGrp="1"/>
          </p:cNvSpPr>
          <p:nvPr>
            <p:ph idx="1"/>
          </p:nvPr>
        </p:nvSpPr>
        <p:spPr>
          <a:xfrm>
            <a:off x="523493" y="1616641"/>
            <a:ext cx="8229600" cy="4395049"/>
          </a:xfrm>
          <a:prstGeom prst="rect">
            <a:avLst/>
          </a:prstGeom>
        </p:spPr>
        <p:txBody>
          <a:bodyPr wrap="square">
            <a:spAutoFit/>
          </a:bodyPr>
          <a:lstStyle/>
          <a:p>
            <a:endParaRPr lang="fr-FR" sz="1800" dirty="0"/>
          </a:p>
          <a:p>
            <a:endParaRPr lang="fr-FR" sz="1800" dirty="0"/>
          </a:p>
          <a:p>
            <a:pPr marL="457200" indent="-457200">
              <a:buFont typeface="+mj-lt"/>
              <a:buAutoNum type="arabicPeriod"/>
            </a:pPr>
            <a:r>
              <a:rPr lang="fr-FR" sz="2000" dirty="0"/>
              <a:t>Rappel des principes  et agenda       10 mn</a:t>
            </a:r>
          </a:p>
          <a:p>
            <a:pPr marL="457200" lvl="0" indent="-457200">
              <a:buFont typeface="+mj-lt"/>
              <a:buAutoNum type="arabicPeriod"/>
            </a:pPr>
            <a:r>
              <a:rPr lang="fr-FR" sz="2000" dirty="0"/>
              <a:t>Présentation et tour de table   30 mn</a:t>
            </a:r>
          </a:p>
          <a:p>
            <a:pPr marL="457200" indent="-457200">
              <a:buFont typeface="+mj-lt"/>
              <a:buAutoNum type="arabicPeriod"/>
            </a:pPr>
            <a:r>
              <a:rPr lang="fr-FR" sz="2000" dirty="0"/>
              <a:t>Présentation          		15 mn </a:t>
            </a:r>
          </a:p>
          <a:p>
            <a:pPr marL="457200" indent="-457200">
              <a:buFont typeface="+mj-lt"/>
              <a:buAutoNum type="arabicPeriod"/>
            </a:pPr>
            <a:r>
              <a:rPr lang="fr-FR" sz="2000" dirty="0"/>
              <a:t>Présentation du projet de S.A.E.de		    30 min</a:t>
            </a:r>
          </a:p>
          <a:p>
            <a:pPr marL="457200" indent="-457200">
              <a:buFont typeface="+mj-lt"/>
              <a:buAutoNum type="arabicPeriod"/>
            </a:pPr>
            <a:r>
              <a:rPr lang="fr-FR" sz="2000" dirty="0"/>
              <a:t>Annexes</a:t>
            </a:r>
          </a:p>
          <a:p>
            <a:pPr marL="457200" indent="-457200">
              <a:buFont typeface="+mj-lt"/>
              <a:buAutoNum type="arabicPeriod"/>
            </a:pPr>
            <a:r>
              <a:rPr lang="fr-FR" sz="2000" dirty="0"/>
              <a:t>Pause 10 min</a:t>
            </a:r>
          </a:p>
          <a:p>
            <a:pPr marL="457200" indent="-457200">
              <a:buFont typeface="+mj-lt"/>
              <a:buAutoNum type="arabicPeriod"/>
            </a:pPr>
            <a:r>
              <a:rPr lang="fr-FR" sz="2000" dirty="0"/>
              <a:t>Visite de la Cour des Comptes 40 min</a:t>
            </a:r>
          </a:p>
          <a:p>
            <a:pPr marL="457200" indent="-457200">
              <a:buFont typeface="+mj-lt"/>
              <a:buAutoNum type="arabicPeriod"/>
            </a:pPr>
            <a:endParaRPr lang="fr-FR" sz="2000" dirty="0"/>
          </a:p>
          <a:p>
            <a:pPr marL="457200" indent="-457200">
              <a:buNone/>
            </a:pPr>
            <a:endParaRPr lang="fr-FR" sz="2000" dirty="0"/>
          </a:p>
          <a:p>
            <a:pPr marL="457200" indent="-457200">
              <a:buNone/>
            </a:pPr>
            <a:endParaRPr lang="fr-FR" sz="2000" dirty="0"/>
          </a:p>
        </p:txBody>
      </p:sp>
      <p:pic>
        <p:nvPicPr>
          <p:cNvPr id="2051" name="Picture 3"/>
          <p:cNvPicPr>
            <a:picLocks noChangeAspect="1" noChangeArrowheads="1"/>
          </p:cNvPicPr>
          <p:nvPr/>
        </p:nvPicPr>
        <p:blipFill>
          <a:blip r:embed="rId3" cstate="print"/>
          <a:srcRect/>
          <a:stretch>
            <a:fillRect/>
          </a:stretch>
        </p:blipFill>
        <p:spPr bwMode="auto">
          <a:xfrm>
            <a:off x="5508104" y="1960061"/>
            <a:ext cx="936104" cy="707787"/>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6962184" y="3861054"/>
            <a:ext cx="1209675" cy="942975"/>
          </a:xfrm>
          <a:prstGeom prst="rect">
            <a:avLst/>
          </a:prstGeom>
          <a:noFill/>
          <a:ln w="9525">
            <a:noFill/>
            <a:miter lim="800000"/>
            <a:headEnd/>
            <a:tailEnd/>
          </a:ln>
        </p:spPr>
      </p:pic>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t="11669" b="6644"/>
          <a:stretch/>
        </p:blipFill>
        <p:spPr>
          <a:xfrm>
            <a:off x="2483768" y="2996952"/>
            <a:ext cx="1666034" cy="504057"/>
          </a:xfrm>
          <a:prstGeom prst="rect">
            <a:avLst/>
          </a:prstGeom>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t="11669" b="6644"/>
          <a:stretch/>
        </p:blipFill>
        <p:spPr>
          <a:xfrm>
            <a:off x="4610772" y="3356991"/>
            <a:ext cx="1666034" cy="504057"/>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6" name="Titre 1"/>
          <p:cNvSpPr>
            <a:spLocks noGrp="1"/>
          </p:cNvSpPr>
          <p:nvPr>
            <p:ph type="title"/>
          </p:nvPr>
        </p:nvSpPr>
        <p:spPr>
          <a:xfrm>
            <a:off x="457200" y="116632"/>
            <a:ext cx="8229600" cy="1143000"/>
          </a:xfrm>
        </p:spPr>
        <p:txBody>
          <a:bodyPr/>
          <a:lstStyle/>
          <a:p>
            <a:r>
              <a:rPr lang="fr-FR" dirty="0"/>
              <a:t>Pour éviter cela !</a:t>
            </a:r>
          </a:p>
        </p:txBody>
      </p:sp>
      <p:pic>
        <p:nvPicPr>
          <p:cNvPr id="8" name="Image 7"/>
          <p:cNvPicPr>
            <a:picLocks noChangeAspect="1"/>
          </p:cNvPicPr>
          <p:nvPr/>
        </p:nvPicPr>
        <p:blipFill>
          <a:blip r:embed="rId3"/>
          <a:stretch>
            <a:fillRect/>
          </a:stretch>
        </p:blipFill>
        <p:spPr>
          <a:xfrm>
            <a:off x="255733" y="1865143"/>
            <a:ext cx="8708755" cy="3796105"/>
          </a:xfrm>
          <a:prstGeom prst="rect">
            <a:avLst/>
          </a:prstGeom>
        </p:spPr>
      </p:pic>
    </p:spTree>
    <p:extLst>
      <p:ext uri="{BB962C8B-B14F-4D97-AF65-F5344CB8AC3E}">
        <p14:creationId xmlns:p14="http://schemas.microsoft.com/office/powerpoint/2010/main" val="735673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784976" cy="1143000"/>
          </a:xfrm>
        </p:spPr>
        <p:txBody>
          <a:bodyPr>
            <a:noAutofit/>
          </a:bodyPr>
          <a:lstStyle/>
          <a:p>
            <a:r>
              <a:rPr lang="fr-FR" sz="3200" dirty="0"/>
              <a:t>Pour évoquer quelques risques majeurs…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Espace réservé du contenu 2"/>
          <p:cNvSpPr>
            <a:spLocks noGrp="1"/>
          </p:cNvSpPr>
          <p:nvPr>
            <p:ph idx="1"/>
          </p:nvPr>
        </p:nvSpPr>
        <p:spPr>
          <a:xfrm>
            <a:off x="457200" y="1612039"/>
            <a:ext cx="8048847" cy="4409249"/>
          </a:xfrm>
        </p:spPr>
        <p:txBody>
          <a:bodyPr/>
          <a:lstStyle/>
          <a:p>
            <a:pPr marL="266700" indent="0" algn="just">
              <a:buNone/>
            </a:pPr>
            <a:r>
              <a:rPr lang="fr-FR" sz="2000" dirty="0"/>
              <a:t>Le défaut d’archivage ou le manquement aux règles de l’art de l’archivage sont sources de risques juridiques ou financiers majeurs, voire critiques pour l’entreprise. Parmi ces risques, citons :</a:t>
            </a:r>
          </a:p>
          <a:p>
            <a:pPr marL="266700" indent="0" algn="just">
              <a:buNone/>
            </a:pPr>
            <a:endParaRPr lang="fr-FR" sz="800" dirty="0"/>
          </a:p>
          <a:p>
            <a:pPr marL="622300" indent="0" algn="just">
              <a:buFont typeface="Wingdings" pitchFamily="2" charset="2"/>
              <a:buChar char="ü"/>
            </a:pPr>
            <a:r>
              <a:rPr lang="fr-FR" sz="1800" dirty="0"/>
              <a:t> les redressements fiscaux </a:t>
            </a:r>
            <a:r>
              <a:rPr lang="fr-FR" sz="1800" baseline="30000" dirty="0"/>
              <a:t>(</a:t>
            </a:r>
            <a:r>
              <a:rPr lang="fr-FR" sz="1800" dirty="0"/>
              <a:t>*</a:t>
            </a:r>
            <a:r>
              <a:rPr lang="fr-FR" sz="1800" baseline="30000" dirty="0"/>
              <a:t>)</a:t>
            </a:r>
            <a:r>
              <a:rPr lang="fr-FR" sz="1800" dirty="0"/>
              <a:t> ;</a:t>
            </a:r>
          </a:p>
          <a:p>
            <a:pPr marL="622300" indent="0" algn="just">
              <a:buFont typeface="Wingdings" pitchFamily="2" charset="2"/>
              <a:buChar char="ü"/>
            </a:pPr>
            <a:r>
              <a:rPr lang="fr-FR" sz="1800" dirty="0"/>
              <a:t> les amendes appliquées après contrôles (URSAFF, CNIL, etc.) ;</a:t>
            </a:r>
          </a:p>
          <a:p>
            <a:pPr marL="622300" indent="0" algn="just">
              <a:buFont typeface="Wingdings" pitchFamily="2" charset="2"/>
              <a:buChar char="ü"/>
            </a:pPr>
            <a:r>
              <a:rPr lang="fr-FR" sz="1800" dirty="0"/>
              <a:t> la perte du droit à déduire la T.V.A. ;</a:t>
            </a:r>
          </a:p>
          <a:p>
            <a:pPr marL="622300" indent="0" algn="just">
              <a:buFont typeface="Wingdings" pitchFamily="2" charset="2"/>
              <a:buChar char="ü"/>
            </a:pPr>
            <a:r>
              <a:rPr lang="fr-FR" sz="1800" dirty="0"/>
              <a:t> les pertes de litiges, de contentieux…</a:t>
            </a:r>
          </a:p>
          <a:p>
            <a:pPr marL="622300" indent="0" algn="just">
              <a:buFont typeface="Wingdings" pitchFamily="2" charset="2"/>
              <a:buChar char="ü"/>
            </a:pPr>
            <a:endParaRPr lang="fr-FR" sz="1800" dirty="0"/>
          </a:p>
          <a:p>
            <a:pPr marL="622300" indent="0" algn="just">
              <a:buFont typeface="Wingdings" pitchFamily="2" charset="2"/>
              <a:buChar char="ü"/>
            </a:pPr>
            <a:endParaRPr lang="fr-FR" sz="1800" dirty="0"/>
          </a:p>
          <a:p>
            <a:pPr marL="266700" indent="0" algn="just">
              <a:buNone/>
            </a:pPr>
            <a:r>
              <a:rPr lang="fr-FR" sz="1400" baseline="30000" dirty="0"/>
              <a:t>(</a:t>
            </a:r>
            <a:r>
              <a:rPr lang="fr-FR" sz="1400" dirty="0"/>
              <a:t>*</a:t>
            </a:r>
            <a:r>
              <a:rPr lang="fr-FR" sz="1400" baseline="30000" dirty="0"/>
              <a:t>)</a:t>
            </a:r>
            <a:r>
              <a:rPr lang="fr-FR" sz="1400" dirty="0"/>
              <a:t> : l’administration, à partir de 2014, impose que le livre journal soit au format électronique (changement de support) et qu’il soit présenté obligatoirement dès les premiers jours du contrôle fiscal. Le redressement encouru pour défaut de présentation (ou impossibilité de prouver l’intégrité du document numérique présenté) à l’époque était de 5 </a:t>
            </a:r>
            <a:r>
              <a:rPr lang="fr-FR" sz="1400" dirty="0">
                <a:latin typeface="Arial"/>
                <a:cs typeface="Arial"/>
              </a:rPr>
              <a:t>‰ du chiffre d’affaires</a:t>
            </a:r>
            <a:r>
              <a:rPr lang="fr-FR" sz="1400" dirty="0">
                <a:cs typeface="Arial"/>
              </a:rPr>
              <a:t>.</a:t>
            </a:r>
            <a:endParaRPr lang="fr-FR" sz="1400" dirty="0"/>
          </a:p>
        </p:txBody>
      </p:sp>
    </p:spTree>
    <p:extLst>
      <p:ext uri="{BB962C8B-B14F-4D97-AF65-F5344CB8AC3E}">
        <p14:creationId xmlns:p14="http://schemas.microsoft.com/office/powerpoint/2010/main" val="3301490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2013 : une petite révolution</a:t>
            </a:r>
            <a:br>
              <a:rPr lang="fr-FR" dirty="0"/>
            </a:br>
            <a:r>
              <a:rPr lang="fr-FR" dirty="0"/>
              <a:t>Focus sur le F.E.C.</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Espace réservé du contenu 2"/>
          <p:cNvSpPr>
            <a:spLocks noGrp="1"/>
          </p:cNvSpPr>
          <p:nvPr>
            <p:ph idx="1"/>
          </p:nvPr>
        </p:nvSpPr>
        <p:spPr>
          <a:xfrm>
            <a:off x="685186" y="1340768"/>
            <a:ext cx="7775246" cy="3647843"/>
          </a:xfrm>
        </p:spPr>
        <p:txBody>
          <a:bodyPr>
            <a:normAutofit/>
          </a:bodyPr>
          <a:lstStyle/>
          <a:p>
            <a:pPr marL="174625" indent="-174625" algn="just"/>
            <a:r>
              <a:rPr lang="fr-FR" sz="1050" b="1" dirty="0"/>
              <a:t>A compter du 1er janvier 2014, la remise d’un fichier des écritures comptables</a:t>
            </a:r>
            <a:r>
              <a:rPr lang="fr-FR" sz="1050" dirty="0"/>
              <a:t> (F.E.C.)</a:t>
            </a:r>
            <a:r>
              <a:rPr lang="fr-FR" sz="1050" b="1" dirty="0"/>
              <a:t> sera </a:t>
            </a:r>
            <a:r>
              <a:rPr lang="fr-FR" sz="1100" b="1" dirty="0"/>
              <a:t>obligatoire</a:t>
            </a:r>
            <a:r>
              <a:rPr lang="fr-FR" sz="1100" dirty="0"/>
              <a:t> </a:t>
            </a:r>
            <a:r>
              <a:rPr lang="fr-FR" sz="1050" dirty="0"/>
              <a:t>pour toutes les entreprises soumises à un contrôle fiscal et tenant leur comptabilité au moyen de systèmes informatisés (Loi de Finances Rectificative pour 2012).</a:t>
            </a:r>
          </a:p>
          <a:p>
            <a:pPr marL="174625" indent="-174625" algn="just"/>
            <a:r>
              <a:rPr lang="fr-FR" sz="1050" b="1" dirty="0"/>
              <a:t>Le non-respect de cette nouvelle obligation fait l’objet d’une sanction spécifique, à savoir une amende fixée forfaitairement à 5 ‰ du chiffre d’affaires </a:t>
            </a:r>
            <a:r>
              <a:rPr lang="fr-FR" sz="1050" dirty="0"/>
              <a:t>(ou du montant des recettes brutes) déclaré(es) ou rehaussé(es) </a:t>
            </a:r>
            <a:r>
              <a:rPr lang="fr-FR" sz="1050" b="1" dirty="0"/>
              <a:t>par exercice</a:t>
            </a:r>
            <a:r>
              <a:rPr lang="fr-FR" sz="1050" dirty="0"/>
              <a:t> (ou année) soumis(e) à contrôle, sans pouvoir être inférieur à 1 500 €.</a:t>
            </a:r>
          </a:p>
          <a:p>
            <a:pPr marL="174625" indent="-174625" algn="just"/>
            <a:endParaRPr lang="fr-FR" sz="1050" dirty="0"/>
          </a:p>
          <a:p>
            <a:pPr marL="174625" indent="-174625" algn="just"/>
            <a:r>
              <a:rPr lang="fr-FR" sz="1050" b="1" dirty="0"/>
              <a:t>L’entreprise doit pouvoir démontrer le caractère régulier, sincère et probant de ses écritures comptables.</a:t>
            </a:r>
          </a:p>
          <a:p>
            <a:pPr marL="174625" indent="-174625" algn="just"/>
            <a:r>
              <a:rPr lang="fr-FR" sz="1050" dirty="0"/>
              <a:t>Une écriture comptable validée doit être irréversible.</a:t>
            </a:r>
          </a:p>
          <a:p>
            <a:pPr marL="174625" indent="-174625" algn="just"/>
            <a:r>
              <a:rPr lang="fr-FR" sz="1050" b="1" dirty="0"/>
              <a:t>Le périmètre du contrôle </a:t>
            </a:r>
            <a:r>
              <a:rPr lang="fr-FR" sz="1050" dirty="0"/>
              <a:t>de la comptabilité informatisée porte sur les 3 principales composantes des systèmes informatisés :</a:t>
            </a:r>
          </a:p>
          <a:p>
            <a:pPr marL="985838" indent="-266700" algn="just">
              <a:buFont typeface="Wingdings" pitchFamily="2" charset="2"/>
              <a:buChar char="ü"/>
            </a:pPr>
            <a:r>
              <a:rPr lang="fr-FR" sz="1050" b="1" dirty="0"/>
              <a:t>les données élémentaires </a:t>
            </a:r>
            <a:r>
              <a:rPr lang="fr-FR" sz="1050" dirty="0"/>
              <a:t>(données participant directement ou indirectement à l'élaboration d'états comptables et fiscaux ou de déclarations rendues obligatoires par le code général des impôts) ;</a:t>
            </a:r>
          </a:p>
          <a:p>
            <a:pPr marL="985838" indent="-266700" algn="just">
              <a:buFont typeface="Wingdings" pitchFamily="2" charset="2"/>
              <a:buChar char="ü"/>
            </a:pPr>
            <a:r>
              <a:rPr lang="fr-FR" sz="1050" b="1" dirty="0"/>
              <a:t>les traitements </a:t>
            </a:r>
            <a:r>
              <a:rPr lang="fr-FR" sz="1050" dirty="0"/>
              <a:t>(l’ensemble des opérations réalisées par des moyens automatiques pour permettre l’exploitation des données élémentaires et notamment leur collecte, leur saisie, leur enregistrement, leur modification, </a:t>
            </a:r>
            <a:r>
              <a:rPr lang="fr-FR" sz="1050" u="sng" dirty="0"/>
              <a:t>leur classement, leur tri, leur conservation, leur destruction, leur édition</a:t>
            </a:r>
            <a:r>
              <a:rPr lang="fr-FR" sz="1050" dirty="0"/>
              <a:t>) ;</a:t>
            </a:r>
          </a:p>
          <a:p>
            <a:pPr marL="985838" indent="-266700" algn="just">
              <a:buFont typeface="Wingdings" pitchFamily="2" charset="2"/>
              <a:buChar char="ü"/>
            </a:pPr>
            <a:r>
              <a:rPr lang="fr-FR" sz="1050" b="1" dirty="0"/>
              <a:t>la documentation </a:t>
            </a:r>
            <a:r>
              <a:rPr lang="fr-FR" sz="1050" dirty="0"/>
              <a:t>(documentation relative aux analyses, à la programmation et à l'exécution des traitements).</a:t>
            </a:r>
          </a:p>
          <a:p>
            <a:pPr marL="174625" indent="-174625" algn="just"/>
            <a:r>
              <a:rPr lang="fr-FR" sz="1050" b="1" dirty="0"/>
              <a:t>Le délai général de conservation est de 6 ans.</a:t>
            </a:r>
          </a:p>
          <a:p>
            <a:pPr marL="985838" indent="-266700" algn="just">
              <a:buFont typeface="Wingdings" pitchFamily="2" charset="2"/>
              <a:buChar char="ü"/>
            </a:pPr>
            <a:endParaRPr lang="fr-FR" sz="500" dirty="0"/>
          </a:p>
          <a:p>
            <a:pPr algn="just"/>
            <a:endParaRPr lang="fr-FR" sz="1050" dirty="0"/>
          </a:p>
        </p:txBody>
      </p:sp>
      <p:sp>
        <p:nvSpPr>
          <p:cNvPr id="6" name="ZoneTexte 5"/>
          <p:cNvSpPr txBox="1"/>
          <p:nvPr/>
        </p:nvSpPr>
        <p:spPr>
          <a:xfrm>
            <a:off x="416124" y="5887579"/>
            <a:ext cx="8332340" cy="400110"/>
          </a:xfrm>
          <a:prstGeom prst="rect">
            <a:avLst/>
          </a:prstGeom>
          <a:noFill/>
        </p:spPr>
        <p:txBody>
          <a:bodyPr wrap="square" rtlCol="0">
            <a:spAutoFit/>
          </a:bodyPr>
          <a:lstStyle/>
          <a:p>
            <a:pPr marL="0" marR="0" lvl="0" indent="0" algn="just" defTabSz="2667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libri"/>
                <a:ea typeface="+mn-ea"/>
                <a:cs typeface="+mn-cs"/>
              </a:rPr>
              <a:t>Sources : </a:t>
            </a:r>
            <a:r>
              <a:rPr kumimoji="0" lang="fr-FR" sz="1000" b="0" i="1" u="none" strike="noStrike" kern="1200" cap="none" spc="0" normalizeH="0" baseline="0" noProof="0" dirty="0">
                <a:ln>
                  <a:noFill/>
                </a:ln>
                <a:solidFill>
                  <a:prstClr val="black"/>
                </a:solidFill>
                <a:effectLst/>
                <a:uLnTx/>
                <a:uFillTx/>
                <a:latin typeface="Calibri"/>
                <a:ea typeface="+mn-ea"/>
                <a:cs typeface="+mn-cs"/>
              </a:rPr>
              <a:t>Bulletin Officiel des Finances Publiques-Impôts - BIC - Obligations déclaratives - Obligations fiscales et comptables dans le cadre du régime du réel normal d'imposition - Conservation et représentation des livres, documents et pièces comptables dans le cadre d'une comptabilité informatisée</a:t>
            </a:r>
            <a:r>
              <a:rPr kumimoji="0" lang="fr-FR" sz="1000" b="0" i="0" u="none" strike="noStrike" kern="1200" cap="none" spc="0" normalizeH="0" baseline="0" noProof="0" dirty="0">
                <a:ln>
                  <a:noFill/>
                </a:ln>
                <a:solidFill>
                  <a:prstClr val="black"/>
                </a:solidFill>
                <a:effectLst/>
                <a:uLnTx/>
                <a:uFillTx/>
                <a:latin typeface="Calibri"/>
                <a:ea typeface="+mn-ea"/>
                <a:cs typeface="+mn-cs"/>
              </a:rPr>
              <a:t>, 12/09/2012.</a:t>
            </a:r>
            <a:endParaRPr kumimoji="0" lang="fr-FR" sz="1000" b="0" i="1"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à coins arrondis 6"/>
          <p:cNvSpPr/>
          <p:nvPr/>
        </p:nvSpPr>
        <p:spPr>
          <a:xfrm>
            <a:off x="910930" y="4638509"/>
            <a:ext cx="7333478" cy="1249070"/>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Quelle réponse  pour se prémunir du risque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a:ea typeface="+mn-ea"/>
                <a:cs typeface="+mn-cs"/>
              </a:rPr>
              <a:t>=</a:t>
            </a:r>
            <a:endParaRPr kumimoji="0" lang="fr-FR" sz="3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Un S.A.E (Système d’archivage électronique)</a:t>
            </a:r>
          </a:p>
        </p:txBody>
      </p:sp>
      <p:sp>
        <p:nvSpPr>
          <p:cNvPr id="8" name="ZoneTexte 7"/>
          <p:cNvSpPr txBox="1"/>
          <p:nvPr/>
        </p:nvSpPr>
        <p:spPr>
          <a:xfrm>
            <a:off x="1130153" y="4876315"/>
            <a:ext cx="32774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Un outil assurant la conservation et garantissant  l’irréversibilité des données</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ZoneTexte 8"/>
          <p:cNvSpPr txBox="1"/>
          <p:nvPr/>
        </p:nvSpPr>
        <p:spPr>
          <a:xfrm>
            <a:off x="4746665" y="4876315"/>
            <a:ext cx="326717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L’organisation et la documentation à même de garantir l’efficacité de l’outil</a:t>
            </a:r>
          </a:p>
        </p:txBody>
      </p:sp>
    </p:spTree>
    <p:extLst>
      <p:ext uri="{BB962C8B-B14F-4D97-AF65-F5344CB8AC3E}">
        <p14:creationId xmlns:p14="http://schemas.microsoft.com/office/powerpoint/2010/main" val="393585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1059" y="1916832"/>
            <a:ext cx="8501882" cy="1470025"/>
          </a:xfrm>
        </p:spPr>
        <p:txBody>
          <a:bodyPr>
            <a:normAutofit/>
          </a:bodyPr>
          <a:lstStyle/>
          <a:p>
            <a:r>
              <a:rPr lang="fr-FR" dirty="0"/>
              <a:t>2013 : l’heure de la réflexion</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Sous-titre 6"/>
          <p:cNvSpPr>
            <a:spLocks noGrp="1"/>
          </p:cNvSpPr>
          <p:nvPr>
            <p:ph type="subTitle" idx="1"/>
          </p:nvPr>
        </p:nvSpPr>
        <p:spPr/>
        <p:txBody>
          <a:bodyPr/>
          <a:lstStyle/>
          <a:p>
            <a:endParaRPr lang="fr-FR"/>
          </a:p>
        </p:txBody>
      </p:sp>
    </p:spTree>
    <p:extLst>
      <p:ext uri="{BB962C8B-B14F-4D97-AF65-F5344CB8AC3E}">
        <p14:creationId xmlns:p14="http://schemas.microsoft.com/office/powerpoint/2010/main" val="4108069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 contexte métier</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graphicFrame>
        <p:nvGraphicFramePr>
          <p:cNvPr id="5" name="Diagramme 4"/>
          <p:cNvGraphicFramePr/>
          <p:nvPr>
            <p:extLst/>
          </p:nvPr>
        </p:nvGraphicFramePr>
        <p:xfrm>
          <a:off x="1043608" y="2603960"/>
          <a:ext cx="5445553" cy="2415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e 5"/>
          <p:cNvGrpSpPr/>
          <p:nvPr/>
        </p:nvGrpSpPr>
        <p:grpSpPr>
          <a:xfrm>
            <a:off x="4860032" y="3607060"/>
            <a:ext cx="1241746" cy="763010"/>
            <a:chOff x="4972692" y="3119577"/>
            <a:chExt cx="1241746" cy="763010"/>
          </a:xfrm>
        </p:grpSpPr>
        <p:pic>
          <p:nvPicPr>
            <p:cNvPr id="7" name="Image 6" descr="Bouton PDF.jpg"/>
            <p:cNvPicPr>
              <a:picLocks noChangeAspect="1"/>
            </p:cNvPicPr>
            <p:nvPr/>
          </p:nvPicPr>
          <p:blipFill>
            <a:blip r:embed="rId8" cstate="print"/>
            <a:srcRect t="6441" b="17880"/>
            <a:stretch>
              <a:fillRect/>
            </a:stretch>
          </p:blipFill>
          <p:spPr>
            <a:xfrm>
              <a:off x="4972692" y="3119577"/>
              <a:ext cx="857149" cy="648684"/>
            </a:xfrm>
            <a:prstGeom prst="rect">
              <a:avLst/>
            </a:prstGeom>
          </p:spPr>
        </p:pic>
        <p:pic>
          <p:nvPicPr>
            <p:cNvPr id="8" name="Image 7" descr="TRAITER - Chemise sangle.jpg"/>
            <p:cNvPicPr>
              <a:picLocks noChangeAspect="1"/>
            </p:cNvPicPr>
            <p:nvPr/>
          </p:nvPicPr>
          <p:blipFill>
            <a:blip r:embed="rId9" cstate="print"/>
            <a:stretch>
              <a:fillRect/>
            </a:stretch>
          </p:blipFill>
          <p:spPr>
            <a:xfrm>
              <a:off x="5873759" y="3501008"/>
              <a:ext cx="340679" cy="235048"/>
            </a:xfrm>
            <a:prstGeom prst="rect">
              <a:avLst/>
            </a:prstGeom>
          </p:spPr>
        </p:pic>
        <p:pic>
          <p:nvPicPr>
            <p:cNvPr id="9" name="Image 8" descr="TRAITER - Oblique.jpg"/>
            <p:cNvPicPr>
              <a:picLocks noChangeAspect="1"/>
            </p:cNvPicPr>
            <p:nvPr/>
          </p:nvPicPr>
          <p:blipFill>
            <a:blip r:embed="rId10" cstate="print"/>
            <a:stretch>
              <a:fillRect/>
            </a:stretch>
          </p:blipFill>
          <p:spPr>
            <a:xfrm rot="246602">
              <a:off x="5791575" y="3127430"/>
              <a:ext cx="76635" cy="755157"/>
            </a:xfrm>
            <a:prstGeom prst="rect">
              <a:avLst/>
            </a:prstGeom>
            <a:scene3d>
              <a:camera prst="orthographicFront">
                <a:rot lat="0" lon="0" rev="9600000"/>
              </a:camera>
              <a:lightRig rig="threePt" dir="t"/>
            </a:scene3d>
          </p:spPr>
        </p:pic>
      </p:grpSp>
      <p:grpSp>
        <p:nvGrpSpPr>
          <p:cNvPr id="10" name="Groupe 30"/>
          <p:cNvGrpSpPr/>
          <p:nvPr/>
        </p:nvGrpSpPr>
        <p:grpSpPr>
          <a:xfrm>
            <a:off x="3203848" y="3640014"/>
            <a:ext cx="1058238" cy="728414"/>
            <a:chOff x="636998" y="2971132"/>
            <a:chExt cx="1260175" cy="867413"/>
          </a:xfrm>
        </p:grpSpPr>
        <p:pic>
          <p:nvPicPr>
            <p:cNvPr id="11" name="Image 10" descr="Bouton PDF.jpg"/>
            <p:cNvPicPr>
              <a:picLocks noChangeAspect="1"/>
            </p:cNvPicPr>
            <p:nvPr/>
          </p:nvPicPr>
          <p:blipFill>
            <a:blip r:embed="rId8" cstate="print"/>
            <a:stretch>
              <a:fillRect/>
            </a:stretch>
          </p:blipFill>
          <p:spPr>
            <a:xfrm>
              <a:off x="1536743" y="3319458"/>
              <a:ext cx="360430" cy="360431"/>
            </a:xfrm>
            <a:prstGeom prst="rect">
              <a:avLst/>
            </a:prstGeom>
          </p:spPr>
        </p:pic>
        <p:pic>
          <p:nvPicPr>
            <p:cNvPr id="12" name="Image 11" descr="TRAITER - Chemise sangle.jpg"/>
            <p:cNvPicPr>
              <a:picLocks noChangeAspect="1"/>
            </p:cNvPicPr>
            <p:nvPr/>
          </p:nvPicPr>
          <p:blipFill>
            <a:blip r:embed="rId9" cstate="print"/>
            <a:stretch>
              <a:fillRect/>
            </a:stretch>
          </p:blipFill>
          <p:spPr>
            <a:xfrm>
              <a:off x="636998" y="2971132"/>
              <a:ext cx="890498" cy="614389"/>
            </a:xfrm>
            <a:prstGeom prst="rect">
              <a:avLst/>
            </a:prstGeom>
          </p:spPr>
        </p:pic>
        <p:pic>
          <p:nvPicPr>
            <p:cNvPr id="13" name="Image 12" descr="TRAITER - Oblique.jpg"/>
            <p:cNvPicPr>
              <a:picLocks noChangeAspect="1"/>
            </p:cNvPicPr>
            <p:nvPr/>
          </p:nvPicPr>
          <p:blipFill>
            <a:blip r:embed="rId10" cstate="print"/>
            <a:stretch>
              <a:fillRect/>
            </a:stretch>
          </p:blipFill>
          <p:spPr>
            <a:xfrm rot="246602">
              <a:off x="1453522" y="3007252"/>
              <a:ext cx="84361" cy="831293"/>
            </a:xfrm>
            <a:prstGeom prst="rect">
              <a:avLst/>
            </a:prstGeom>
            <a:scene3d>
              <a:camera prst="orthographicFront">
                <a:rot lat="0" lon="0" rev="9600000"/>
              </a:camera>
              <a:lightRig rig="threePt" dir="t"/>
            </a:scene3d>
          </p:spPr>
        </p:pic>
      </p:grpSp>
      <p:pic>
        <p:nvPicPr>
          <p:cNvPr id="15" name="Image 14" descr="TRAITER - Chemise sangle.jpg"/>
          <p:cNvPicPr>
            <a:picLocks noChangeAspect="1"/>
          </p:cNvPicPr>
          <p:nvPr/>
        </p:nvPicPr>
        <p:blipFill>
          <a:blip r:embed="rId9" cstate="print"/>
          <a:stretch>
            <a:fillRect/>
          </a:stretch>
        </p:blipFill>
        <p:spPr>
          <a:xfrm>
            <a:off x="1468452" y="3640014"/>
            <a:ext cx="890498" cy="614389"/>
          </a:xfrm>
          <a:prstGeom prst="rect">
            <a:avLst/>
          </a:prstGeom>
        </p:spPr>
      </p:pic>
      <p:sp>
        <p:nvSpPr>
          <p:cNvPr id="16" name="Espace réservé du contenu 2"/>
          <p:cNvSpPr txBox="1">
            <a:spLocks/>
          </p:cNvSpPr>
          <p:nvPr/>
        </p:nvSpPr>
        <p:spPr>
          <a:xfrm>
            <a:off x="1077934" y="4484860"/>
            <a:ext cx="4229699" cy="493573"/>
          </a:xfrm>
          <a:prstGeom prst="rect">
            <a:avLst/>
          </a:prstGeom>
        </p:spPr>
        <p:txBody>
          <a:bodyPr lIns="0" tIns="0" rIns="0" bIns="0"/>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a:ln>
                  <a:noFill/>
                </a:ln>
                <a:solidFill>
                  <a:srgbClr val="1F497D"/>
                </a:solidFill>
                <a:effectLst/>
                <a:uLnTx/>
                <a:uFillTx/>
                <a:latin typeface="Avenir 35 Light"/>
                <a:ea typeface="+mn-ea"/>
                <a:cs typeface="Avenir 35 Light"/>
              </a:rPr>
              <a:t>Les documents sont et seront les mêmes qu’hier.</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a:ln>
                  <a:noFill/>
                </a:ln>
                <a:solidFill>
                  <a:srgbClr val="1F497D"/>
                </a:solidFill>
                <a:effectLst/>
                <a:uLnTx/>
                <a:uFillTx/>
                <a:latin typeface="Avenir 35 Light"/>
                <a:ea typeface="+mn-ea"/>
                <a:cs typeface="Avenir 35 Light"/>
              </a:rPr>
              <a:t>Les supports sont déjà aujourd’hui différents.</a:t>
            </a:r>
            <a:endParaRPr kumimoji="0" lang="fr-FR" sz="1200" b="1" i="0" u="none" strike="noStrike" kern="1200" cap="none" spc="0" normalizeH="0" baseline="0" noProof="0" dirty="0">
              <a:ln>
                <a:noFill/>
              </a:ln>
              <a:solidFill>
                <a:srgbClr val="1F497D"/>
              </a:solidFill>
              <a:effectLst/>
              <a:uLnTx/>
              <a:uFillTx/>
              <a:latin typeface="Avenir 35 Light"/>
              <a:ea typeface="+mn-ea"/>
              <a:cs typeface="Avenir 35 Light"/>
            </a:endParaRPr>
          </a:p>
        </p:txBody>
      </p:sp>
      <p:graphicFrame>
        <p:nvGraphicFramePr>
          <p:cNvPr id="17" name="Diagramme 16"/>
          <p:cNvGraphicFramePr/>
          <p:nvPr>
            <p:extLst/>
          </p:nvPr>
        </p:nvGraphicFramePr>
        <p:xfrm>
          <a:off x="5503705" y="2573562"/>
          <a:ext cx="2891808" cy="26084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8" name="Image 17" descr="Bouton PDF.jpg"/>
          <p:cNvPicPr>
            <a:picLocks noChangeAspect="1"/>
          </p:cNvPicPr>
          <p:nvPr/>
        </p:nvPicPr>
        <p:blipFill>
          <a:blip r:embed="rId8" cstate="print"/>
          <a:stretch>
            <a:fillRect/>
          </a:stretch>
        </p:blipFill>
        <p:spPr>
          <a:xfrm>
            <a:off x="6678536" y="2696426"/>
            <a:ext cx="586675" cy="586677"/>
          </a:xfrm>
          <a:prstGeom prst="rect">
            <a:avLst/>
          </a:prstGeom>
          <a:ln>
            <a:solidFill>
              <a:schemeClr val="tx2"/>
            </a:solidFill>
          </a:ln>
        </p:spPr>
      </p:pic>
      <p:sp>
        <p:nvSpPr>
          <p:cNvPr id="21" name="Espace réservé du contenu 2"/>
          <p:cNvSpPr txBox="1">
            <a:spLocks/>
          </p:cNvSpPr>
          <p:nvPr/>
        </p:nvSpPr>
        <p:spPr>
          <a:xfrm>
            <a:off x="1084631" y="2933602"/>
            <a:ext cx="1471145" cy="266880"/>
          </a:xfrm>
          <a:prstGeom prst="rect">
            <a:avLst/>
          </a:prstGeom>
        </p:spPr>
        <p:txBody>
          <a:bodyPr lIns="0" tIns="0" rIns="0" bIns="0"/>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a:ln>
                  <a:noFill/>
                </a:ln>
                <a:solidFill>
                  <a:srgbClr val="1F497D"/>
                </a:solidFill>
                <a:effectLst/>
                <a:uLnTx/>
                <a:uFillTx/>
                <a:latin typeface="Avenir 35 Light"/>
                <a:ea typeface="+mn-ea"/>
                <a:cs typeface="Avenir 35 Light"/>
              </a:rPr>
              <a:t>Ce qui change…</a:t>
            </a:r>
            <a:endParaRPr kumimoji="0" lang="fr-FR" sz="1200" b="1" i="0" u="none" strike="noStrike" kern="1200" cap="none" spc="0" normalizeH="0" baseline="0" noProof="0" dirty="0">
              <a:ln>
                <a:noFill/>
              </a:ln>
              <a:solidFill>
                <a:srgbClr val="1F497D"/>
              </a:solidFill>
              <a:effectLst/>
              <a:uLnTx/>
              <a:uFillTx/>
              <a:latin typeface="Avenir 35 Light"/>
              <a:ea typeface="+mn-ea"/>
              <a:cs typeface="Avenir 35 Light"/>
            </a:endParaRPr>
          </a:p>
        </p:txBody>
      </p:sp>
      <p:sp>
        <p:nvSpPr>
          <p:cNvPr id="19" name="Rectangle à coins arrondis 8"/>
          <p:cNvSpPr/>
          <p:nvPr/>
        </p:nvSpPr>
        <p:spPr>
          <a:xfrm>
            <a:off x="636998" y="1412048"/>
            <a:ext cx="7847184" cy="1033700"/>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Pourquoi archiver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Pour répondre à des </a:t>
            </a:r>
            <a:r>
              <a:rPr kumimoji="0" lang="fr-FR" sz="1800" b="1" i="0" u="none" strike="noStrike" kern="1200" cap="none" spc="0" normalizeH="0" baseline="0" noProof="0" dirty="0">
                <a:ln>
                  <a:noFill/>
                </a:ln>
                <a:solidFill>
                  <a:prstClr val="white"/>
                </a:solidFill>
                <a:effectLst/>
                <a:uLnTx/>
                <a:uFillTx/>
                <a:latin typeface="Calibri"/>
                <a:ea typeface="+mn-ea"/>
                <a:cs typeface="+mn-cs"/>
              </a:rPr>
              <a:t>obligations</a:t>
            </a:r>
            <a:r>
              <a:rPr kumimoji="0" lang="fr-FR" sz="1800" b="0" i="0" u="none" strike="noStrike" kern="1200" cap="none" spc="0" normalizeH="0" baseline="0" noProof="0" dirty="0">
                <a:ln>
                  <a:noFill/>
                </a:ln>
                <a:solidFill>
                  <a:prstClr val="white"/>
                </a:solidFill>
                <a:effectLst/>
                <a:uLnTx/>
                <a:uFillTx/>
                <a:latin typeface="Calibri"/>
                <a:ea typeface="+mn-ea"/>
                <a:cs typeface="+mn-cs"/>
              </a:rPr>
              <a:t> légales et règlementaires.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Pour conserver un patrimoine informationnel et culturel.</a:t>
            </a:r>
          </a:p>
        </p:txBody>
      </p:sp>
      <p:sp>
        <p:nvSpPr>
          <p:cNvPr id="20" name="Rectangle à coins arrondis 32"/>
          <p:cNvSpPr/>
          <p:nvPr/>
        </p:nvSpPr>
        <p:spPr>
          <a:xfrm>
            <a:off x="636998" y="5055000"/>
            <a:ext cx="7847184" cy="894280"/>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Quel est l’enjeu aujourd’hui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Répondre aux exigences de l’archivage des documents nativement électroniques. </a:t>
            </a:r>
          </a:p>
        </p:txBody>
      </p:sp>
    </p:spTree>
    <p:extLst>
      <p:ext uri="{BB962C8B-B14F-4D97-AF65-F5344CB8AC3E}">
        <p14:creationId xmlns:p14="http://schemas.microsoft.com/office/powerpoint/2010/main" val="1574550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contexte légal et réglementaire</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Rectangle à coins arrondis 4"/>
          <p:cNvSpPr/>
          <p:nvPr/>
        </p:nvSpPr>
        <p:spPr>
          <a:xfrm>
            <a:off x="636998" y="5137460"/>
            <a:ext cx="7847184" cy="1027844"/>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Quel est l’enjeu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Etre capable de prouver  l’imputabilité et l’intégrité de l’archive électronique, et ce aussi longtemps que devra être conservée cette archive.</a:t>
            </a:r>
          </a:p>
        </p:txBody>
      </p:sp>
      <p:grpSp>
        <p:nvGrpSpPr>
          <p:cNvPr id="14" name="Groupe 13"/>
          <p:cNvGrpSpPr/>
          <p:nvPr/>
        </p:nvGrpSpPr>
        <p:grpSpPr>
          <a:xfrm>
            <a:off x="4644008" y="2548913"/>
            <a:ext cx="4248472" cy="2464263"/>
            <a:chOff x="4644008" y="2548913"/>
            <a:chExt cx="4248472" cy="2464263"/>
          </a:xfrm>
        </p:grpSpPr>
        <p:pic>
          <p:nvPicPr>
            <p:cNvPr id="7" name="Image 6" descr="Justice.jpg"/>
            <p:cNvPicPr>
              <a:picLocks noChangeAspect="1"/>
            </p:cNvPicPr>
            <p:nvPr/>
          </p:nvPicPr>
          <p:blipFill>
            <a:blip r:embed="rId3"/>
            <a:stretch>
              <a:fillRect/>
            </a:stretch>
          </p:blipFill>
          <p:spPr>
            <a:xfrm>
              <a:off x="4644008" y="2836396"/>
              <a:ext cx="2775979" cy="2079305"/>
            </a:xfrm>
            <a:prstGeom prst="rect">
              <a:avLst/>
            </a:prstGeom>
          </p:spPr>
        </p:pic>
        <p:grpSp>
          <p:nvGrpSpPr>
            <p:cNvPr id="19" name="Groupe 18"/>
            <p:cNvGrpSpPr/>
            <p:nvPr/>
          </p:nvGrpSpPr>
          <p:grpSpPr>
            <a:xfrm>
              <a:off x="6847530" y="2738921"/>
              <a:ext cx="1839270" cy="2255849"/>
              <a:chOff x="6847530" y="2548364"/>
              <a:chExt cx="1839270" cy="2255849"/>
            </a:xfrm>
          </p:grpSpPr>
          <p:sp>
            <p:nvSpPr>
              <p:cNvPr id="16" name="Rectangle 15"/>
              <p:cNvSpPr/>
              <p:nvPr/>
            </p:nvSpPr>
            <p:spPr>
              <a:xfrm>
                <a:off x="7534672" y="2924944"/>
                <a:ext cx="1152128" cy="1800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57150" marR="0" lvl="1" indent="-57150" algn="l" defTabSz="488950" rtl="0" eaLnBrk="1" fontAlgn="auto" latinLnBrk="0" hangingPunct="1">
                  <a:lnSpc>
                    <a:spcPct val="90000"/>
                  </a:lnSpc>
                  <a:spcBef>
                    <a:spcPct val="0"/>
                  </a:spcBef>
                  <a:spcAft>
                    <a:spcPct val="15000"/>
                  </a:spcAft>
                  <a:buClrTx/>
                  <a:buSzTx/>
                  <a:buFontTx/>
                  <a:buChar char="••"/>
                  <a:tabLst/>
                  <a:defRPr/>
                </a:pPr>
                <a:endParaRPr kumimoji="0" lang="fr-FR" sz="1100" b="0" i="0" u="none" strike="noStrike" kern="1200" cap="none" spc="0" normalizeH="0" baseline="0" noProof="0" dirty="0">
                  <a:ln>
                    <a:noFill/>
                  </a:ln>
                  <a:solidFill>
                    <a:prstClr val="white"/>
                  </a:solidFill>
                  <a:effectLst/>
                  <a:uLnTx/>
                  <a:uFillTx/>
                  <a:latin typeface="Calibri"/>
                  <a:ea typeface="+mn-ea"/>
                  <a:cs typeface="+mn-cs"/>
                </a:endParaRPr>
              </a:p>
              <a:p>
                <a:pPr marL="57150" marR="0" lvl="1" indent="-57150" algn="l" defTabSz="488950" rtl="0" eaLnBrk="1" fontAlgn="auto" latinLnBrk="0" hangingPunct="1">
                  <a:lnSpc>
                    <a:spcPct val="90000"/>
                  </a:lnSpc>
                  <a:spcBef>
                    <a:spcPct val="0"/>
                  </a:spcBef>
                  <a:spcAft>
                    <a:spcPct val="15000"/>
                  </a:spcAft>
                  <a:buClrTx/>
                  <a:buSzTx/>
                  <a:buFontTx/>
                  <a:buChar char="••"/>
                  <a:tabLst/>
                  <a:defRPr/>
                </a:pPr>
                <a:endParaRPr kumimoji="0" lang="fr-FR" sz="1100" b="0" i="0" u="none" strike="noStrike" kern="1200" cap="none" spc="0" normalizeH="0" baseline="0" noProof="0" dirty="0">
                  <a:ln>
                    <a:noFill/>
                  </a:ln>
                  <a:solidFill>
                    <a:prstClr val="white"/>
                  </a:solidFill>
                  <a:effectLst/>
                  <a:uLnTx/>
                  <a:uFillTx/>
                  <a:latin typeface="Calibri"/>
                  <a:ea typeface="+mn-ea"/>
                  <a:cs typeface="+mn-cs"/>
                </a:endParaRP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fr-FR" sz="1100" b="0" i="0" u="none" strike="noStrike" kern="1200" cap="none" spc="0" normalizeH="0" baseline="0" noProof="0" dirty="0">
                    <a:ln>
                      <a:noFill/>
                    </a:ln>
                    <a:solidFill>
                      <a:prstClr val="white"/>
                    </a:solidFill>
                    <a:effectLst/>
                    <a:uLnTx/>
                    <a:uFillTx/>
                    <a:latin typeface="Calibri"/>
                    <a:ea typeface="+mn-ea"/>
                    <a:cs typeface="+mn-cs"/>
                  </a:rPr>
                  <a:t> BVCI</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fr-FR" sz="1100" b="0" i="0" u="none" strike="noStrike" kern="1200" cap="none" spc="0" normalizeH="0" baseline="0" noProof="0" dirty="0">
                    <a:ln>
                      <a:noFill/>
                    </a:ln>
                    <a:solidFill>
                      <a:prstClr val="white"/>
                    </a:solidFill>
                    <a:effectLst/>
                    <a:uLnTx/>
                    <a:uFillTx/>
                    <a:latin typeface="Calibri"/>
                    <a:ea typeface="+mn-ea"/>
                    <a:cs typeface="+mn-cs"/>
                  </a:rPr>
                  <a:t> Organismes d’état (URSAFF, …)</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fr-FR" sz="1100" b="0" i="0" u="none" strike="noStrike" kern="1200" cap="none" spc="0" normalizeH="0" baseline="0" noProof="0" dirty="0">
                    <a:ln>
                      <a:noFill/>
                    </a:ln>
                    <a:solidFill>
                      <a:prstClr val="white"/>
                    </a:solidFill>
                    <a:effectLst/>
                    <a:uLnTx/>
                    <a:uFillTx/>
                    <a:latin typeface="Calibri"/>
                    <a:ea typeface="+mn-ea"/>
                    <a:cs typeface="+mn-cs"/>
                  </a:rPr>
                  <a:t> Experts auprès des tribunaux</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fr-FR" sz="11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5" name="ZoneTexte 14"/>
              <p:cNvSpPr txBox="1"/>
              <p:nvPr/>
            </p:nvSpPr>
            <p:spPr>
              <a:xfrm>
                <a:off x="6847530" y="2548364"/>
                <a:ext cx="1662315"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w="0"/>
                    <a:solidFill>
                      <a:srgbClr val="9BBB59"/>
                    </a:solidFill>
                    <a:effectLst>
                      <a:reflection blurRad="6350" stA="53000" endA="300" endPos="35500" dir="5400000" sy="-90000" algn="bl" rotWithShape="0"/>
                    </a:effectLst>
                    <a:uLnTx/>
                    <a:uFillTx/>
                    <a:latin typeface="Calibri"/>
                    <a:ea typeface="+mn-ea"/>
                    <a:cs typeface="+mn-cs"/>
                  </a:rPr>
                  <a:t>Confiance</a:t>
                </a:r>
              </a:p>
            </p:txBody>
          </p:sp>
          <p:sp>
            <p:nvSpPr>
              <p:cNvPr id="18" name="Rectangle 17"/>
              <p:cNvSpPr/>
              <p:nvPr/>
            </p:nvSpPr>
            <p:spPr>
              <a:xfrm rot="16200000">
                <a:off x="6438634" y="3661793"/>
                <a:ext cx="185395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Calibri"/>
                    <a:ea typeface="+mn-ea"/>
                    <a:cs typeface="+mn-cs"/>
                  </a:rPr>
                  <a:t>Quelques exemples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Calibri"/>
                    <a:ea typeface="+mn-ea"/>
                    <a:cs typeface="+mn-cs"/>
                  </a:rPr>
                  <a:t>De ceux qu’il faut convaincre…</a:t>
                </a:r>
              </a:p>
            </p:txBody>
          </p:sp>
        </p:grpSp>
        <p:sp>
          <p:nvSpPr>
            <p:cNvPr id="8" name="Rectangle à coins arrondis 7"/>
            <p:cNvSpPr/>
            <p:nvPr/>
          </p:nvSpPr>
          <p:spPr>
            <a:xfrm>
              <a:off x="4716016" y="2548913"/>
              <a:ext cx="4176464" cy="2464263"/>
            </a:xfrm>
            <a:prstGeom prst="roundRect">
              <a:avLst>
                <a:gd name="adj" fmla="val 6180"/>
              </a:avLst>
            </a:prstGeom>
            <a:noFill/>
            <a:ln>
              <a:solidFill>
                <a:srgbClr val="02A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 name="Groupe 16"/>
          <p:cNvGrpSpPr/>
          <p:nvPr/>
        </p:nvGrpSpPr>
        <p:grpSpPr>
          <a:xfrm>
            <a:off x="251520" y="2548913"/>
            <a:ext cx="4176464" cy="2464263"/>
            <a:chOff x="251520" y="2548913"/>
            <a:chExt cx="4176464" cy="2464263"/>
          </a:xfrm>
        </p:grpSpPr>
        <p:grpSp>
          <p:nvGrpSpPr>
            <p:cNvPr id="10" name="Groupe 9"/>
            <p:cNvGrpSpPr/>
            <p:nvPr/>
          </p:nvGrpSpPr>
          <p:grpSpPr>
            <a:xfrm>
              <a:off x="370768" y="2860528"/>
              <a:ext cx="3807322" cy="2087802"/>
              <a:chOff x="-241351" y="2646378"/>
              <a:chExt cx="3807322" cy="2087802"/>
            </a:xfrm>
          </p:grpSpPr>
          <p:pic>
            <p:nvPicPr>
              <p:cNvPr id="11" name="Picture 1"/>
              <p:cNvPicPr>
                <a:picLocks noChangeAspect="1" noChangeArrowheads="1"/>
              </p:cNvPicPr>
              <p:nvPr/>
            </p:nvPicPr>
            <p:blipFill>
              <a:blip r:embed="rId4"/>
              <a:srcRect b="7527"/>
              <a:stretch>
                <a:fillRect/>
              </a:stretch>
            </p:blipFill>
            <p:spPr bwMode="auto">
              <a:xfrm>
                <a:off x="611666" y="2646378"/>
                <a:ext cx="2954305" cy="1940960"/>
              </a:xfrm>
              <a:prstGeom prst="rect">
                <a:avLst/>
              </a:prstGeom>
              <a:noFill/>
              <a:ln w="9525">
                <a:noFill/>
                <a:round/>
                <a:headEnd/>
                <a:tailEnd/>
              </a:ln>
              <a:effectLst/>
            </p:spPr>
          </p:pic>
          <p:pic>
            <p:nvPicPr>
              <p:cNvPr id="12" name="Picture 2"/>
              <p:cNvPicPr>
                <a:picLocks noChangeAspect="1" noChangeArrowheads="1"/>
              </p:cNvPicPr>
              <p:nvPr/>
            </p:nvPicPr>
            <p:blipFill>
              <a:blip r:embed="rId5"/>
              <a:srcRect l="29424" r="31557"/>
              <a:stretch>
                <a:fillRect/>
              </a:stretch>
            </p:blipFill>
            <p:spPr bwMode="auto">
              <a:xfrm rot="1294186">
                <a:off x="2502740" y="3910876"/>
                <a:ext cx="334179" cy="823304"/>
              </a:xfrm>
              <a:prstGeom prst="rect">
                <a:avLst/>
              </a:prstGeom>
              <a:noFill/>
              <a:ln w="9525">
                <a:noFill/>
                <a:round/>
                <a:headEnd/>
                <a:tailEnd/>
              </a:ln>
              <a:effectLst/>
            </p:spPr>
          </p:pic>
          <p:sp>
            <p:nvSpPr>
              <p:cNvPr id="13" name="AutoShape 3"/>
              <p:cNvSpPr>
                <a:spLocks noChangeArrowheads="1"/>
              </p:cNvSpPr>
              <p:nvPr/>
            </p:nvSpPr>
            <p:spPr bwMode="auto">
              <a:xfrm>
                <a:off x="-241351" y="3553807"/>
                <a:ext cx="2414493" cy="724586"/>
              </a:xfrm>
              <a:prstGeom prst="wedgeEllipseCallout">
                <a:avLst>
                  <a:gd name="adj1" fmla="val 55353"/>
                  <a:gd name="adj2" fmla="val 97955"/>
                </a:avLst>
              </a:prstGeom>
              <a:solidFill>
                <a:srgbClr val="CFE7F5"/>
              </a:solidFill>
              <a:ln w="9525">
                <a:solidFill>
                  <a:srgbClr val="808080"/>
                </a:solidFill>
                <a:round/>
                <a:headEnd/>
                <a:tailEnd/>
              </a:ln>
              <a:effectLst/>
            </p:spPr>
            <p:txBody>
              <a:bodyPr wrap="square" lIns="46800" tIns="53820" rIns="46800" bIns="450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723900" algn="l"/>
                    <a:tab pos="1447800" algn="l"/>
                  </a:tabLst>
                  <a:defRPr/>
                </a:pPr>
                <a:r>
                  <a:rPr kumimoji="0" lang="fr-FR" sz="900" b="1" i="0" u="none" strike="noStrike" kern="1200" cap="none" spc="0" normalizeH="0" baseline="0" noProof="0" dirty="0">
                    <a:ln>
                      <a:noFill/>
                    </a:ln>
                    <a:solidFill>
                      <a:srgbClr val="000000"/>
                    </a:solidFill>
                    <a:effectLst/>
                    <a:uLnTx/>
                    <a:uFillTx/>
                    <a:latin typeface="Calibri" pitchFamily="34" charset="0"/>
                    <a:ea typeface="+mn-ea"/>
                    <a:cs typeface="+mn-cs"/>
                  </a:rPr>
                  <a:t>Je vous jure, votre honneur, que cette clé ne contient que des originaux en bonne et due forme.</a:t>
                </a:r>
              </a:p>
            </p:txBody>
          </p:sp>
        </p:grpSp>
        <p:sp>
          <p:nvSpPr>
            <p:cNvPr id="20" name="Rectangle à coins arrondis 19"/>
            <p:cNvSpPr/>
            <p:nvPr/>
          </p:nvSpPr>
          <p:spPr>
            <a:xfrm>
              <a:off x="251520" y="2548913"/>
              <a:ext cx="4176464" cy="2464263"/>
            </a:xfrm>
            <a:prstGeom prst="roundRect">
              <a:avLst>
                <a:gd name="adj" fmla="val 6180"/>
              </a:avLst>
            </a:prstGeom>
            <a:noFill/>
            <a:ln>
              <a:solidFill>
                <a:srgbClr val="02A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ZoneTexte 23"/>
            <p:cNvSpPr txBox="1"/>
            <p:nvPr/>
          </p:nvSpPr>
          <p:spPr>
            <a:xfrm>
              <a:off x="467544" y="2761764"/>
              <a:ext cx="1543628" cy="52322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w="0"/>
                  <a:solidFill>
                    <a:srgbClr val="FF7171"/>
                  </a:solidFill>
                  <a:effectLst>
                    <a:reflection blurRad="6350" stA="53000" endA="300" endPos="35500" dir="5400000" sy="-90000" algn="bl" rotWithShape="0"/>
                  </a:effectLst>
                  <a:uLnTx/>
                  <a:uFillTx/>
                  <a:latin typeface="Calibri"/>
                  <a:ea typeface="+mn-ea"/>
                  <a:cs typeface="+mn-cs"/>
                </a:rPr>
                <a:t>Crédulité</a:t>
              </a:r>
            </a:p>
          </p:txBody>
        </p:sp>
      </p:grpSp>
      <p:sp>
        <p:nvSpPr>
          <p:cNvPr id="23" name="Rectangle à coins arrondis 22"/>
          <p:cNvSpPr/>
          <p:nvPr/>
        </p:nvSpPr>
        <p:spPr>
          <a:xfrm>
            <a:off x="636998" y="1423498"/>
            <a:ext cx="7847184" cy="1357430"/>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L'écrit sur support électronique a la même force probante que l'écrit sur support papier.</a:t>
            </a:r>
            <a:endParaRPr kumimoji="0" lang="fr-FR" sz="2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L’article 1366 du Code Civil définit les 2 conditions suivant lesquelles un document électronique pourra se prévaloir de la même force probante qu’un document papier.</a:t>
            </a:r>
          </a:p>
        </p:txBody>
      </p:sp>
    </p:spTree>
    <p:extLst>
      <p:ext uri="{BB962C8B-B14F-4D97-AF65-F5344CB8AC3E}">
        <p14:creationId xmlns:p14="http://schemas.microsoft.com/office/powerpoint/2010/main" val="4069123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Des guides précieux</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pic>
        <p:nvPicPr>
          <p:cNvPr id="23" name="Imag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2803748"/>
            <a:ext cx="2028825" cy="2857500"/>
          </a:xfrm>
          <a:prstGeom prst="rect">
            <a:avLst/>
          </a:prstGeom>
          <a:ln>
            <a:noFill/>
          </a:ln>
          <a:effectLst>
            <a:outerShdw blurRad="292100" dist="139700" dir="2700000" algn="tl" rotWithShape="0">
              <a:srgbClr val="333333">
                <a:alpha val="65000"/>
              </a:srgbClr>
            </a:outerShdw>
          </a:effectLst>
        </p:spPr>
      </p:pic>
      <p:pic>
        <p:nvPicPr>
          <p:cNvPr id="25" name="Imag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1866239"/>
            <a:ext cx="2009775" cy="2857500"/>
          </a:xfrm>
          <a:prstGeom prst="rect">
            <a:avLst/>
          </a:prstGeom>
          <a:ln>
            <a:noFill/>
          </a:ln>
          <a:effectLst>
            <a:outerShdw blurRad="292100" dist="139700" dir="2700000" algn="tl" rotWithShape="0">
              <a:srgbClr val="333333">
                <a:alpha val="65000"/>
              </a:srgbClr>
            </a:outerShdw>
          </a:effectLst>
        </p:spPr>
      </p:pic>
      <p:pic>
        <p:nvPicPr>
          <p:cNvPr id="29" name="Imag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1030" y="4144094"/>
            <a:ext cx="2381250" cy="2381250"/>
          </a:xfrm>
          <a:prstGeom prst="rect">
            <a:avLst/>
          </a:prstGeom>
          <a:ln>
            <a:noFill/>
          </a:ln>
          <a:effectLst>
            <a:outerShdw blurRad="292100" dist="139700" dir="2700000" algn="tl" rotWithShape="0">
              <a:srgbClr val="333333">
                <a:alpha val="65000"/>
              </a:srgbClr>
            </a:outerShdw>
          </a:effectLst>
        </p:spPr>
      </p:pic>
      <p:pic>
        <p:nvPicPr>
          <p:cNvPr id="27" name="Imag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1484784"/>
            <a:ext cx="4761905" cy="39523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5258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réponse : un S.A.E.</a:t>
            </a:r>
          </a:p>
        </p:txBody>
      </p:sp>
      <p:sp>
        <p:nvSpPr>
          <p:cNvPr id="4" name="Espace réservé du numéro de diapositive 3"/>
          <p:cNvSpPr>
            <a:spLocks noGrp="1"/>
          </p:cNvSpPr>
          <p:nvPr>
            <p:ph type="sldNum" sz="quarter" idx="12"/>
          </p:nvPr>
        </p:nvSpPr>
        <p:spPr>
          <a:xfrm>
            <a:off x="4860032" y="652025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Rectangle à coins arrondis 4"/>
          <p:cNvSpPr/>
          <p:nvPr/>
        </p:nvSpPr>
        <p:spPr>
          <a:xfrm>
            <a:off x="636998" y="1408240"/>
            <a:ext cx="7847184" cy="1171254"/>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La réponse ? Un outil dont la fonction est d’archiver en conservant aux informations leur valeur probante (imputabilité et intégrité</a:t>
            </a:r>
            <a:r>
              <a:rPr kumimoji="0" lang="fr-FR" sz="1400" b="0" i="0" u="none" strike="noStrike" kern="1200" cap="none" spc="0" normalizeH="0" baseline="0" noProof="0">
                <a:ln>
                  <a:noFill/>
                </a:ln>
                <a:solidFill>
                  <a:prstClr val="white"/>
                </a:solidFill>
                <a:effectLst/>
                <a:uLnTx/>
                <a:uFillTx/>
                <a:latin typeface="Calibri"/>
                <a:ea typeface="+mn-ea"/>
                <a:cs typeface="+mn-cs"/>
              </a:rPr>
              <a:t>) quel que </a:t>
            </a:r>
            <a:r>
              <a:rPr kumimoji="0" lang="fr-FR" sz="1400" b="0" i="0" u="none" strike="noStrike" kern="1200" cap="none" spc="0" normalizeH="0" baseline="0" noProof="0" dirty="0">
                <a:ln>
                  <a:noFill/>
                </a:ln>
                <a:solidFill>
                  <a:prstClr val="white"/>
                </a:solidFill>
                <a:effectLst/>
                <a:uLnTx/>
                <a:uFillTx/>
                <a:latin typeface="Calibri"/>
                <a:ea typeface="+mn-ea"/>
                <a:cs typeface="+mn-cs"/>
              </a:rPr>
              <a:t>soit leur délai de conservation.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Mais cela ne suffit pas !</a:t>
            </a:r>
            <a:r>
              <a:rPr kumimoji="0" lang="fr-FR" sz="1400" b="0" i="0" u="none" strike="noStrike" kern="1200" cap="none" spc="0" normalizeH="0" baseline="0" noProof="0" dirty="0">
                <a:ln>
                  <a:noFill/>
                </a:ln>
                <a:solidFill>
                  <a:prstClr val="white"/>
                </a:solidFill>
                <a:effectLst/>
                <a:uLnTx/>
                <a:uFillTx/>
                <a:latin typeface="Calibri"/>
                <a:ea typeface="+mn-ea"/>
                <a:cs typeface="+mn-cs"/>
              </a:rPr>
              <a:t> L’entreprise doit être à même de </a:t>
            </a:r>
            <a:r>
              <a:rPr kumimoji="0" lang="fr-FR" sz="1400" b="1" i="0" u="none" strike="noStrike" kern="1200" cap="none" spc="0" normalizeH="0" baseline="0" noProof="0" dirty="0">
                <a:ln>
                  <a:noFill/>
                </a:ln>
                <a:solidFill>
                  <a:prstClr val="white"/>
                </a:solidFill>
                <a:effectLst/>
                <a:uLnTx/>
                <a:uFillTx/>
                <a:latin typeface="Calibri"/>
                <a:ea typeface="+mn-ea"/>
                <a:cs typeface="+mn-cs"/>
              </a:rPr>
              <a:t>démontrer </a:t>
            </a:r>
            <a:r>
              <a:rPr kumimoji="0" lang="fr-FR" sz="1400" b="0" i="0" u="none" strike="noStrike" kern="1200" cap="none" spc="0" normalizeH="0" baseline="0" noProof="0" dirty="0">
                <a:ln>
                  <a:noFill/>
                </a:ln>
                <a:solidFill>
                  <a:prstClr val="white"/>
                </a:solidFill>
                <a:effectLst/>
                <a:uLnTx/>
                <a:uFillTx/>
                <a:latin typeface="Calibri"/>
                <a:ea typeface="+mn-ea"/>
                <a:cs typeface="+mn-cs"/>
              </a:rPr>
              <a:t>que cet outil répond à sa fonction.</a:t>
            </a:r>
          </a:p>
        </p:txBody>
      </p:sp>
      <p:grpSp>
        <p:nvGrpSpPr>
          <p:cNvPr id="6" name="Groupe 5"/>
          <p:cNvGrpSpPr/>
          <p:nvPr/>
        </p:nvGrpSpPr>
        <p:grpSpPr>
          <a:xfrm>
            <a:off x="615950" y="2659636"/>
            <a:ext cx="7890548" cy="2373331"/>
            <a:chOff x="369875" y="2044556"/>
            <a:chExt cx="7890548" cy="2779161"/>
          </a:xfrm>
        </p:grpSpPr>
        <p:graphicFrame>
          <p:nvGraphicFramePr>
            <p:cNvPr id="7" name="Diagramme 6"/>
            <p:cNvGraphicFramePr/>
            <p:nvPr>
              <p:extLst/>
            </p:nvPr>
          </p:nvGraphicFramePr>
          <p:xfrm>
            <a:off x="369875" y="2044556"/>
            <a:ext cx="3567604" cy="2768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à coins arrondis 7"/>
            <p:cNvSpPr/>
            <p:nvPr/>
          </p:nvSpPr>
          <p:spPr>
            <a:xfrm>
              <a:off x="4488095" y="2044557"/>
              <a:ext cx="1625029" cy="2768886"/>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Documentation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associée</a:t>
              </a:r>
            </a:p>
          </p:txBody>
        </p:sp>
        <p:sp>
          <p:nvSpPr>
            <p:cNvPr id="9" name="Rectangle 8"/>
            <p:cNvSpPr/>
            <p:nvPr/>
          </p:nvSpPr>
          <p:spPr>
            <a:xfrm>
              <a:off x="3937479" y="2967335"/>
              <a:ext cx="52931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a:t>
              </a:r>
            </a:p>
          </p:txBody>
        </p:sp>
        <p:sp>
          <p:nvSpPr>
            <p:cNvPr id="10" name="Rectangle 9"/>
            <p:cNvSpPr/>
            <p:nvPr/>
          </p:nvSpPr>
          <p:spPr>
            <a:xfrm>
              <a:off x="6133673" y="2967335"/>
              <a:ext cx="52931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a:t>
              </a:r>
            </a:p>
          </p:txBody>
        </p:sp>
        <p:sp>
          <p:nvSpPr>
            <p:cNvPr id="11" name="Rectangle à coins arrondis 10"/>
            <p:cNvSpPr/>
            <p:nvPr/>
          </p:nvSpPr>
          <p:spPr>
            <a:xfrm>
              <a:off x="6702713" y="2054831"/>
              <a:ext cx="1557710" cy="2768886"/>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S.A.E.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Système d’Archivage Electronique</a:t>
              </a:r>
            </a:p>
          </p:txBody>
        </p:sp>
      </p:grpSp>
      <p:sp>
        <p:nvSpPr>
          <p:cNvPr id="12" name="Rectangle à coins arrondis 11"/>
          <p:cNvSpPr/>
          <p:nvPr/>
        </p:nvSpPr>
        <p:spPr>
          <a:xfrm>
            <a:off x="636998" y="5142585"/>
            <a:ext cx="3546556" cy="1551401"/>
          </a:xfrm>
          <a:prstGeom prst="roundRect">
            <a:avLst>
              <a:gd name="adj" fmla="val 8504"/>
            </a:avLst>
          </a:prstGeom>
          <a:solidFill>
            <a:schemeClr val="accent1">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4F81BD"/>
                </a:solidFill>
                <a:effectLst/>
                <a:uLnTx/>
                <a:uFillTx/>
                <a:latin typeface="Calibri"/>
                <a:ea typeface="+mn-ea"/>
                <a:cs typeface="+mn-cs"/>
              </a:rPr>
              <a:t>La politique d’archivage et les exigences qui lui sont liées définissent l’organisation, les ressources, les infrastructures, les matériels et logiciels mis en place.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a:ln>
                <a:noFill/>
              </a:ln>
              <a:solidFill>
                <a:srgbClr val="4F81B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4F81BD"/>
                </a:solidFill>
                <a:effectLst/>
                <a:uLnTx/>
                <a:uFillTx/>
                <a:latin typeface="Calibri"/>
                <a:ea typeface="+mn-ea"/>
                <a:cs typeface="+mn-cs"/>
              </a:rPr>
              <a:t>L’organisation, les ressources, les infrastructures, les matériels et logiciels servent la politique d’archivage et ses exigences.</a:t>
            </a:r>
          </a:p>
        </p:txBody>
      </p:sp>
      <p:sp>
        <p:nvSpPr>
          <p:cNvPr id="13" name="Rectangle à coins arrondis 12"/>
          <p:cNvSpPr/>
          <p:nvPr/>
        </p:nvSpPr>
        <p:spPr>
          <a:xfrm>
            <a:off x="4712866" y="5142585"/>
            <a:ext cx="1646333" cy="1551401"/>
          </a:xfrm>
          <a:prstGeom prst="roundRect">
            <a:avLst>
              <a:gd name="adj" fmla="val 8504"/>
            </a:avLst>
          </a:prstGeom>
          <a:solidFill>
            <a:schemeClr val="accent1">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4F81BD"/>
                </a:solidFill>
                <a:effectLst/>
                <a:uLnTx/>
                <a:uFillTx/>
                <a:latin typeface="Calibri"/>
                <a:ea typeface="+mn-ea"/>
                <a:cs typeface="+mn-cs"/>
              </a:rPr>
              <a:t>La documentation associée (procédures, informations constructeurs, manuels utilisateurs, …) vérifie que les exigences de la politique d’archivage sont respectées.</a:t>
            </a:r>
          </a:p>
        </p:txBody>
      </p:sp>
      <p:sp>
        <p:nvSpPr>
          <p:cNvPr id="14" name="Rectangle à coins arrondis 13"/>
          <p:cNvSpPr/>
          <p:nvPr/>
        </p:nvSpPr>
        <p:spPr>
          <a:xfrm>
            <a:off x="6909060" y="5142585"/>
            <a:ext cx="1646333" cy="1551401"/>
          </a:xfrm>
          <a:prstGeom prst="roundRect">
            <a:avLst>
              <a:gd name="adj" fmla="val 8504"/>
            </a:avLst>
          </a:prstGeom>
          <a:solidFill>
            <a:schemeClr val="accent1">
              <a:lumMod val="20000"/>
              <a:lumOff val="8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4F81BD"/>
                </a:solidFill>
                <a:effectLst/>
                <a:uLnTx/>
                <a:uFillTx/>
                <a:latin typeface="Calibri"/>
                <a:ea typeface="+mn-ea"/>
                <a:cs typeface="+mn-cs"/>
              </a:rPr>
              <a:t>Le tout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4F81BD"/>
                </a:solidFill>
                <a:effectLst/>
                <a:uLnTx/>
                <a:uFillTx/>
                <a:latin typeface="Calibri"/>
                <a:ea typeface="+mn-ea"/>
                <a:cs typeface="+mn-cs"/>
              </a:rPr>
              <a:t>Constitue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4F81BD"/>
                </a:solidFill>
                <a:effectLst/>
                <a:uLnTx/>
                <a:uFillTx/>
                <a:latin typeface="Calibri"/>
                <a:ea typeface="+mn-ea"/>
                <a:cs typeface="+mn-cs"/>
              </a:rPr>
              <a:t>le S.A.E.</a:t>
            </a:r>
          </a:p>
        </p:txBody>
      </p:sp>
    </p:spTree>
    <p:extLst>
      <p:ext uri="{BB962C8B-B14F-4D97-AF65-F5344CB8AC3E}">
        <p14:creationId xmlns:p14="http://schemas.microsoft.com/office/powerpoint/2010/main" val="2516717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1059" y="1916832"/>
            <a:ext cx="8501882" cy="1470025"/>
          </a:xfrm>
        </p:spPr>
        <p:txBody>
          <a:bodyPr>
            <a:normAutofit/>
          </a:bodyPr>
          <a:lstStyle/>
          <a:p>
            <a:r>
              <a:rPr lang="fr-FR" dirty="0"/>
              <a:t>Le projet chez Bouygues Telecom</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Sous-titre 6"/>
          <p:cNvSpPr>
            <a:spLocks noGrp="1"/>
          </p:cNvSpPr>
          <p:nvPr>
            <p:ph type="subTitle" idx="1"/>
          </p:nvPr>
        </p:nvSpPr>
        <p:spPr/>
        <p:txBody>
          <a:bodyPr/>
          <a:lstStyle/>
          <a:p>
            <a:endParaRPr lang="fr-FR"/>
          </a:p>
        </p:txBody>
      </p:sp>
    </p:spTree>
    <p:extLst>
      <p:ext uri="{BB962C8B-B14F-4D97-AF65-F5344CB8AC3E}">
        <p14:creationId xmlns:p14="http://schemas.microsoft.com/office/powerpoint/2010/main" val="653058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2013 : état des lieux </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grpSp>
        <p:nvGrpSpPr>
          <p:cNvPr id="5" name="Groupe 4"/>
          <p:cNvGrpSpPr/>
          <p:nvPr/>
        </p:nvGrpSpPr>
        <p:grpSpPr>
          <a:xfrm>
            <a:off x="615950" y="2705718"/>
            <a:ext cx="7890548" cy="3378148"/>
            <a:chOff x="615950" y="1150707"/>
            <a:chExt cx="7890548" cy="3378148"/>
          </a:xfrm>
        </p:grpSpPr>
        <p:grpSp>
          <p:nvGrpSpPr>
            <p:cNvPr id="6" name="Groupe 5"/>
            <p:cNvGrpSpPr/>
            <p:nvPr/>
          </p:nvGrpSpPr>
          <p:grpSpPr>
            <a:xfrm>
              <a:off x="615950" y="1150707"/>
              <a:ext cx="7890548" cy="3378148"/>
              <a:chOff x="369875" y="2044556"/>
              <a:chExt cx="7890548" cy="2779161"/>
            </a:xfrm>
          </p:grpSpPr>
          <p:graphicFrame>
            <p:nvGraphicFramePr>
              <p:cNvPr id="13" name="Diagramme 12"/>
              <p:cNvGraphicFramePr/>
              <p:nvPr/>
            </p:nvGraphicFramePr>
            <p:xfrm>
              <a:off x="369875" y="2044556"/>
              <a:ext cx="3567604" cy="2768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à coins arrondis 15"/>
              <p:cNvSpPr/>
              <p:nvPr/>
            </p:nvSpPr>
            <p:spPr>
              <a:xfrm>
                <a:off x="4488095" y="2044557"/>
                <a:ext cx="1625029" cy="2768886"/>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Documentation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associée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p:cNvSpPr/>
              <p:nvPr/>
            </p:nvSpPr>
            <p:spPr>
              <a:xfrm>
                <a:off x="3937479" y="2967335"/>
                <a:ext cx="52931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a:t>
                </a:r>
              </a:p>
            </p:txBody>
          </p:sp>
          <p:sp>
            <p:nvSpPr>
              <p:cNvPr id="16" name="Rectangle 15"/>
              <p:cNvSpPr/>
              <p:nvPr/>
            </p:nvSpPr>
            <p:spPr>
              <a:xfrm>
                <a:off x="6133673" y="2967335"/>
                <a:ext cx="52931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mn-ea"/>
                    <a:cs typeface="+mn-cs"/>
                  </a:rPr>
                  <a:t>=</a:t>
                </a:r>
              </a:p>
            </p:txBody>
          </p:sp>
          <p:sp>
            <p:nvSpPr>
              <p:cNvPr id="17" name="Rectangle à coins arrondis 18"/>
              <p:cNvSpPr/>
              <p:nvPr/>
            </p:nvSpPr>
            <p:spPr>
              <a:xfrm>
                <a:off x="6702713" y="2054831"/>
                <a:ext cx="1557710" cy="2768886"/>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Incapacité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à garantir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la valeur probante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des documents électroniques archivés</a:t>
                </a:r>
              </a:p>
            </p:txBody>
          </p:sp>
        </p:grpSp>
        <p:sp>
          <p:nvSpPr>
            <p:cNvPr id="7" name="Rectangle 6"/>
            <p:cNvSpPr/>
            <p:nvPr/>
          </p:nvSpPr>
          <p:spPr>
            <a:xfrm rot="20387587">
              <a:off x="1752093" y="2745917"/>
              <a:ext cx="1269080"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A construire</a:t>
              </a:r>
            </a:p>
          </p:txBody>
        </p:sp>
        <p:sp>
          <p:nvSpPr>
            <p:cNvPr id="8" name="Rectangle 7"/>
            <p:cNvSpPr/>
            <p:nvPr/>
          </p:nvSpPr>
          <p:spPr>
            <a:xfrm rot="20387587">
              <a:off x="714328" y="1753871"/>
              <a:ext cx="1568036"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solidFill>
                    <a:srgbClr val="FFC000"/>
                  </a:solidFill>
                  <a:effectLst>
                    <a:outerShdw blurRad="50800" dist="39000" dir="5460000" algn="tl">
                      <a:srgbClr val="000000">
                        <a:alpha val="38000"/>
                      </a:srgbClr>
                    </a:outerShdw>
                  </a:effectLst>
                  <a:uLnTx/>
                  <a:uFillTx/>
                  <a:latin typeface="Calibri"/>
                  <a:ea typeface="+mn-ea"/>
                  <a:cs typeface="+mn-cs"/>
                </a:rPr>
                <a:t>A revoir en fonction de la politique</a:t>
              </a:r>
            </a:p>
          </p:txBody>
        </p:sp>
        <p:sp>
          <p:nvSpPr>
            <p:cNvPr id="9" name="Rectangle 8"/>
            <p:cNvSpPr/>
            <p:nvPr/>
          </p:nvSpPr>
          <p:spPr>
            <a:xfrm rot="20387587">
              <a:off x="714327" y="3538465"/>
              <a:ext cx="1568036"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solidFill>
                    <a:srgbClr val="FFC000"/>
                  </a:solidFill>
                  <a:effectLst>
                    <a:outerShdw blurRad="50800" dist="39000" dir="5460000" algn="tl">
                      <a:srgbClr val="000000">
                        <a:alpha val="38000"/>
                      </a:srgbClr>
                    </a:outerShdw>
                  </a:effectLst>
                  <a:uLnTx/>
                  <a:uFillTx/>
                  <a:latin typeface="Calibri"/>
                  <a:ea typeface="+mn-ea"/>
                  <a:cs typeface="+mn-cs"/>
                </a:rPr>
                <a:t>A revoir en fonction de la politique</a:t>
              </a:r>
            </a:p>
          </p:txBody>
        </p:sp>
        <p:sp>
          <p:nvSpPr>
            <p:cNvPr id="10" name="Rectangle 9"/>
            <p:cNvSpPr/>
            <p:nvPr/>
          </p:nvSpPr>
          <p:spPr>
            <a:xfrm rot="20387587">
              <a:off x="2695603" y="1852623"/>
              <a:ext cx="1269080" cy="338554"/>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all" spc="0" normalizeH="0" baseline="0" noProof="0" dirty="0">
                  <a:ln w="9000" cmpd="sng">
                    <a:solidFill>
                      <a:srgbClr val="92D050"/>
                    </a:solidFill>
                    <a:prstDash val="solid"/>
                  </a:ln>
                  <a:solidFill>
                    <a:srgbClr val="92D050"/>
                  </a:solidFill>
                  <a:effectLst>
                    <a:reflection blurRad="12700" stA="28000" endPos="45000" dist="1000" dir="5400000" sy="-100000" algn="bl" rotWithShape="0"/>
                  </a:effectLst>
                  <a:uLnTx/>
                  <a:uFillTx/>
                  <a:latin typeface="Calibri"/>
                  <a:ea typeface="+mn-ea"/>
                  <a:cs typeface="+mn-cs"/>
                </a:rPr>
                <a:t>OK</a:t>
              </a:r>
            </a:p>
          </p:txBody>
        </p:sp>
        <p:sp>
          <p:nvSpPr>
            <p:cNvPr id="11" name="Rectangle 10"/>
            <p:cNvSpPr/>
            <p:nvPr/>
          </p:nvSpPr>
          <p:spPr>
            <a:xfrm rot="20387587">
              <a:off x="2185140" y="3597231"/>
              <a:ext cx="212562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Obsolescence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Fin de maintenance</a:t>
              </a:r>
            </a:p>
          </p:txBody>
        </p:sp>
        <p:sp>
          <p:nvSpPr>
            <p:cNvPr id="12" name="Rectangle 11"/>
            <p:cNvSpPr/>
            <p:nvPr/>
          </p:nvSpPr>
          <p:spPr>
            <a:xfrm rot="20387587">
              <a:off x="4465538" y="2990762"/>
              <a:ext cx="2125620"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Inexistante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difficilement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compilable</a:t>
              </a:r>
            </a:p>
          </p:txBody>
        </p:sp>
      </p:grpSp>
      <p:sp>
        <p:nvSpPr>
          <p:cNvPr id="18" name="Rectangle à coins arrondis 27"/>
          <p:cNvSpPr/>
          <p:nvPr/>
        </p:nvSpPr>
        <p:spPr>
          <a:xfrm>
            <a:off x="636998" y="1412776"/>
            <a:ext cx="7847184" cy="1171254"/>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Bouygues Telecom utilise un outil d’archivage (ARCSYS) dont les spécificités sont de répondre aux exigences de l’archivage des documents électroniques dans le cadre d’un S.A.E.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Mais ses 8 versions de retard et ses développements spécifiques </a:t>
            </a:r>
            <a:r>
              <a:rPr kumimoji="0" lang="fr-FR" sz="1400" b="0" i="0" u="none" strike="noStrike" kern="1200" cap="none" spc="0" normalizeH="0" baseline="0" noProof="0" dirty="0">
                <a:ln>
                  <a:noFill/>
                </a:ln>
                <a:solidFill>
                  <a:prstClr val="white"/>
                </a:solidFill>
                <a:effectLst/>
                <a:uLnTx/>
                <a:uFillTx/>
                <a:latin typeface="Calibri"/>
                <a:ea typeface="+mn-ea"/>
                <a:cs typeface="+mn-cs"/>
              </a:rPr>
              <a:t>dégradent la garantie de la valeur probante et augmentent les coûts standard de maintenance.</a:t>
            </a:r>
          </a:p>
        </p:txBody>
      </p:sp>
      <p:sp>
        <p:nvSpPr>
          <p:cNvPr id="19" name="Ellipse 18"/>
          <p:cNvSpPr/>
          <p:nvPr/>
        </p:nvSpPr>
        <p:spPr>
          <a:xfrm>
            <a:off x="3598818" y="5686096"/>
            <a:ext cx="770562" cy="77056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AO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2013</a:t>
            </a:r>
          </a:p>
        </p:txBody>
      </p:sp>
    </p:spTree>
    <p:extLst>
      <p:ext uri="{BB962C8B-B14F-4D97-AF65-F5344CB8AC3E}">
        <p14:creationId xmlns:p14="http://schemas.microsoft.com/office/powerpoint/2010/main" val="350570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9712" y="729620"/>
            <a:ext cx="6707088" cy="5363677"/>
          </a:xfrm>
        </p:spPr>
        <p:txBody>
          <a:bodyPr>
            <a:normAutofit fontScale="55000" lnSpcReduction="20000"/>
          </a:bodyPr>
          <a:lstStyle/>
          <a:p>
            <a:pPr lvl="0" eaLnBrk="0">
              <a:buNone/>
            </a:pPr>
            <a:r>
              <a:rPr lang="fr-FR" sz="3600" b="1" dirty="0"/>
              <a:t>Rappel des objectifs</a:t>
            </a:r>
          </a:p>
          <a:p>
            <a:pPr marL="2065338" indent="-457200" eaLnBrk="0"/>
            <a:r>
              <a:rPr lang="fr-FR" sz="2400" dirty="0"/>
              <a:t>Mettre en place un lieu de rencontre pour entretenir une dynamique au sein du CR2PA</a:t>
            </a:r>
          </a:p>
          <a:p>
            <a:pPr marL="2065338" indent="-457200" eaLnBrk="0"/>
            <a:r>
              <a:rPr lang="fr-FR" sz="2400" dirty="0"/>
              <a:t>Disposer d’un lieu de partage, de mise en commun, de recherche et de transmission de savoir</a:t>
            </a:r>
          </a:p>
          <a:p>
            <a:pPr marL="2065338" indent="-457200" eaLnBrk="0"/>
            <a:r>
              <a:rPr lang="fr-FR" sz="2400" dirty="0"/>
              <a:t>Réaliser le lien entre le référentiel existant ou en devenir du CR2PA et les attentes des membres</a:t>
            </a:r>
          </a:p>
          <a:p>
            <a:pPr lvl="0" eaLnBrk="0">
              <a:buNone/>
            </a:pPr>
            <a:endParaRPr lang="fr-FR" sz="3100" b="1" dirty="0"/>
          </a:p>
          <a:p>
            <a:pPr lvl="0" eaLnBrk="0">
              <a:buNone/>
            </a:pPr>
            <a:r>
              <a:rPr lang="fr-FR" sz="3600" b="1" dirty="0"/>
              <a:t>Organisation des ateliers</a:t>
            </a:r>
          </a:p>
          <a:p>
            <a:pPr marL="2065338" indent="-457200" eaLnBrk="0"/>
            <a:r>
              <a:rPr lang="fr-FR" sz="2500" dirty="0"/>
              <a:t>Renco</a:t>
            </a:r>
            <a:r>
              <a:rPr lang="fr-FR" sz="2600" dirty="0"/>
              <a:t>ntres régulières tous Les deux mois</a:t>
            </a:r>
          </a:p>
          <a:p>
            <a:pPr marL="2065338" indent="-457200" eaLnBrk="0"/>
            <a:r>
              <a:rPr lang="fr-FR" sz="2600" dirty="0"/>
              <a:t>Ateliers ouverts à tous les adhérents</a:t>
            </a:r>
          </a:p>
          <a:p>
            <a:pPr marL="2065338" indent="-457200" eaLnBrk="0"/>
            <a:r>
              <a:rPr lang="fr-FR" sz="2600" dirty="0"/>
              <a:t>Participants pouvant être différents d’un atelier à l’autre </a:t>
            </a:r>
          </a:p>
          <a:p>
            <a:pPr marL="2065338" indent="-457200" eaLnBrk="0"/>
            <a:r>
              <a:rPr lang="fr-FR" sz="2600" dirty="0"/>
              <a:t>Groupe de 12 à 15 personnes plus adapté afin de permettre des échanges de fond</a:t>
            </a:r>
          </a:p>
          <a:p>
            <a:pPr marL="2065338" indent="-457200" eaLnBrk="0"/>
            <a:r>
              <a:rPr lang="fr-FR" sz="2600" dirty="0"/>
              <a:t>Une démarche de confidentialité :</a:t>
            </a:r>
          </a:p>
          <a:p>
            <a:pPr marL="2065338" indent="-457200" eaLnBrk="0"/>
            <a:r>
              <a:rPr lang="fr-FR" sz="2600" dirty="0"/>
              <a:t>Participants libres d'utiliser les informations collectées à cette occasion, mais ils ne doivent révéler ni l'identité, ni l'affiliation des personnes à l'origine de ces informations</a:t>
            </a:r>
          </a:p>
          <a:p>
            <a:pPr marL="2065338" indent="-457200" eaLnBrk="0"/>
            <a:r>
              <a:rPr lang="fr-FR" sz="2600" dirty="0"/>
              <a:t>de même qu'ils ne doivent pas révéler l'identité des autres participants</a:t>
            </a:r>
          </a:p>
          <a:p>
            <a:pPr marL="2065338" indent="-457200" eaLnBrk="0"/>
            <a:r>
              <a:rPr lang="fr-FR" sz="2600" dirty="0"/>
              <a:t>Des ordres du jour organisés par thème</a:t>
            </a:r>
          </a:p>
          <a:p>
            <a:pPr marL="2065338" indent="-457200" eaLnBrk="0"/>
            <a:r>
              <a:rPr lang="fr-FR" sz="2600" dirty="0"/>
              <a:t>Lors de chaque atelier travail par groupe de trois personnes pendant 30 mn suivi d’une restitution</a:t>
            </a:r>
          </a:p>
          <a:p>
            <a:pPr marL="2065338" indent="-457200" eaLnBrk="0"/>
            <a:endParaRPr lang="fr-FR" sz="2000" dirty="0"/>
          </a:p>
          <a:p>
            <a:endParaRPr lang="fr-FR" dirty="0"/>
          </a:p>
        </p:txBody>
      </p:sp>
      <p:pic>
        <p:nvPicPr>
          <p:cNvPr id="10" name="Image 9"/>
          <p:cNvPicPr>
            <a:picLocks noChangeAspect="1"/>
          </p:cNvPicPr>
          <p:nvPr/>
        </p:nvPicPr>
        <p:blipFill>
          <a:blip r:embed="rId2" cstate="print"/>
          <a:stretch>
            <a:fillRect/>
          </a:stretch>
        </p:blipFill>
        <p:spPr>
          <a:xfrm>
            <a:off x="467552" y="697816"/>
            <a:ext cx="1438781" cy="493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La rédaction des exigences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Rectangle à coins arrondis 8"/>
          <p:cNvSpPr/>
          <p:nvPr/>
        </p:nvSpPr>
        <p:spPr>
          <a:xfrm>
            <a:off x="636998" y="1484784"/>
            <a:ext cx="7847184" cy="1397287"/>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Pour alimenter le cahier des charges de l’appel d’offres lancé par le </a:t>
            </a:r>
            <a:r>
              <a:rPr kumimoji="0" lang="fr-FR" sz="1800" b="0" i="1" u="none" strike="noStrike" kern="1200" cap="none" spc="0" normalizeH="0" baseline="0" noProof="0" dirty="0">
                <a:ln>
                  <a:noFill/>
                </a:ln>
                <a:solidFill>
                  <a:prstClr val="white"/>
                </a:solidFill>
                <a:effectLst/>
                <a:uLnTx/>
                <a:uFillTx/>
                <a:latin typeface="Calibri"/>
                <a:ea typeface="+mn-ea"/>
                <a:cs typeface="+mn-cs"/>
              </a:rPr>
              <a:t>Pôle </a:t>
            </a:r>
            <a:r>
              <a:rPr kumimoji="0" lang="fr-FR" sz="1800" b="0" i="0" u="none" strike="noStrike" kern="1200" cap="none" spc="0" normalizeH="0" baseline="0" noProof="0" dirty="0">
                <a:ln>
                  <a:noFill/>
                </a:ln>
                <a:solidFill>
                  <a:prstClr val="white"/>
                </a:solidFill>
                <a:effectLst/>
                <a:uLnTx/>
                <a:uFillTx/>
                <a:latin typeface="Calibri"/>
                <a:ea typeface="+mn-ea"/>
                <a:cs typeface="+mn-cs"/>
              </a:rPr>
              <a:t>stockage.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Double objectif de l’appel d’offres : réduire les coûts liés à la maintenance et sécuriser les matériels/logiciels en voix d’obsolescence.</a:t>
            </a:r>
          </a:p>
        </p:txBody>
      </p:sp>
      <p:sp>
        <p:nvSpPr>
          <p:cNvPr id="6" name="Rectangle à coins arrondis 22"/>
          <p:cNvSpPr/>
          <p:nvPr/>
        </p:nvSpPr>
        <p:spPr>
          <a:xfrm>
            <a:off x="636998" y="3138923"/>
            <a:ext cx="7847184" cy="1397287"/>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Pour poser la première pierre du futur système d’archivage électronique.</a:t>
            </a:r>
          </a:p>
        </p:txBody>
      </p:sp>
    </p:spTree>
    <p:extLst>
      <p:ext uri="{BB962C8B-B14F-4D97-AF65-F5344CB8AC3E}">
        <p14:creationId xmlns:p14="http://schemas.microsoft.com/office/powerpoint/2010/main" val="2498412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Contenu des exigences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6" name="Espace réservé du contenu 2"/>
          <p:cNvSpPr>
            <a:spLocks noGrp="1"/>
          </p:cNvSpPr>
          <p:nvPr>
            <p:ph idx="1"/>
          </p:nvPr>
        </p:nvSpPr>
        <p:spPr>
          <a:xfrm>
            <a:off x="683568" y="1396015"/>
            <a:ext cx="7775246" cy="4409249"/>
          </a:xfrm>
        </p:spPr>
        <p:txBody>
          <a:bodyPr>
            <a:normAutofit fontScale="92500" lnSpcReduction="10000"/>
          </a:bodyPr>
          <a:lstStyle/>
          <a:p>
            <a:r>
              <a:rPr lang="fr-FR" sz="1200" b="1" dirty="0"/>
              <a:t>Présentation du cadre juridique et normatif français</a:t>
            </a:r>
          </a:p>
          <a:p>
            <a:pPr marL="801688" indent="-349250">
              <a:buFont typeface="Wingdings" pitchFamily="2" charset="2"/>
              <a:buChar char=""/>
            </a:pPr>
            <a:r>
              <a:rPr lang="fr-FR" sz="1200" dirty="0"/>
              <a:t>L’article 1316-1 du Code Civil définit les conditions suivant lesquelles un document électronique peut se prévaloir de la même force probante d’un document papier</a:t>
            </a:r>
          </a:p>
          <a:p>
            <a:pPr marL="801688" indent="-349250">
              <a:buFont typeface="Wingdings" pitchFamily="2" charset="2"/>
              <a:buChar char=""/>
            </a:pPr>
            <a:r>
              <a:rPr lang="fr-FR" sz="1200" dirty="0"/>
              <a:t>La norme NF-Z 42 013* : des choses à prendre malgré un train de retard</a:t>
            </a:r>
          </a:p>
          <a:p>
            <a:pPr marL="801688" indent="-349250">
              <a:buFont typeface="Wingdings" pitchFamily="2" charset="2"/>
              <a:buChar char=""/>
            </a:pPr>
            <a:r>
              <a:rPr lang="fr-FR" sz="1200" dirty="0"/>
              <a:t>L’expertise de la </a:t>
            </a:r>
            <a:r>
              <a:rPr lang="fr-FR" sz="1200" i="1" dirty="0"/>
              <a:t>Conservation des données</a:t>
            </a:r>
          </a:p>
          <a:p>
            <a:pPr marL="801688" indent="-349250">
              <a:buFont typeface="Wingdings" pitchFamily="2" charset="2"/>
              <a:buChar char=""/>
            </a:pPr>
            <a:endParaRPr lang="fr-FR" sz="400" dirty="0"/>
          </a:p>
          <a:p>
            <a:r>
              <a:rPr lang="fr-FR" sz="1200" b="1" dirty="0"/>
              <a:t>Le contexte Bouygues Telecom</a:t>
            </a:r>
          </a:p>
          <a:p>
            <a:pPr marL="801688" indent="-349250">
              <a:buFont typeface="Wingdings" pitchFamily="2" charset="2"/>
              <a:buChar char=""/>
            </a:pPr>
            <a:r>
              <a:rPr lang="fr-FR" sz="1200" dirty="0"/>
              <a:t>Ce qui est fait aujourd’hui, ce qu’il faudrait faire demain, ce qu’on peut imaginer pour après-demain</a:t>
            </a:r>
          </a:p>
          <a:p>
            <a:pPr marL="801688" indent="-349250">
              <a:buFont typeface="Wingdings" pitchFamily="2" charset="2"/>
              <a:buChar char=""/>
            </a:pPr>
            <a:r>
              <a:rPr lang="fr-FR" sz="1200" dirty="0"/>
              <a:t>Les exigences spécifiques au contexte actuel et futur</a:t>
            </a:r>
          </a:p>
          <a:p>
            <a:pPr marL="801688" indent="-349250">
              <a:buFont typeface="Wingdings" pitchFamily="2" charset="2"/>
              <a:buChar char=""/>
            </a:pPr>
            <a:endParaRPr lang="fr-FR" sz="400" dirty="0"/>
          </a:p>
          <a:p>
            <a:r>
              <a:rPr lang="fr-FR" sz="1200" b="1" dirty="0"/>
              <a:t>Les exigences</a:t>
            </a:r>
          </a:p>
          <a:p>
            <a:pPr marL="801688" indent="-349250">
              <a:buFont typeface="Wingdings" pitchFamily="2" charset="2"/>
              <a:buChar char=""/>
            </a:pPr>
            <a:r>
              <a:rPr lang="fr-FR" sz="1200" dirty="0"/>
              <a:t>Interopérabilité et réversibilité</a:t>
            </a:r>
          </a:p>
          <a:p>
            <a:pPr marL="801688" indent="-349250">
              <a:buFont typeface="Wingdings" pitchFamily="2" charset="2"/>
              <a:buChar char=""/>
            </a:pPr>
            <a:r>
              <a:rPr lang="fr-FR" sz="1200" dirty="0"/>
              <a:t>Intégrité et imputabilité</a:t>
            </a:r>
          </a:p>
          <a:p>
            <a:pPr marL="801688" indent="-349250">
              <a:buFont typeface="Wingdings" pitchFamily="2" charset="2"/>
              <a:buChar char=""/>
            </a:pPr>
            <a:r>
              <a:rPr lang="fr-FR" sz="1200" dirty="0"/>
              <a:t>Pérennité</a:t>
            </a:r>
          </a:p>
          <a:p>
            <a:pPr marL="801688" indent="-349250">
              <a:buFont typeface="Wingdings" pitchFamily="2" charset="2"/>
              <a:buChar char=""/>
            </a:pPr>
            <a:r>
              <a:rPr lang="fr-FR" sz="1200" dirty="0"/>
              <a:t>Sécurité</a:t>
            </a:r>
          </a:p>
          <a:p>
            <a:pPr marL="801688" indent="-349250">
              <a:buFont typeface="Wingdings" pitchFamily="2" charset="2"/>
              <a:buChar char=""/>
            </a:pPr>
            <a:endParaRPr lang="fr-FR" sz="400" dirty="0"/>
          </a:p>
          <a:p>
            <a:r>
              <a:rPr lang="fr-FR" sz="1200" b="1" dirty="0"/>
              <a:t>Les besoins complémentaires métier</a:t>
            </a:r>
          </a:p>
          <a:p>
            <a:pPr marL="801688" indent="-349250">
              <a:buFont typeface="Wingdings" pitchFamily="2" charset="2"/>
              <a:buChar char=""/>
            </a:pPr>
            <a:r>
              <a:rPr lang="fr-FR" sz="1200" dirty="0"/>
              <a:t>Besoins métiers des clients à l’archivage de documents électroniques n’entrant pas dans le cadre des exigences</a:t>
            </a:r>
          </a:p>
          <a:p>
            <a:pPr marL="801688" indent="-349250">
              <a:buFont typeface="Wingdings" pitchFamily="2" charset="2"/>
              <a:buChar char=""/>
            </a:pPr>
            <a:endParaRPr lang="fr-FR" sz="400" dirty="0"/>
          </a:p>
          <a:p>
            <a:r>
              <a:rPr lang="fr-FR" sz="1200" b="1" dirty="0"/>
              <a:t>Exigences vis-à-vis des fournisseurs dans le cadre d’un appel d’offres</a:t>
            </a:r>
          </a:p>
          <a:p>
            <a:pPr marL="801688" indent="-349250">
              <a:buFont typeface="Wingdings" pitchFamily="2" charset="2"/>
              <a:buChar char=""/>
            </a:pPr>
            <a:r>
              <a:rPr lang="fr-FR" sz="1200" dirty="0"/>
              <a:t>Description des détails et démonstrations attendus à minima dans les réponses à l’appel d’offres</a:t>
            </a:r>
          </a:p>
          <a:p>
            <a:pPr marL="801688" indent="-349250">
              <a:buFont typeface="Wingdings" pitchFamily="2" charset="2"/>
              <a:buChar char=""/>
            </a:pPr>
            <a:endParaRPr lang="fr-FR" sz="400" dirty="0"/>
          </a:p>
          <a:p>
            <a:r>
              <a:rPr lang="fr-FR" sz="1200" b="1" dirty="0"/>
              <a:t>Annexes</a:t>
            </a:r>
          </a:p>
          <a:p>
            <a:pPr marL="801688" indent="-349250">
              <a:buFont typeface="Wingdings" pitchFamily="2" charset="2"/>
              <a:buChar char=""/>
            </a:pPr>
            <a:r>
              <a:rPr lang="fr-FR" sz="1200" dirty="0"/>
              <a:t>Les exigences de la NF-Z 42 013 sur l’usage de disques WORM comme supports de stockage</a:t>
            </a:r>
          </a:p>
          <a:p>
            <a:pPr marL="801688" indent="-349250">
              <a:buFont typeface="Wingdings" pitchFamily="2" charset="2"/>
              <a:buChar char=""/>
            </a:pPr>
            <a:r>
              <a:rPr lang="fr-FR" sz="1200" dirty="0"/>
              <a:t>Termes et définitions</a:t>
            </a:r>
          </a:p>
          <a:p>
            <a:pPr marL="801688" indent="-349250">
              <a:buFont typeface="Wingdings" pitchFamily="2" charset="2"/>
              <a:buChar char=""/>
            </a:pPr>
            <a:r>
              <a:rPr lang="fr-FR" sz="1200" dirty="0"/>
              <a:t>Références bibliographiques</a:t>
            </a:r>
          </a:p>
        </p:txBody>
      </p:sp>
      <p:sp>
        <p:nvSpPr>
          <p:cNvPr id="7" name="ZoneTexte 6"/>
          <p:cNvSpPr txBox="1"/>
          <p:nvPr/>
        </p:nvSpPr>
        <p:spPr>
          <a:xfrm>
            <a:off x="685256" y="5805264"/>
            <a:ext cx="7847184" cy="430887"/>
          </a:xfrm>
          <a:prstGeom prst="rect">
            <a:avLst/>
          </a:prstGeom>
          <a:noFill/>
        </p:spPr>
        <p:txBody>
          <a:bodyPr wrap="square" rtlCol="0">
            <a:spAutoFit/>
          </a:bodyPr>
          <a:lstStyle/>
          <a:p>
            <a:pPr marL="0" marR="0" lvl="0" indent="0" algn="l" defTabSz="2667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Norme NF Z 42-013 – Archivage électronique - « spécifications relatives à la conception et à l’exploitation de systèmes informatiques en vue d’assurer la conservation et l’intégrité des documents stockés dans ces systèmes » ; AFNOR ; Mars 2009.</a:t>
            </a:r>
          </a:p>
        </p:txBody>
      </p:sp>
    </p:spTree>
    <p:extLst>
      <p:ext uri="{BB962C8B-B14F-4D97-AF65-F5344CB8AC3E}">
        <p14:creationId xmlns:p14="http://schemas.microsoft.com/office/powerpoint/2010/main" val="3062878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1059" y="1916832"/>
            <a:ext cx="8501882" cy="1470025"/>
          </a:xfrm>
        </p:spPr>
        <p:txBody>
          <a:bodyPr>
            <a:normAutofit/>
          </a:bodyPr>
          <a:lstStyle/>
          <a:p>
            <a:r>
              <a:rPr lang="fr-FR" dirty="0"/>
              <a:t>Les exigences en détail</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Sous-titre 6"/>
          <p:cNvSpPr>
            <a:spLocks noGrp="1"/>
          </p:cNvSpPr>
          <p:nvPr>
            <p:ph type="subTitle" idx="1"/>
          </p:nvPr>
        </p:nvSpPr>
        <p:spPr/>
        <p:txBody>
          <a:bodyPr>
            <a:normAutofit/>
          </a:bodyPr>
          <a:lstStyle/>
          <a:p>
            <a:r>
              <a:rPr lang="fr-FR" dirty="0"/>
              <a:t>Interopérabilité et réversibilité, intégrité et imputabilité, pérennité, sécurité :</a:t>
            </a:r>
          </a:p>
          <a:p>
            <a:r>
              <a:rPr lang="fr-FR" dirty="0"/>
              <a:t>les réponses de Bouygues Telecom</a:t>
            </a:r>
          </a:p>
          <a:p>
            <a:endParaRPr lang="fr-FR" dirty="0"/>
          </a:p>
        </p:txBody>
      </p:sp>
    </p:spTree>
    <p:extLst>
      <p:ext uri="{BB962C8B-B14F-4D97-AF65-F5344CB8AC3E}">
        <p14:creationId xmlns:p14="http://schemas.microsoft.com/office/powerpoint/2010/main" val="4039967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exigences :</a:t>
            </a:r>
            <a:br>
              <a:rPr lang="fr-FR" sz="3200" dirty="0"/>
            </a:br>
            <a:r>
              <a:rPr lang="fr-FR" sz="3200" dirty="0"/>
              <a:t>l’interopérabilité et réversibilité</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Rectangle à coins arrondis 172"/>
          <p:cNvSpPr/>
          <p:nvPr/>
        </p:nvSpPr>
        <p:spPr>
          <a:xfrm>
            <a:off x="7994268" y="2380310"/>
            <a:ext cx="898453" cy="3716492"/>
          </a:xfrm>
          <a:prstGeom prst="roundRect">
            <a:avLst/>
          </a:prstGeom>
          <a:solidFill>
            <a:srgbClr val="92D050">
              <a:alpha val="20000"/>
            </a:srgb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à coins arrondis 171"/>
          <p:cNvSpPr/>
          <p:nvPr/>
        </p:nvSpPr>
        <p:spPr>
          <a:xfrm>
            <a:off x="304800" y="2380310"/>
            <a:ext cx="898453" cy="3716492"/>
          </a:xfrm>
          <a:prstGeom prst="roundRect">
            <a:avLst/>
          </a:prstGeom>
          <a:solidFill>
            <a:srgbClr val="FFABAB">
              <a:alpha val="20000"/>
            </a:srgbClr>
          </a:solidFill>
          <a:ln>
            <a:solidFill>
              <a:srgbClr val="FFABAB"/>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à coins arrondis 8"/>
          <p:cNvSpPr/>
          <p:nvPr/>
        </p:nvSpPr>
        <p:spPr>
          <a:xfrm>
            <a:off x="636998" y="1161556"/>
            <a:ext cx="7847184" cy="1078788"/>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Les nouveaux matériels/logiciels retenus par l’appel d’offres doivent être en mesure 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 Assurer la continuité de service des versements existants.</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Conserver la valeur probante des archives en cas de migration.</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Communiquer avec la solution d’archivage.</a:t>
            </a:r>
          </a:p>
        </p:txBody>
      </p:sp>
      <p:sp>
        <p:nvSpPr>
          <p:cNvPr id="8" name="Cylindre 7"/>
          <p:cNvSpPr/>
          <p:nvPr/>
        </p:nvSpPr>
        <p:spPr>
          <a:xfrm>
            <a:off x="4308652" y="2959093"/>
            <a:ext cx="493159" cy="644703"/>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SI 1</a:t>
            </a:r>
          </a:p>
        </p:txBody>
      </p:sp>
      <p:sp>
        <p:nvSpPr>
          <p:cNvPr id="9" name="Cylindre 8"/>
          <p:cNvSpPr/>
          <p:nvPr/>
        </p:nvSpPr>
        <p:spPr>
          <a:xfrm>
            <a:off x="4308652" y="3757906"/>
            <a:ext cx="493159" cy="644703"/>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SI 2</a:t>
            </a:r>
          </a:p>
        </p:txBody>
      </p:sp>
      <p:pic>
        <p:nvPicPr>
          <p:cNvPr id="10" name="Picture 2" descr="P:\TEMP\Fichiers Internet temporaires\Content.IE5\JFAYXULQ\MC900434845[1].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636998" y="3612212"/>
            <a:ext cx="566256" cy="566256"/>
          </a:xfrm>
          <a:prstGeom prst="rect">
            <a:avLst/>
          </a:prstGeom>
          <a:noFill/>
        </p:spPr>
      </p:pic>
      <p:pic>
        <p:nvPicPr>
          <p:cNvPr id="11" name="Picture 3" descr="P:\TEMP\Fichiers Internet temporaires\Content.IE5\WUOH1VIH\MC900398507[1].wmf"/>
          <p:cNvPicPr>
            <a:picLocks noChangeAspect="1" noChangeArrowheads="1"/>
          </p:cNvPicPr>
          <p:nvPr/>
        </p:nvPicPr>
        <p:blipFill>
          <a:blip r:embed="rId3"/>
          <a:srcRect/>
          <a:stretch>
            <a:fillRect/>
          </a:stretch>
        </p:blipFill>
        <p:spPr bwMode="auto">
          <a:xfrm>
            <a:off x="1676400" y="3882089"/>
            <a:ext cx="1812925" cy="1222375"/>
          </a:xfrm>
          <a:prstGeom prst="rect">
            <a:avLst/>
          </a:prstGeom>
          <a:noFill/>
        </p:spPr>
      </p:pic>
      <p:cxnSp>
        <p:nvCxnSpPr>
          <p:cNvPr id="12" name="Connecteur en angle 14"/>
          <p:cNvCxnSpPr>
            <a:stCxn id="11" idx="1"/>
            <a:endCxn id="21" idx="3"/>
          </p:cNvCxnSpPr>
          <p:nvPr/>
        </p:nvCxnSpPr>
        <p:spPr>
          <a:xfrm rot="10800000" flipV="1">
            <a:off x="1203254" y="4493277"/>
            <a:ext cx="473146" cy="57143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cteur en angle 14"/>
          <p:cNvCxnSpPr>
            <a:stCxn id="11" idx="1"/>
          </p:cNvCxnSpPr>
          <p:nvPr/>
        </p:nvCxnSpPr>
        <p:spPr>
          <a:xfrm rot="10800000">
            <a:off x="1203256" y="4493277"/>
            <a:ext cx="473144" cy="127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onnecteur en angle 14"/>
          <p:cNvCxnSpPr>
            <a:stCxn id="11" idx="1"/>
            <a:endCxn id="16" idx="3"/>
          </p:cNvCxnSpPr>
          <p:nvPr/>
        </p:nvCxnSpPr>
        <p:spPr>
          <a:xfrm rot="10800000" flipV="1">
            <a:off x="1203254" y="4493276"/>
            <a:ext cx="473146" cy="117635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15" name="Picture 2" descr="P:\TEMP\Fichiers Internet temporaires\Content.IE5\JFAYXULQ\MC900434845[1].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636998" y="4194690"/>
            <a:ext cx="566256" cy="566256"/>
          </a:xfrm>
          <a:prstGeom prst="rect">
            <a:avLst/>
          </a:prstGeom>
          <a:noFill/>
        </p:spPr>
      </p:pic>
      <p:pic>
        <p:nvPicPr>
          <p:cNvPr id="16" name="Picture 2" descr="P:\TEMP\Fichiers Internet temporaires\Content.IE5\JFAYXULQ\MC900434845[1].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636998" y="5386504"/>
            <a:ext cx="566256" cy="566256"/>
          </a:xfrm>
          <a:prstGeom prst="rect">
            <a:avLst/>
          </a:prstGeom>
          <a:noFill/>
        </p:spPr>
      </p:pic>
      <p:cxnSp>
        <p:nvCxnSpPr>
          <p:cNvPr id="17" name="Connecteur en angle 14"/>
          <p:cNvCxnSpPr>
            <a:stCxn id="11" idx="1"/>
            <a:endCxn id="20" idx="3"/>
          </p:cNvCxnSpPr>
          <p:nvPr/>
        </p:nvCxnSpPr>
        <p:spPr>
          <a:xfrm rot="10800000">
            <a:off x="1203254" y="3302581"/>
            <a:ext cx="473146" cy="119069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cteur en angle 14"/>
          <p:cNvCxnSpPr>
            <a:stCxn id="25" idx="2"/>
            <a:endCxn id="30" idx="3"/>
          </p:cNvCxnSpPr>
          <p:nvPr/>
        </p:nvCxnSpPr>
        <p:spPr>
          <a:xfrm rot="10800000" flipV="1">
            <a:off x="3605422" y="5708855"/>
            <a:ext cx="703231" cy="520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necteur en angle 14"/>
          <p:cNvCxnSpPr>
            <a:stCxn id="24" idx="2"/>
            <a:endCxn id="11" idx="3"/>
          </p:cNvCxnSpPr>
          <p:nvPr/>
        </p:nvCxnSpPr>
        <p:spPr>
          <a:xfrm rot="10800000">
            <a:off x="3489326" y="4493277"/>
            <a:ext cx="819327" cy="41676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20" name="Picture 2" descr="P:\TEMP\Fichiers Internet temporaires\Content.IE5\JFAYXULQ\MC900434845[1].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636998" y="3019452"/>
            <a:ext cx="566256" cy="566256"/>
          </a:xfrm>
          <a:prstGeom prst="rect">
            <a:avLst/>
          </a:prstGeom>
          <a:noFill/>
        </p:spPr>
      </p:pic>
      <p:pic>
        <p:nvPicPr>
          <p:cNvPr id="21" name="Picture 2" descr="P:\TEMP\Fichiers Internet temporaires\Content.IE5\JFAYXULQ\MC900434845[1].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636998" y="4781579"/>
            <a:ext cx="566256" cy="566256"/>
          </a:xfrm>
          <a:prstGeom prst="rect">
            <a:avLst/>
          </a:prstGeom>
          <a:noFill/>
        </p:spPr>
      </p:pic>
      <p:cxnSp>
        <p:nvCxnSpPr>
          <p:cNvPr id="22" name="Connecteur en angle 14"/>
          <p:cNvCxnSpPr>
            <a:stCxn id="9" idx="2"/>
          </p:cNvCxnSpPr>
          <p:nvPr/>
        </p:nvCxnSpPr>
        <p:spPr>
          <a:xfrm rot="10800000" flipV="1">
            <a:off x="3489326" y="4080258"/>
            <a:ext cx="819327" cy="41301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ngle 14"/>
          <p:cNvCxnSpPr>
            <a:stCxn id="8" idx="2"/>
            <a:endCxn id="11" idx="0"/>
          </p:cNvCxnSpPr>
          <p:nvPr/>
        </p:nvCxnSpPr>
        <p:spPr>
          <a:xfrm rot="10800000" flipV="1">
            <a:off x="2582864" y="3281445"/>
            <a:ext cx="1725789" cy="60064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Cylindre 23"/>
          <p:cNvSpPr/>
          <p:nvPr/>
        </p:nvSpPr>
        <p:spPr>
          <a:xfrm>
            <a:off x="4308652" y="4587691"/>
            <a:ext cx="493159" cy="644703"/>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SI</a:t>
            </a:r>
            <a:r>
              <a:rPr kumimoji="0" lang="fr-FR" sz="1400" b="0" i="0" u="none" strike="noStrike" kern="1200" cap="none" spc="0" normalizeH="0" baseline="0" noProof="0" dirty="0">
                <a:ln>
                  <a:noFill/>
                </a:ln>
                <a:solidFill>
                  <a:prstClr val="white"/>
                </a:solidFill>
                <a:effectLst/>
                <a:uLnTx/>
                <a:uFillTx/>
                <a:latin typeface="Calibri"/>
                <a:ea typeface="+mn-ea"/>
                <a:cs typeface="+mn-cs"/>
              </a:rPr>
              <a: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Cylindre 24"/>
          <p:cNvSpPr/>
          <p:nvPr/>
        </p:nvSpPr>
        <p:spPr>
          <a:xfrm>
            <a:off x="4308652" y="5386504"/>
            <a:ext cx="493159" cy="644703"/>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SI n</a:t>
            </a:r>
          </a:p>
        </p:txBody>
      </p:sp>
      <p:cxnSp>
        <p:nvCxnSpPr>
          <p:cNvPr id="26" name="Connecteur en angle 14"/>
          <p:cNvCxnSpPr>
            <a:stCxn id="11" idx="1"/>
            <a:endCxn id="10" idx="3"/>
          </p:cNvCxnSpPr>
          <p:nvPr/>
        </p:nvCxnSpPr>
        <p:spPr>
          <a:xfrm rot="10800000">
            <a:off x="1203254" y="3895341"/>
            <a:ext cx="473146" cy="59793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rot="20430609">
            <a:off x="2002998" y="4230229"/>
            <a:ext cx="1159730" cy="461665"/>
          </a:xfrm>
          <a:prstGeom prst="rect">
            <a:avLst/>
          </a:prstGeom>
          <a:solidFill>
            <a:srgbClr val="FFABAB">
              <a:alpha val="43922"/>
            </a:srgb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ARCSYS</a:t>
            </a:r>
          </a:p>
        </p:txBody>
      </p:sp>
      <p:sp>
        <p:nvSpPr>
          <p:cNvPr id="28" name="ZoneTexte 27"/>
          <p:cNvSpPr txBox="1"/>
          <p:nvPr/>
        </p:nvSpPr>
        <p:spPr>
          <a:xfrm>
            <a:off x="339242" y="2810648"/>
            <a:ext cx="405685" cy="3369450"/>
          </a:xfrm>
          <a:prstGeom prst="rect">
            <a:avLst/>
          </a:prstGeom>
          <a:noFill/>
        </p:spPr>
        <p:txBody>
          <a:bodyPr vert="vert270"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F497D"/>
                </a:solidFill>
                <a:effectLst/>
                <a:uLnTx/>
                <a:uFillTx/>
                <a:latin typeface="Calibri"/>
                <a:ea typeface="+mn-ea"/>
                <a:cs typeface="+mn-cs"/>
              </a:rPr>
              <a:t>Ferme de stockage obsolètes</a:t>
            </a:r>
          </a:p>
        </p:txBody>
      </p:sp>
      <p:sp>
        <p:nvSpPr>
          <p:cNvPr id="29" name="ZoneTexte 28"/>
          <p:cNvSpPr txBox="1"/>
          <p:nvPr/>
        </p:nvSpPr>
        <p:spPr>
          <a:xfrm>
            <a:off x="4553590" y="6335824"/>
            <a:ext cx="1911507" cy="457555"/>
          </a:xfrm>
          <a:prstGeom prst="rect">
            <a:avLst/>
          </a:prstGeom>
          <a:noFill/>
        </p:spPr>
        <p:txBody>
          <a:bodyPr vert="horz" wrap="non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 automates d’acquisition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   de données à archiver</a:t>
            </a:r>
          </a:p>
        </p:txBody>
      </p:sp>
      <p:pic>
        <p:nvPicPr>
          <p:cNvPr id="30" name="Picture 4" descr="P:\TEMP\Fichiers Internet temporaires\Content.IE5\JFAYXULQ\MC900431566[1].png"/>
          <p:cNvPicPr>
            <a:picLocks noChangeAspect="1" noChangeArrowheads="1"/>
          </p:cNvPicPr>
          <p:nvPr/>
        </p:nvPicPr>
        <p:blipFill>
          <a:blip r:embed="rId4"/>
          <a:srcRect/>
          <a:stretch>
            <a:fillRect/>
          </a:stretch>
        </p:blipFill>
        <p:spPr bwMode="auto">
          <a:xfrm>
            <a:off x="2845008" y="5331320"/>
            <a:ext cx="760413" cy="765482"/>
          </a:xfrm>
          <a:prstGeom prst="rect">
            <a:avLst/>
          </a:prstGeom>
          <a:noFill/>
        </p:spPr>
      </p:pic>
      <p:sp>
        <p:nvSpPr>
          <p:cNvPr id="31" name="Rectangle 30"/>
          <p:cNvSpPr/>
          <p:nvPr/>
        </p:nvSpPr>
        <p:spPr>
          <a:xfrm>
            <a:off x="2730831" y="5775647"/>
            <a:ext cx="951373" cy="461665"/>
          </a:xfrm>
          <a:prstGeom prst="rect">
            <a:avLst/>
          </a:prstGeom>
          <a:solidFill>
            <a:srgbClr val="FFABAB">
              <a:alpha val="43922"/>
            </a:srgb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mn-cs"/>
              </a:rPr>
              <a:t>ASIA</a:t>
            </a:r>
          </a:p>
        </p:txBody>
      </p:sp>
      <p:cxnSp>
        <p:nvCxnSpPr>
          <p:cNvPr id="32" name="Connecteur en angle 14"/>
          <p:cNvCxnSpPr>
            <a:stCxn id="30" idx="1"/>
          </p:cNvCxnSpPr>
          <p:nvPr/>
        </p:nvCxnSpPr>
        <p:spPr>
          <a:xfrm rot="10800000">
            <a:off x="2582864" y="5104467"/>
            <a:ext cx="262144" cy="60959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pic>
        <p:nvPicPr>
          <p:cNvPr id="33" name="Picture 5" descr="P:\TEMP\Fichiers Internet temporaires\Content.IE5\WUOH1VIH\MC900431526[1].png"/>
          <p:cNvPicPr>
            <a:picLocks noChangeAspect="1" noChangeArrowheads="1"/>
          </p:cNvPicPr>
          <p:nvPr/>
        </p:nvPicPr>
        <p:blipFill>
          <a:blip r:embed="rId5"/>
          <a:srcRect/>
          <a:stretch>
            <a:fillRect/>
          </a:stretch>
        </p:blipFill>
        <p:spPr bwMode="auto">
          <a:xfrm>
            <a:off x="3211005" y="3024261"/>
            <a:ext cx="556639" cy="556639"/>
          </a:xfrm>
          <a:prstGeom prst="rect">
            <a:avLst/>
          </a:prstGeom>
          <a:noFill/>
        </p:spPr>
      </p:pic>
      <p:pic>
        <p:nvPicPr>
          <p:cNvPr id="34" name="Picture 5" descr="P:\TEMP\Fichiers Internet temporaires\Content.IE5\WUOH1VIH\MC900431526[1].png"/>
          <p:cNvPicPr>
            <a:picLocks noChangeAspect="1" noChangeArrowheads="1"/>
          </p:cNvPicPr>
          <p:nvPr/>
        </p:nvPicPr>
        <p:blipFill>
          <a:blip r:embed="rId5"/>
          <a:srcRect/>
          <a:stretch>
            <a:fillRect/>
          </a:stretch>
        </p:blipFill>
        <p:spPr bwMode="auto">
          <a:xfrm>
            <a:off x="3605421" y="3801938"/>
            <a:ext cx="556639" cy="556639"/>
          </a:xfrm>
          <a:prstGeom prst="rect">
            <a:avLst/>
          </a:prstGeom>
          <a:noFill/>
        </p:spPr>
      </p:pic>
      <p:pic>
        <p:nvPicPr>
          <p:cNvPr id="35" name="Picture 5" descr="P:\TEMP\Fichiers Internet temporaires\Content.IE5\WUOH1VIH\MC900431526[1].png"/>
          <p:cNvPicPr>
            <a:picLocks noChangeAspect="1" noChangeArrowheads="1"/>
          </p:cNvPicPr>
          <p:nvPr/>
        </p:nvPicPr>
        <p:blipFill>
          <a:blip r:embed="rId5"/>
          <a:srcRect/>
          <a:stretch>
            <a:fillRect/>
          </a:stretch>
        </p:blipFill>
        <p:spPr bwMode="auto">
          <a:xfrm>
            <a:off x="3605421" y="4631723"/>
            <a:ext cx="556639" cy="556639"/>
          </a:xfrm>
          <a:prstGeom prst="rect">
            <a:avLst/>
          </a:prstGeom>
          <a:noFill/>
        </p:spPr>
      </p:pic>
      <p:pic>
        <p:nvPicPr>
          <p:cNvPr id="36" name="Picture 5" descr="P:\TEMP\Fichiers Internet temporaires\Content.IE5\WUOH1VIH\MC900431526[1].png"/>
          <p:cNvPicPr>
            <a:picLocks noChangeAspect="1" noChangeArrowheads="1"/>
          </p:cNvPicPr>
          <p:nvPr/>
        </p:nvPicPr>
        <p:blipFill>
          <a:blip r:embed="rId5"/>
          <a:srcRect/>
          <a:stretch>
            <a:fillRect/>
          </a:stretch>
        </p:blipFill>
        <p:spPr bwMode="auto">
          <a:xfrm>
            <a:off x="4283968" y="6309320"/>
            <a:ext cx="347835" cy="347835"/>
          </a:xfrm>
          <a:prstGeom prst="rect">
            <a:avLst/>
          </a:prstGeom>
          <a:noFill/>
        </p:spPr>
      </p:pic>
      <p:pic>
        <p:nvPicPr>
          <p:cNvPr id="37" name="Picture 2" descr="P:\TEMP\Fichiers Internet temporaires\Content.IE5\JFAYXULQ\MC900434845[1].png"/>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flipH="1">
            <a:off x="7994268" y="3797740"/>
            <a:ext cx="566256" cy="566256"/>
          </a:xfrm>
          <a:prstGeom prst="rect">
            <a:avLst/>
          </a:prstGeom>
          <a:noFill/>
        </p:spPr>
      </p:pic>
      <p:pic>
        <p:nvPicPr>
          <p:cNvPr id="38" name="Picture 2" descr="P:\TEMP\Fichiers Internet temporaires\Content.IE5\JFAYXULQ\MC900434845[1].png"/>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flipH="1">
            <a:off x="7994268" y="5041952"/>
            <a:ext cx="566256" cy="566256"/>
          </a:xfrm>
          <a:prstGeom prst="rect">
            <a:avLst/>
          </a:prstGeom>
          <a:noFill/>
        </p:spPr>
      </p:pic>
      <p:pic>
        <p:nvPicPr>
          <p:cNvPr id="39" name="Picture 2" descr="P:\TEMP\Fichiers Internet temporaires\Content.IE5\JFAYXULQ\MC900434845[1].png"/>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flipH="1">
            <a:off x="7994268" y="3204980"/>
            <a:ext cx="566256" cy="566256"/>
          </a:xfrm>
          <a:prstGeom prst="rect">
            <a:avLst/>
          </a:prstGeom>
          <a:noFill/>
        </p:spPr>
      </p:pic>
      <p:pic>
        <p:nvPicPr>
          <p:cNvPr id="40" name="Picture 2" descr="P:\TEMP\Fichiers Internet temporaires\Content.IE5\JFAYXULQ\MC900434845[1].png"/>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flipH="1">
            <a:off x="7994268" y="4437027"/>
            <a:ext cx="566256" cy="566256"/>
          </a:xfrm>
          <a:prstGeom prst="rect">
            <a:avLst/>
          </a:prstGeom>
          <a:noFill/>
        </p:spPr>
      </p:pic>
      <p:sp>
        <p:nvSpPr>
          <p:cNvPr id="41" name="ZoneTexte 40"/>
          <p:cNvSpPr txBox="1"/>
          <p:nvPr/>
        </p:nvSpPr>
        <p:spPr>
          <a:xfrm>
            <a:off x="8484182" y="2784144"/>
            <a:ext cx="440313" cy="3369450"/>
          </a:xfrm>
          <a:prstGeom prst="rect">
            <a:avLst/>
          </a:prstGeom>
          <a:noFill/>
        </p:spPr>
        <p:txBody>
          <a:bodyPr vert="vert270"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F497D"/>
                </a:solidFill>
                <a:effectLst/>
                <a:uLnTx/>
                <a:uFillTx/>
                <a:latin typeface="Calibri"/>
                <a:ea typeface="+mn-ea"/>
                <a:cs typeface="+mn-cs"/>
              </a:rPr>
              <a:t>Nouvelle ferme de stockage</a:t>
            </a:r>
          </a:p>
        </p:txBody>
      </p:sp>
      <p:cxnSp>
        <p:nvCxnSpPr>
          <p:cNvPr id="42" name="Connecteur en angle 128"/>
          <p:cNvCxnSpPr>
            <a:stCxn id="46" idx="3"/>
            <a:endCxn id="39" idx="3"/>
          </p:cNvCxnSpPr>
          <p:nvPr/>
        </p:nvCxnSpPr>
        <p:spPr>
          <a:xfrm flipV="1">
            <a:off x="7539559" y="3488108"/>
            <a:ext cx="454709" cy="99931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Connecteur en angle 14"/>
          <p:cNvCxnSpPr>
            <a:stCxn id="46" idx="3"/>
            <a:endCxn id="37" idx="3"/>
          </p:cNvCxnSpPr>
          <p:nvPr/>
        </p:nvCxnSpPr>
        <p:spPr>
          <a:xfrm flipV="1">
            <a:off x="7539559" y="4080868"/>
            <a:ext cx="454709" cy="40655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Connecteur en angle 14"/>
          <p:cNvCxnSpPr>
            <a:stCxn id="46" idx="3"/>
            <a:endCxn id="40" idx="3"/>
          </p:cNvCxnSpPr>
          <p:nvPr/>
        </p:nvCxnSpPr>
        <p:spPr>
          <a:xfrm>
            <a:off x="7539559" y="4487427"/>
            <a:ext cx="454709" cy="232728"/>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Connecteur en angle 14"/>
          <p:cNvCxnSpPr>
            <a:stCxn id="46" idx="3"/>
            <a:endCxn id="38" idx="3"/>
          </p:cNvCxnSpPr>
          <p:nvPr/>
        </p:nvCxnSpPr>
        <p:spPr>
          <a:xfrm>
            <a:off x="7539559" y="4487427"/>
            <a:ext cx="454709" cy="837653"/>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46" name="Picture 8" descr="P:\TEMP\Fichiers Internet temporaires\Content.IE5\JFAYXULQ\MC900441335[1].png"/>
          <p:cNvPicPr>
            <a:picLocks noChangeAspect="1" noChangeArrowheads="1"/>
          </p:cNvPicPr>
          <p:nvPr/>
        </p:nvPicPr>
        <p:blipFill>
          <a:blip r:embed="rId6"/>
          <a:srcRect/>
          <a:stretch>
            <a:fillRect/>
          </a:stretch>
        </p:blipFill>
        <p:spPr bwMode="auto">
          <a:xfrm>
            <a:off x="6248093" y="3841694"/>
            <a:ext cx="1291466" cy="1291466"/>
          </a:xfrm>
          <a:prstGeom prst="rect">
            <a:avLst/>
          </a:prstGeom>
          <a:noFill/>
        </p:spPr>
      </p:pic>
      <p:sp>
        <p:nvSpPr>
          <p:cNvPr id="47" name="Rectangle 46"/>
          <p:cNvSpPr/>
          <p:nvPr/>
        </p:nvSpPr>
        <p:spPr>
          <a:xfrm rot="20430609">
            <a:off x="6291881" y="4181597"/>
            <a:ext cx="1159730" cy="461665"/>
          </a:xfrm>
          <a:prstGeom prst="rect">
            <a:avLst/>
          </a:prstGeom>
          <a:solidFill>
            <a:srgbClr val="92D050">
              <a:alpha val="43922"/>
            </a:srgb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w="11430"/>
                <a:solidFill>
                  <a:srgbClr val="00B050"/>
                </a:solidFill>
                <a:effectLst>
                  <a:outerShdw blurRad="50800" dist="39000" dir="5460000" algn="tl">
                    <a:srgbClr val="000000">
                      <a:alpha val="38000"/>
                    </a:srgbClr>
                  </a:outerShdw>
                </a:effectLst>
                <a:uLnTx/>
                <a:uFillTx/>
                <a:latin typeface="Calibri"/>
                <a:ea typeface="+mn-ea"/>
                <a:cs typeface="+mn-cs"/>
              </a:rPr>
              <a:t>X</a:t>
            </a:r>
          </a:p>
        </p:txBody>
      </p:sp>
      <p:cxnSp>
        <p:nvCxnSpPr>
          <p:cNvPr id="48" name="Connecteur en angle 14"/>
          <p:cNvCxnSpPr>
            <a:stCxn id="57" idx="1"/>
            <a:endCxn id="46" idx="2"/>
          </p:cNvCxnSpPr>
          <p:nvPr/>
        </p:nvCxnSpPr>
        <p:spPr>
          <a:xfrm flipV="1">
            <a:off x="6303579" y="5133160"/>
            <a:ext cx="590247" cy="58090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Connecteur en angle 14"/>
          <p:cNvCxnSpPr>
            <a:stCxn id="24" idx="4"/>
            <a:endCxn id="46" idx="1"/>
          </p:cNvCxnSpPr>
          <p:nvPr/>
        </p:nvCxnSpPr>
        <p:spPr>
          <a:xfrm flipV="1">
            <a:off x="4801811" y="4487427"/>
            <a:ext cx="1446282" cy="42261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Connecteur en angle 14"/>
          <p:cNvCxnSpPr>
            <a:stCxn id="9" idx="4"/>
            <a:endCxn id="46" idx="1"/>
          </p:cNvCxnSpPr>
          <p:nvPr/>
        </p:nvCxnSpPr>
        <p:spPr>
          <a:xfrm>
            <a:off x="4801811" y="4080258"/>
            <a:ext cx="1446282" cy="407169"/>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Connecteur en angle 14"/>
          <p:cNvCxnSpPr>
            <a:stCxn id="8" idx="4"/>
            <a:endCxn id="46" idx="0"/>
          </p:cNvCxnSpPr>
          <p:nvPr/>
        </p:nvCxnSpPr>
        <p:spPr>
          <a:xfrm>
            <a:off x="4801811" y="3281445"/>
            <a:ext cx="2092015" cy="56024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pic>
        <p:nvPicPr>
          <p:cNvPr id="52" name="Picture 5" descr="P:\TEMP\Fichiers Internet temporaires\Content.IE5\WUOH1VIH\MC900431526[1].png"/>
          <p:cNvPicPr>
            <a:picLocks noChangeAspect="1" noChangeArrowheads="1"/>
          </p:cNvPicPr>
          <p:nvPr/>
        </p:nvPicPr>
        <p:blipFill>
          <a:blip r:embed="rId5"/>
          <a:srcRect/>
          <a:stretch>
            <a:fillRect/>
          </a:stretch>
        </p:blipFill>
        <p:spPr bwMode="auto">
          <a:xfrm>
            <a:off x="5364163" y="3047095"/>
            <a:ext cx="556639" cy="556639"/>
          </a:xfrm>
          <a:prstGeom prst="rect">
            <a:avLst/>
          </a:prstGeom>
          <a:noFill/>
        </p:spPr>
      </p:pic>
      <p:pic>
        <p:nvPicPr>
          <p:cNvPr id="53" name="Picture 5" descr="P:\TEMP\Fichiers Internet temporaires\Content.IE5\WUOH1VIH\MC900431526[1].png"/>
          <p:cNvPicPr>
            <a:picLocks noChangeAspect="1" noChangeArrowheads="1"/>
          </p:cNvPicPr>
          <p:nvPr/>
        </p:nvPicPr>
        <p:blipFill>
          <a:blip r:embed="rId5"/>
          <a:srcRect/>
          <a:stretch>
            <a:fillRect/>
          </a:stretch>
        </p:blipFill>
        <p:spPr bwMode="auto">
          <a:xfrm>
            <a:off x="4942601" y="3824772"/>
            <a:ext cx="556639" cy="556639"/>
          </a:xfrm>
          <a:prstGeom prst="rect">
            <a:avLst/>
          </a:prstGeom>
          <a:noFill/>
        </p:spPr>
      </p:pic>
      <p:pic>
        <p:nvPicPr>
          <p:cNvPr id="54" name="Picture 5" descr="P:\TEMP\Fichiers Internet temporaires\Content.IE5\WUOH1VIH\MC900431526[1].png"/>
          <p:cNvPicPr>
            <a:picLocks noChangeAspect="1" noChangeArrowheads="1"/>
          </p:cNvPicPr>
          <p:nvPr/>
        </p:nvPicPr>
        <p:blipFill>
          <a:blip r:embed="rId5"/>
          <a:srcRect/>
          <a:stretch>
            <a:fillRect/>
          </a:stretch>
        </p:blipFill>
        <p:spPr bwMode="auto">
          <a:xfrm>
            <a:off x="4942601" y="4654557"/>
            <a:ext cx="556639" cy="556639"/>
          </a:xfrm>
          <a:prstGeom prst="rect">
            <a:avLst/>
          </a:prstGeom>
          <a:noFill/>
        </p:spPr>
      </p:pic>
      <p:sp>
        <p:nvSpPr>
          <p:cNvPr id="55" name="Rectangle 54"/>
          <p:cNvSpPr/>
          <p:nvPr/>
        </p:nvSpPr>
        <p:spPr>
          <a:xfrm>
            <a:off x="6418139" y="5408021"/>
            <a:ext cx="951373" cy="523220"/>
          </a:xfrm>
          <a:prstGeom prst="rect">
            <a:avLst/>
          </a:prstGeom>
          <a:solidFill>
            <a:srgbClr val="92D050">
              <a:alpha val="43922"/>
            </a:srgb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w="11430"/>
                <a:solidFill>
                  <a:srgbClr val="00B050"/>
                </a:solidFill>
                <a:effectLst>
                  <a:outerShdw blurRad="50800" dist="39000" dir="5460000" algn="tl">
                    <a:srgbClr val="000000">
                      <a:alpha val="38000"/>
                    </a:srgbClr>
                  </a:outerShdw>
                </a:effectLst>
                <a:uLnTx/>
                <a:uFillTx/>
                <a:latin typeface="Calibri"/>
                <a:ea typeface="+mn-ea"/>
                <a:cs typeface="+mn-cs"/>
              </a:rPr>
              <a:t>Accès direct</a:t>
            </a:r>
          </a:p>
        </p:txBody>
      </p:sp>
      <p:graphicFrame>
        <p:nvGraphicFramePr>
          <p:cNvPr id="56" name="Diagramme 55"/>
          <p:cNvGraphicFramePr/>
          <p:nvPr>
            <p:extLst/>
          </p:nvPr>
        </p:nvGraphicFramePr>
        <p:xfrm>
          <a:off x="1007171" y="2155772"/>
          <a:ext cx="7275437" cy="10721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7" name="Picture 4" descr="P:\TEMP\Fichiers Internet temporaires\Content.IE5\JFAYXULQ\MC900431566[1].png"/>
          <p:cNvPicPr>
            <a:picLocks noChangeAspect="1" noChangeArrowheads="1"/>
          </p:cNvPicPr>
          <p:nvPr/>
        </p:nvPicPr>
        <p:blipFill>
          <a:blip r:embed="rId4"/>
          <a:srcRect/>
          <a:stretch>
            <a:fillRect/>
          </a:stretch>
        </p:blipFill>
        <p:spPr bwMode="auto">
          <a:xfrm flipH="1">
            <a:off x="5543166" y="5331320"/>
            <a:ext cx="760413" cy="765482"/>
          </a:xfrm>
          <a:prstGeom prst="rect">
            <a:avLst/>
          </a:prstGeom>
          <a:noFill/>
        </p:spPr>
      </p:pic>
      <p:cxnSp>
        <p:nvCxnSpPr>
          <p:cNvPr id="58" name="Connecteur en angle 14"/>
          <p:cNvCxnSpPr>
            <a:stCxn id="25" idx="4"/>
            <a:endCxn id="57" idx="3"/>
          </p:cNvCxnSpPr>
          <p:nvPr/>
        </p:nvCxnSpPr>
        <p:spPr>
          <a:xfrm>
            <a:off x="4801811" y="5708856"/>
            <a:ext cx="741355" cy="520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315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8"/>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0"/>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3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0"/>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2"/>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4"/>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5"/>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6"/>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7"/>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20"/>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1"/>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26"/>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28"/>
                                        </p:tgtEl>
                                        <p:attrNameLst>
                                          <p:attrName>style.visibility</p:attrName>
                                        </p:attrNameLst>
                                      </p:cBhvr>
                                      <p:to>
                                        <p:strVal val="hidden"/>
                                      </p:to>
                                    </p:set>
                                  </p:childTnLst>
                                </p:cTn>
                              </p:par>
                              <p:par>
                                <p:cTn id="103" presetID="1" presetClass="exit" presetSubtype="0" fill="hold" grpId="0" nodeType="withEffect">
                                  <p:stCondLst>
                                    <p:cond delay="0"/>
                                  </p:stCondLst>
                                  <p:childTnLst>
                                    <p:set>
                                      <p:cBhvr>
                                        <p:cTn id="104" dur="1" fill="hold">
                                          <p:stCondLst>
                                            <p:cond delay="0"/>
                                          </p:stCondLst>
                                        </p:cTn>
                                        <p:tgtEl>
                                          <p:spTgt spid="27"/>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1"/>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7" grpId="0" animBg="1"/>
      <p:bldP spid="28" grpId="0"/>
      <p:bldP spid="31" grpId="0" animBg="1"/>
      <p:bldP spid="41" grpId="0"/>
      <p:bldP spid="47" grpId="0" animBg="1"/>
      <p:bldP spid="55" grpId="0" animBg="1"/>
      <p:bldGraphic spid="56" grpId="0">
        <p:bldAsOne/>
      </p:bldGraphic>
      <p:bldGraphic spid="56" grpId="1">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exigences : l’intégrité et l’imputabilité</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Rectangle à coins arrondis 8"/>
          <p:cNvSpPr/>
          <p:nvPr/>
        </p:nvSpPr>
        <p:spPr>
          <a:xfrm>
            <a:off x="636998" y="1124744"/>
            <a:ext cx="7847184" cy="780836"/>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Le couple authentification/horodatage </a:t>
            </a:r>
            <a:r>
              <a:rPr kumimoji="0" lang="fr-FR" sz="1600" b="0" i="0" u="none" strike="noStrike" kern="1200" cap="none" spc="0" normalizeH="0" baseline="0" noProof="0" dirty="0">
                <a:ln>
                  <a:noFill/>
                </a:ln>
                <a:solidFill>
                  <a:prstClr val="white"/>
                </a:solidFill>
                <a:effectLst/>
                <a:uLnTx/>
                <a:uFillTx/>
                <a:latin typeface="Calibri"/>
                <a:ea typeface="+mn-ea"/>
                <a:cs typeface="+mn-cs"/>
              </a:rPr>
              <a:t>sera le garant de l’imputabilité et de l’intégrité.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La norme NF Z 42-013* pose les exigences organisationnelles, documentaires et techniques.</a:t>
            </a:r>
          </a:p>
        </p:txBody>
      </p:sp>
      <p:sp>
        <p:nvSpPr>
          <p:cNvPr id="6" name="Rectangle à coins arrondis 9"/>
          <p:cNvSpPr/>
          <p:nvPr/>
        </p:nvSpPr>
        <p:spPr>
          <a:xfrm>
            <a:off x="636998" y="4582210"/>
            <a:ext cx="7847184" cy="1223054"/>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Quel est l’enjeu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a:ea typeface="+mn-ea"/>
                <a:cs typeface="+mn-cs"/>
              </a:rPr>
              <a:t>Plus le niveau du couple choisi sera fort, moins l’imputabilité et l’intégrité seront contestable, mais plus il sera cher. L’entreprise doit pouvoir adapter ce couple en fonction des risques associés aux archives électroniques.</a:t>
            </a:r>
          </a:p>
        </p:txBody>
      </p:sp>
      <p:sp>
        <p:nvSpPr>
          <p:cNvPr id="7" name="Rectangle à coins arrondis 13"/>
          <p:cNvSpPr/>
          <p:nvPr/>
        </p:nvSpPr>
        <p:spPr>
          <a:xfrm>
            <a:off x="636997" y="2051529"/>
            <a:ext cx="3780891" cy="237504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F497D"/>
                </a:solidFill>
                <a:effectLst/>
                <a:uLnTx/>
                <a:uFillTx/>
                <a:latin typeface="Calibri"/>
                <a:ea typeface="+mn-ea"/>
                <a:cs typeface="+mn-cs"/>
              </a:rPr>
              <a:t>3 niveaux d’authentification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l’empreinte    .1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le cachet serveur    .2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la signature par un tiers certificateur    .3</a:t>
            </a:r>
          </a:p>
        </p:txBody>
      </p:sp>
      <p:sp>
        <p:nvSpPr>
          <p:cNvPr id="8" name="Rectangle à coins arrondis 14"/>
          <p:cNvSpPr/>
          <p:nvPr/>
        </p:nvSpPr>
        <p:spPr>
          <a:xfrm>
            <a:off x="4703291" y="2051529"/>
            <a:ext cx="3780891" cy="237504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F497D"/>
                </a:solidFill>
                <a:effectLst/>
                <a:uLnTx/>
                <a:uFillTx/>
                <a:latin typeface="Calibri"/>
                <a:ea typeface="+mn-ea"/>
                <a:cs typeface="+mn-cs"/>
              </a:rPr>
              <a:t>2 niveaux d’horodatage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1.    par unité de création d’attestation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2.    par un tiers certificateur</a:t>
            </a:r>
          </a:p>
        </p:txBody>
      </p:sp>
      <p:sp>
        <p:nvSpPr>
          <p:cNvPr id="9" name="Rectangle à coins arrondis 15"/>
          <p:cNvSpPr/>
          <p:nvPr/>
        </p:nvSpPr>
        <p:spPr>
          <a:xfrm>
            <a:off x="3914455" y="2942814"/>
            <a:ext cx="1345914" cy="1077073"/>
          </a:xfrm>
          <a:prstGeom prst="roundRect">
            <a:avLst>
              <a:gd name="adj" fmla="val 8504"/>
            </a:avLst>
          </a:prstGeom>
          <a:solidFill>
            <a:srgbClr val="7030A0">
              <a:alpha val="2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0" name="ZoneTexte 9"/>
          <p:cNvSpPr txBox="1"/>
          <p:nvPr/>
        </p:nvSpPr>
        <p:spPr>
          <a:xfrm>
            <a:off x="410970" y="5878433"/>
            <a:ext cx="7847184" cy="430887"/>
          </a:xfrm>
          <a:prstGeom prst="rect">
            <a:avLst/>
          </a:prstGeom>
          <a:noFill/>
        </p:spPr>
        <p:txBody>
          <a:bodyPr wrap="square" rtlCol="0">
            <a:spAutoFit/>
          </a:bodyPr>
          <a:lstStyle/>
          <a:p>
            <a:pPr marL="0" marR="0" lvl="0" indent="0" algn="l" defTabSz="2667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Norme NF Z 42-013 – Archivage électronique - « spécifications relatives à la conception et à l’exploitation de systèmes informatiques en vue d’assurer la conservation et l’intégrité des documents stockés dans ces systèmes » ; AFNOR ; Mars 2009.</a:t>
            </a:r>
          </a:p>
        </p:txBody>
      </p:sp>
    </p:spTree>
    <p:extLst>
      <p:ext uri="{BB962C8B-B14F-4D97-AF65-F5344CB8AC3E}">
        <p14:creationId xmlns:p14="http://schemas.microsoft.com/office/powerpoint/2010/main" val="1030113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exigences : l’intégrité et l’imputabilité</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11" name="Rectangle à coins arrondis 8"/>
          <p:cNvSpPr/>
          <p:nvPr/>
        </p:nvSpPr>
        <p:spPr>
          <a:xfrm>
            <a:off x="636998" y="1124744"/>
            <a:ext cx="7847184" cy="780836"/>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Préconisations de couples authentification/horodatage en fonction du risque.</a:t>
            </a:r>
          </a:p>
        </p:txBody>
      </p:sp>
      <p:graphicFrame>
        <p:nvGraphicFramePr>
          <p:cNvPr id="12" name="Tableau 11"/>
          <p:cNvGraphicFramePr>
            <a:graphicFrameLocks noGrp="1"/>
          </p:cNvGraphicFramePr>
          <p:nvPr>
            <p:extLst/>
          </p:nvPr>
        </p:nvGraphicFramePr>
        <p:xfrm>
          <a:off x="4017192" y="2357643"/>
          <a:ext cx="1520576" cy="3474720"/>
        </p:xfrm>
        <a:graphic>
          <a:graphicData uri="http://schemas.openxmlformats.org/drawingml/2006/table">
            <a:tbl>
              <a:tblPr firstRow="1" bandRow="1">
                <a:tableStyleId>{00A15C55-8517-42AA-B614-E9B94910E393}</a:tableStyleId>
              </a:tblPr>
              <a:tblGrid>
                <a:gridCol w="1520576">
                  <a:extLst>
                    <a:ext uri="{9D8B030D-6E8A-4147-A177-3AD203B41FA5}">
                      <a16:colId xmlns:a16="http://schemas.microsoft.com/office/drawing/2014/main" xmlns="" val="20000"/>
                    </a:ext>
                  </a:extLst>
                </a:gridCol>
              </a:tblGrid>
              <a:tr h="370840">
                <a:tc>
                  <a:txBody>
                    <a:bodyPr/>
                    <a:lstStyle/>
                    <a:p>
                      <a:pPr algn="ctr"/>
                      <a:r>
                        <a:rPr lang="fr-FR" sz="1600" dirty="0"/>
                        <a:t>Documents à archiver</a:t>
                      </a:r>
                    </a:p>
                  </a:txBody>
                  <a:tcPr/>
                </a:tc>
                <a:extLst>
                  <a:ext uri="{0D108BD9-81ED-4DB2-BD59-A6C34878D82A}">
                    <a16:rowId xmlns:a16="http://schemas.microsoft.com/office/drawing/2014/main" xmlns="" val="10000"/>
                  </a:ext>
                </a:extLst>
              </a:tr>
              <a:tr h="370840">
                <a:tc>
                  <a:txBody>
                    <a:bodyPr/>
                    <a:lstStyle/>
                    <a:p>
                      <a:pPr algn="ctr"/>
                      <a:r>
                        <a:rPr lang="fr-FR" sz="1600" dirty="0"/>
                        <a:t>Comptabilités</a:t>
                      </a:r>
                      <a:r>
                        <a:rPr lang="fr-FR" sz="1600" baseline="0" dirty="0"/>
                        <a:t> informatisées</a:t>
                      </a:r>
                      <a:endParaRPr lang="fr-FR" sz="1600" dirty="0"/>
                    </a:p>
                  </a:txBody>
                  <a:tcPr/>
                </a:tc>
                <a:extLst>
                  <a:ext uri="{0D108BD9-81ED-4DB2-BD59-A6C34878D82A}">
                    <a16:rowId xmlns:a16="http://schemas.microsoft.com/office/drawing/2014/main" xmlns="" val="10001"/>
                  </a:ext>
                </a:extLst>
              </a:tr>
              <a:tr h="370840">
                <a:tc>
                  <a:txBody>
                    <a:bodyPr/>
                    <a:lstStyle/>
                    <a:p>
                      <a:pPr algn="ctr"/>
                      <a:r>
                        <a:rPr lang="fr-FR" sz="1600" dirty="0"/>
                        <a:t>Factures électroniques</a:t>
                      </a:r>
                    </a:p>
                  </a:txBody>
                  <a:tcPr/>
                </a:tc>
                <a:extLst>
                  <a:ext uri="{0D108BD9-81ED-4DB2-BD59-A6C34878D82A}">
                    <a16:rowId xmlns:a16="http://schemas.microsoft.com/office/drawing/2014/main" xmlns="" val="10002"/>
                  </a:ext>
                </a:extLst>
              </a:tr>
              <a:tr h="370840">
                <a:tc>
                  <a:txBody>
                    <a:bodyPr/>
                    <a:lstStyle/>
                    <a:p>
                      <a:pPr algn="ctr"/>
                      <a:r>
                        <a:rPr lang="fr-FR" sz="1600" dirty="0"/>
                        <a:t>Documents contractuels</a:t>
                      </a:r>
                    </a:p>
                  </a:txBody>
                  <a:tcPr/>
                </a:tc>
                <a:extLst>
                  <a:ext uri="{0D108BD9-81ED-4DB2-BD59-A6C34878D82A}">
                    <a16:rowId xmlns:a16="http://schemas.microsoft.com/office/drawing/2014/main" xmlns="" val="10003"/>
                  </a:ext>
                </a:extLst>
              </a:tr>
              <a:tr h="370840">
                <a:tc>
                  <a:txBody>
                    <a:bodyPr/>
                    <a:lstStyle/>
                    <a:p>
                      <a:pPr algn="ctr"/>
                      <a:r>
                        <a:rPr lang="fr-FR" sz="1600" dirty="0"/>
                        <a:t>Bulletins de paie</a:t>
                      </a:r>
                    </a:p>
                  </a:txBody>
                  <a:tcPr/>
                </a:tc>
                <a:extLst>
                  <a:ext uri="{0D108BD9-81ED-4DB2-BD59-A6C34878D82A}">
                    <a16:rowId xmlns:a16="http://schemas.microsoft.com/office/drawing/2014/main" xmlns="" val="10004"/>
                  </a:ext>
                </a:extLst>
              </a:tr>
              <a:tr h="370840">
                <a:tc>
                  <a:txBody>
                    <a:bodyPr/>
                    <a:lstStyle/>
                    <a:p>
                      <a:pPr algn="ctr"/>
                      <a:r>
                        <a:rPr lang="fr-FR" sz="1600" dirty="0"/>
                        <a:t>Principe de précaution</a:t>
                      </a:r>
                    </a:p>
                  </a:txBody>
                  <a:tcPr/>
                </a:tc>
                <a:extLst>
                  <a:ext uri="{0D108BD9-81ED-4DB2-BD59-A6C34878D82A}">
                    <a16:rowId xmlns:a16="http://schemas.microsoft.com/office/drawing/2014/main" xmlns="" val="10005"/>
                  </a:ext>
                </a:extLst>
              </a:tr>
            </a:tbl>
          </a:graphicData>
        </a:graphic>
      </p:graphicFrame>
      <p:graphicFrame>
        <p:nvGraphicFramePr>
          <p:cNvPr id="13" name="Tableau 12"/>
          <p:cNvGraphicFramePr>
            <a:graphicFrameLocks noGrp="1"/>
          </p:cNvGraphicFramePr>
          <p:nvPr>
            <p:extLst/>
          </p:nvPr>
        </p:nvGraphicFramePr>
        <p:xfrm>
          <a:off x="734597" y="2357643"/>
          <a:ext cx="3200400" cy="3475344"/>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tblGrid>
              <a:tr h="575353">
                <a:tc>
                  <a:txBody>
                    <a:bodyPr/>
                    <a:lstStyle/>
                    <a:p>
                      <a:pPr algn="ctr"/>
                      <a:r>
                        <a:rPr lang="fr-FR" sz="1300" dirty="0"/>
                        <a:t>Empreinte</a:t>
                      </a:r>
                    </a:p>
                  </a:txBody>
                  <a:tcPr anchor="ctr"/>
                </a:tc>
                <a:tc>
                  <a:txBody>
                    <a:bodyPr/>
                    <a:lstStyle/>
                    <a:p>
                      <a:pPr algn="ctr"/>
                      <a:r>
                        <a:rPr lang="fr-FR" sz="1300" dirty="0"/>
                        <a:t>Cachet serveur</a:t>
                      </a:r>
                    </a:p>
                  </a:txBody>
                  <a:tcPr anchor="ctr"/>
                </a:tc>
                <a:tc>
                  <a:txBody>
                    <a:bodyPr/>
                    <a:lstStyle/>
                    <a:p>
                      <a:pPr algn="ctr"/>
                      <a:r>
                        <a:rPr lang="fr-FR" sz="1300" dirty="0"/>
                        <a:t>Tiers certificateur</a:t>
                      </a:r>
                    </a:p>
                  </a:txBody>
                  <a:tcPr anchor="ctr"/>
                </a:tc>
                <a:extLst>
                  <a:ext uri="{0D108BD9-81ED-4DB2-BD59-A6C34878D82A}">
                    <a16:rowId xmlns:a16="http://schemas.microsoft.com/office/drawing/2014/main" xmlns="" val="10000"/>
                  </a:ext>
                </a:extLst>
              </a:tr>
              <a:tr h="58562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a:t>X</a:t>
                      </a:r>
                    </a:p>
                  </a:txBody>
                  <a:tcPr anchor="ctr"/>
                </a:tc>
                <a:tc>
                  <a:txBody>
                    <a:bodyPr/>
                    <a:lstStyle/>
                    <a:p>
                      <a:pPr algn="ctr"/>
                      <a:endParaRPr lang="fr-FR" sz="1200" dirty="0"/>
                    </a:p>
                  </a:txBody>
                  <a:tcPr anchor="ctr"/>
                </a:tc>
                <a:tc>
                  <a:txBody>
                    <a:bodyPr/>
                    <a:lstStyle/>
                    <a:p>
                      <a:pPr algn="ctr"/>
                      <a:endParaRPr lang="fr-FR" sz="1200" dirty="0"/>
                    </a:p>
                  </a:txBody>
                  <a:tcPr anchor="ctr"/>
                </a:tc>
                <a:extLst>
                  <a:ext uri="{0D108BD9-81ED-4DB2-BD59-A6C34878D82A}">
                    <a16:rowId xmlns:a16="http://schemas.microsoft.com/office/drawing/2014/main" xmlns="" val="10001"/>
                  </a:ext>
                </a:extLst>
              </a:tr>
              <a:tr h="58562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X</a:t>
                      </a:r>
                    </a:p>
                  </a:txBody>
                  <a:tcPr anchor="ctr"/>
                </a:tc>
                <a:tc>
                  <a:txBody>
                    <a:bodyPr/>
                    <a:lstStyle/>
                    <a:p>
                      <a:pPr algn="ctr"/>
                      <a:endParaRPr lang="fr-FR" sz="1200" dirty="0"/>
                    </a:p>
                  </a:txBody>
                  <a:tcPr anchor="ctr"/>
                </a:tc>
                <a:extLst>
                  <a:ext uri="{0D108BD9-81ED-4DB2-BD59-A6C34878D82A}">
                    <a16:rowId xmlns:a16="http://schemas.microsoft.com/office/drawing/2014/main" xmlns="" val="10002"/>
                  </a:ext>
                </a:extLst>
              </a:tr>
              <a:tr h="55480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mn-lt"/>
                        <a:ea typeface="+mn-ea"/>
                        <a:cs typeface="+mn-cs"/>
                      </a:endParaRPr>
                    </a:p>
                  </a:txBody>
                  <a:tcPr anchor="ctr"/>
                </a:tc>
                <a:tc>
                  <a:txBody>
                    <a:bodyPr/>
                    <a:lstStyle/>
                    <a:p>
                      <a:pPr algn="ctr"/>
                      <a:endParaRPr lang="fr-FR" sz="12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X</a:t>
                      </a:r>
                    </a:p>
                  </a:txBody>
                  <a:tcPr anchor="ctr"/>
                </a:tc>
                <a:extLst>
                  <a:ext uri="{0D108BD9-81ED-4DB2-BD59-A6C34878D82A}">
                    <a16:rowId xmlns:a16="http://schemas.microsoft.com/office/drawing/2014/main" xmlns="" val="10003"/>
                  </a:ext>
                </a:extLst>
              </a:tr>
              <a:tr h="61644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t>X</a:t>
                      </a:r>
                    </a:p>
                  </a:txBody>
                  <a:tcPr anchor="ctr"/>
                </a:tc>
                <a:tc>
                  <a:txBody>
                    <a:bodyPr/>
                    <a:lstStyle/>
                    <a:p>
                      <a:pPr algn="ctr"/>
                      <a:endParaRPr lang="fr-FR" sz="1200" dirty="0"/>
                    </a:p>
                  </a:txBody>
                  <a:tcPr anchor="ctr"/>
                </a:tc>
                <a:tc>
                  <a:txBody>
                    <a:bodyPr/>
                    <a:lstStyle/>
                    <a:p>
                      <a:pPr algn="ctr"/>
                      <a:endParaRPr lang="fr-FR" sz="1200" dirty="0"/>
                    </a:p>
                  </a:txBody>
                  <a:tcPr anchor="ctr"/>
                </a:tc>
                <a:extLst>
                  <a:ext uri="{0D108BD9-81ED-4DB2-BD59-A6C34878D82A}">
                    <a16:rowId xmlns:a16="http://schemas.microsoft.com/office/drawing/2014/main" xmlns="" val="10004"/>
                  </a:ext>
                </a:extLst>
              </a:tr>
              <a:tr h="55748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t>X</a:t>
                      </a:r>
                    </a:p>
                  </a:txBody>
                  <a:tcPr anchor="ctr"/>
                </a:tc>
                <a:tc>
                  <a:txBody>
                    <a:bodyPr/>
                    <a:lstStyle/>
                    <a:p>
                      <a:pPr algn="ctr"/>
                      <a:endParaRPr lang="fr-FR" sz="1200" dirty="0"/>
                    </a:p>
                  </a:txBody>
                  <a:tcPr anchor="ctr"/>
                </a:tc>
                <a:tc>
                  <a:txBody>
                    <a:bodyPr/>
                    <a:lstStyle/>
                    <a:p>
                      <a:pPr algn="ctr"/>
                      <a:endParaRPr lang="fr-FR" sz="1200" dirty="0"/>
                    </a:p>
                  </a:txBody>
                  <a:tcPr anchor="ctr"/>
                </a:tc>
                <a:extLst>
                  <a:ext uri="{0D108BD9-81ED-4DB2-BD59-A6C34878D82A}">
                    <a16:rowId xmlns:a16="http://schemas.microsoft.com/office/drawing/2014/main" xmlns="" val="10005"/>
                  </a:ext>
                </a:extLst>
              </a:tr>
            </a:tbl>
          </a:graphicData>
        </a:graphic>
      </p:graphicFrame>
      <p:graphicFrame>
        <p:nvGraphicFramePr>
          <p:cNvPr id="14" name="Tableau 13"/>
          <p:cNvGraphicFramePr>
            <a:graphicFrameLocks noGrp="1"/>
          </p:cNvGraphicFramePr>
          <p:nvPr>
            <p:extLst/>
          </p:nvPr>
        </p:nvGraphicFramePr>
        <p:xfrm>
          <a:off x="5619962" y="2357643"/>
          <a:ext cx="2133600" cy="3475344"/>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tblGrid>
              <a:tr h="575353">
                <a:tc>
                  <a:txBody>
                    <a:bodyPr/>
                    <a:lstStyle/>
                    <a:p>
                      <a:pPr algn="ctr"/>
                      <a:r>
                        <a:rPr lang="fr-FR" sz="1300" dirty="0"/>
                        <a:t>UCA</a:t>
                      </a:r>
                    </a:p>
                  </a:txBody>
                  <a:tcPr anchor="ctr"/>
                </a:tc>
                <a:tc>
                  <a:txBody>
                    <a:bodyPr/>
                    <a:lstStyle/>
                    <a:p>
                      <a:pPr algn="ctr"/>
                      <a:r>
                        <a:rPr lang="fr-FR" sz="1300" dirty="0"/>
                        <a:t>Tiers certificateur</a:t>
                      </a:r>
                    </a:p>
                  </a:txBody>
                  <a:tcPr anchor="ctr"/>
                </a:tc>
                <a:extLst>
                  <a:ext uri="{0D108BD9-81ED-4DB2-BD59-A6C34878D82A}">
                    <a16:rowId xmlns:a16="http://schemas.microsoft.com/office/drawing/2014/main" xmlns="" val="10000"/>
                  </a:ext>
                </a:extLst>
              </a:tr>
              <a:tr h="58562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X</a:t>
                      </a:r>
                    </a:p>
                  </a:txBody>
                  <a:tcPr anchor="ctr"/>
                </a:tc>
                <a:tc>
                  <a:txBody>
                    <a:bodyPr/>
                    <a:lstStyle/>
                    <a:p>
                      <a:pPr algn="ctr"/>
                      <a:endParaRPr lang="fr-FR" sz="1200" dirty="0"/>
                    </a:p>
                  </a:txBody>
                  <a:tcPr anchor="ctr"/>
                </a:tc>
                <a:extLst>
                  <a:ext uri="{0D108BD9-81ED-4DB2-BD59-A6C34878D82A}">
                    <a16:rowId xmlns:a16="http://schemas.microsoft.com/office/drawing/2014/main" xmlns="" val="10001"/>
                  </a:ext>
                </a:extLst>
              </a:tr>
              <a:tr h="58562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X</a:t>
                      </a:r>
                    </a:p>
                  </a:txBody>
                  <a:tcPr anchor="ctr"/>
                </a:tc>
                <a:tc>
                  <a:txBody>
                    <a:bodyPr/>
                    <a:lstStyle/>
                    <a:p>
                      <a:pPr algn="ctr"/>
                      <a:endParaRPr lang="fr-FR" sz="1200" dirty="0"/>
                    </a:p>
                  </a:txBody>
                  <a:tcPr anchor="ctr"/>
                </a:tc>
                <a:extLst>
                  <a:ext uri="{0D108BD9-81ED-4DB2-BD59-A6C34878D82A}">
                    <a16:rowId xmlns:a16="http://schemas.microsoft.com/office/drawing/2014/main" xmlns="" val="10002"/>
                  </a:ext>
                </a:extLst>
              </a:tr>
              <a:tr h="554805">
                <a:tc>
                  <a:txBody>
                    <a:bodyPr/>
                    <a:lstStyle/>
                    <a:p>
                      <a:pPr algn="ctr"/>
                      <a:endParaRPr lang="fr-FR" sz="12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X</a:t>
                      </a:r>
                    </a:p>
                  </a:txBody>
                  <a:tcPr anchor="ctr"/>
                </a:tc>
                <a:extLst>
                  <a:ext uri="{0D108BD9-81ED-4DB2-BD59-A6C34878D82A}">
                    <a16:rowId xmlns:a16="http://schemas.microsoft.com/office/drawing/2014/main" xmlns="" val="10003"/>
                  </a:ext>
                </a:extLst>
              </a:tr>
              <a:tr h="616449">
                <a:tc>
                  <a:txBody>
                    <a:bodyPr/>
                    <a:lstStyle/>
                    <a:p>
                      <a:pPr algn="ctr"/>
                      <a:endParaRPr lang="fr-FR" sz="12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X</a:t>
                      </a:r>
                    </a:p>
                  </a:txBody>
                  <a:tcPr anchor="ctr"/>
                </a:tc>
                <a:extLst>
                  <a:ext uri="{0D108BD9-81ED-4DB2-BD59-A6C34878D82A}">
                    <a16:rowId xmlns:a16="http://schemas.microsoft.com/office/drawing/2014/main" xmlns="" val="10004"/>
                  </a:ext>
                </a:extLst>
              </a:tr>
              <a:tr h="55748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X</a:t>
                      </a:r>
                    </a:p>
                  </a:txBody>
                  <a:tcPr anchor="ctr"/>
                </a:tc>
                <a:tc>
                  <a:txBody>
                    <a:bodyPr/>
                    <a:lstStyle/>
                    <a:p>
                      <a:pPr algn="ctr"/>
                      <a:endParaRPr lang="fr-FR" sz="1200" dirty="0"/>
                    </a:p>
                  </a:txBody>
                  <a:tcPr anchor="ctr"/>
                </a:tc>
                <a:extLst>
                  <a:ext uri="{0D108BD9-81ED-4DB2-BD59-A6C34878D82A}">
                    <a16:rowId xmlns:a16="http://schemas.microsoft.com/office/drawing/2014/main" xmlns="" val="10005"/>
                  </a:ext>
                </a:extLst>
              </a:tr>
            </a:tbl>
          </a:graphicData>
        </a:graphic>
      </p:graphicFrame>
      <p:sp>
        <p:nvSpPr>
          <p:cNvPr id="15" name="Rectangle à coins arrondis 17"/>
          <p:cNvSpPr/>
          <p:nvPr/>
        </p:nvSpPr>
        <p:spPr>
          <a:xfrm>
            <a:off x="734597" y="2020310"/>
            <a:ext cx="3200400" cy="285963"/>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Moyens d’authentification</a:t>
            </a:r>
          </a:p>
        </p:txBody>
      </p:sp>
      <p:sp>
        <p:nvSpPr>
          <p:cNvPr id="16" name="Rectangle à coins arrondis 18"/>
          <p:cNvSpPr/>
          <p:nvPr/>
        </p:nvSpPr>
        <p:spPr>
          <a:xfrm>
            <a:off x="5619962" y="2020310"/>
            <a:ext cx="2133600" cy="285963"/>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Horodatages</a:t>
            </a:r>
          </a:p>
        </p:txBody>
      </p:sp>
      <p:graphicFrame>
        <p:nvGraphicFramePr>
          <p:cNvPr id="17" name="Tableau 16"/>
          <p:cNvGraphicFramePr>
            <a:graphicFrameLocks noGrp="1"/>
          </p:cNvGraphicFramePr>
          <p:nvPr>
            <p:extLst/>
          </p:nvPr>
        </p:nvGraphicFramePr>
        <p:xfrm>
          <a:off x="734597" y="5818683"/>
          <a:ext cx="3200400" cy="340397"/>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tblGrid>
              <a:tr h="340397">
                <a:tc>
                  <a:txBody>
                    <a:bodyPr/>
                    <a:lstStyle/>
                    <a:p>
                      <a:pPr algn="ctr"/>
                      <a:r>
                        <a:rPr lang="fr-FR" sz="1300" dirty="0"/>
                        <a:t>0 €</a:t>
                      </a:r>
                    </a:p>
                  </a:txBody>
                  <a:tcPr anchor="ctr"/>
                </a:tc>
                <a:tc>
                  <a:txBody>
                    <a:bodyPr/>
                    <a:lstStyle/>
                    <a:p>
                      <a:pPr algn="ctr"/>
                      <a:r>
                        <a:rPr lang="fr-FR" sz="1300" dirty="0"/>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dirty="0"/>
                        <a:t>€€</a:t>
                      </a:r>
                    </a:p>
                  </a:txBody>
                  <a:tcPr anchor="ctr"/>
                </a:tc>
                <a:extLst>
                  <a:ext uri="{0D108BD9-81ED-4DB2-BD59-A6C34878D82A}">
                    <a16:rowId xmlns:a16="http://schemas.microsoft.com/office/drawing/2014/main" xmlns="" val="10000"/>
                  </a:ext>
                </a:extLst>
              </a:tr>
            </a:tbl>
          </a:graphicData>
        </a:graphic>
      </p:graphicFrame>
      <p:graphicFrame>
        <p:nvGraphicFramePr>
          <p:cNvPr id="18" name="Tableau 17"/>
          <p:cNvGraphicFramePr>
            <a:graphicFrameLocks noGrp="1"/>
          </p:cNvGraphicFramePr>
          <p:nvPr>
            <p:extLst/>
          </p:nvPr>
        </p:nvGraphicFramePr>
        <p:xfrm>
          <a:off x="5625106" y="5842637"/>
          <a:ext cx="2133600" cy="340397"/>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tblGrid>
              <a:tr h="340397">
                <a:tc>
                  <a:txBody>
                    <a:bodyPr/>
                    <a:lstStyle/>
                    <a:p>
                      <a:pPr algn="ctr"/>
                      <a:r>
                        <a:rPr lang="fr-FR" sz="1300" dirty="0"/>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300" dirty="0"/>
                        <a:t>€€</a:t>
                      </a:r>
                    </a:p>
                  </a:txBody>
                  <a:tcPr anchor="ctr"/>
                </a:tc>
                <a:extLst>
                  <a:ext uri="{0D108BD9-81ED-4DB2-BD59-A6C34878D82A}">
                    <a16:rowId xmlns:a16="http://schemas.microsoft.com/office/drawing/2014/main" xmlns="" val="10000"/>
                  </a:ext>
                </a:extLst>
              </a:tr>
            </a:tbl>
          </a:graphicData>
        </a:graphic>
      </p:graphicFrame>
      <p:graphicFrame>
        <p:nvGraphicFramePr>
          <p:cNvPr id="19" name="Tableau 18"/>
          <p:cNvGraphicFramePr>
            <a:graphicFrameLocks noGrp="1"/>
          </p:cNvGraphicFramePr>
          <p:nvPr>
            <p:extLst/>
          </p:nvPr>
        </p:nvGraphicFramePr>
        <p:xfrm>
          <a:off x="7830918" y="2367917"/>
          <a:ext cx="566799" cy="3474720"/>
        </p:xfrm>
        <a:graphic>
          <a:graphicData uri="http://schemas.openxmlformats.org/drawingml/2006/table">
            <a:tbl>
              <a:tblPr firstRow="1" bandRow="1">
                <a:tableStyleId>{00A15C55-8517-42AA-B614-E9B94910E393}</a:tableStyleId>
              </a:tblPr>
              <a:tblGrid>
                <a:gridCol w="566799">
                  <a:extLst>
                    <a:ext uri="{9D8B030D-6E8A-4147-A177-3AD203B41FA5}">
                      <a16:colId xmlns:a16="http://schemas.microsoft.com/office/drawing/2014/main" xmlns="" val="20000"/>
                    </a:ext>
                  </a:extLst>
                </a:gridCol>
              </a:tblGrid>
              <a:tr h="579120">
                <a:tc>
                  <a:txBody>
                    <a:bodyPr/>
                    <a:lstStyle/>
                    <a:p>
                      <a:pPr algn="ctr"/>
                      <a:endParaRPr lang="fr-FR" sz="1600" dirty="0"/>
                    </a:p>
                  </a:txBody>
                  <a:tcPr/>
                </a:tc>
                <a:extLst>
                  <a:ext uri="{0D108BD9-81ED-4DB2-BD59-A6C34878D82A}">
                    <a16:rowId xmlns:a16="http://schemas.microsoft.com/office/drawing/2014/main" xmlns="" val="10000"/>
                  </a:ext>
                </a:extLst>
              </a:tr>
              <a:tr h="579120">
                <a:tc>
                  <a:txBody>
                    <a:bodyPr/>
                    <a:lstStyle/>
                    <a:p>
                      <a:pPr algn="ctr"/>
                      <a:r>
                        <a:rPr lang="fr-FR" sz="1600" dirty="0"/>
                        <a:t>€</a:t>
                      </a:r>
                    </a:p>
                  </a:txBody>
                  <a:tcPr anchor="ctr"/>
                </a:tc>
                <a:extLst>
                  <a:ext uri="{0D108BD9-81ED-4DB2-BD59-A6C34878D82A}">
                    <a16:rowId xmlns:a16="http://schemas.microsoft.com/office/drawing/2014/main" xmlns="" val="10001"/>
                  </a:ext>
                </a:extLst>
              </a:tr>
              <a:tr h="57912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a:t>€€</a:t>
                      </a:r>
                    </a:p>
                  </a:txBody>
                  <a:tcPr anchor="ctr"/>
                </a:tc>
                <a:extLst>
                  <a:ext uri="{0D108BD9-81ED-4DB2-BD59-A6C34878D82A}">
                    <a16:rowId xmlns:a16="http://schemas.microsoft.com/office/drawing/2014/main" xmlns="" val="10002"/>
                  </a:ext>
                </a:extLst>
              </a:tr>
              <a:tr h="57912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a:t>€€€</a:t>
                      </a:r>
                    </a:p>
                  </a:txBody>
                  <a:tcPr anchor="ctr"/>
                </a:tc>
                <a:extLst>
                  <a:ext uri="{0D108BD9-81ED-4DB2-BD59-A6C34878D82A}">
                    <a16:rowId xmlns:a16="http://schemas.microsoft.com/office/drawing/2014/main" xmlns="" val="10003"/>
                  </a:ext>
                </a:extLst>
              </a:tr>
              <a:tr h="57912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a:t>€€</a:t>
                      </a:r>
                    </a:p>
                  </a:txBody>
                  <a:tcPr anchor="ctr"/>
                </a:tc>
                <a:extLst>
                  <a:ext uri="{0D108BD9-81ED-4DB2-BD59-A6C34878D82A}">
                    <a16:rowId xmlns:a16="http://schemas.microsoft.com/office/drawing/2014/main" xmlns="" val="10004"/>
                  </a:ext>
                </a:extLst>
              </a:tr>
              <a:tr h="57912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600" dirty="0"/>
                        <a:t>€</a:t>
                      </a:r>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48150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exigences : l’intégrité et l’imputabilité</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20" name="Rectangle à coins arrondis 8"/>
          <p:cNvSpPr/>
          <p:nvPr/>
        </p:nvSpPr>
        <p:spPr>
          <a:xfrm>
            <a:off x="636998" y="1448407"/>
            <a:ext cx="7847184" cy="1294544"/>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La journalisation </a:t>
            </a:r>
            <a:r>
              <a:rPr kumimoji="0" lang="fr-FR" sz="1600" b="0" i="0" u="none" strike="noStrike" kern="1200" cap="none" spc="0" normalizeH="0" baseline="0" noProof="0" dirty="0">
                <a:ln>
                  <a:noFill/>
                </a:ln>
                <a:solidFill>
                  <a:prstClr val="white"/>
                </a:solidFill>
                <a:effectLst/>
                <a:uLnTx/>
                <a:uFillTx/>
                <a:latin typeface="Calibri"/>
                <a:ea typeface="+mn-ea"/>
                <a:cs typeface="+mn-cs"/>
              </a:rPr>
              <a:t>participe à garantir l’imputabilité et l’intégrité en enregistrant toutes les manipulations exécutées dans le système d’archivage électronique.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La norme NF Z 42-013* pose les exigences quant aux journaux à fournir et aux modalités liées à leur conservation</a:t>
            </a:r>
          </a:p>
        </p:txBody>
      </p:sp>
      <p:sp>
        <p:nvSpPr>
          <p:cNvPr id="21" name="Rectangle à coins arrondis 13"/>
          <p:cNvSpPr/>
          <p:nvPr/>
        </p:nvSpPr>
        <p:spPr>
          <a:xfrm>
            <a:off x="636997" y="2926165"/>
            <a:ext cx="3780891" cy="237504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F497D"/>
                </a:solidFill>
                <a:effectLst/>
                <a:uLnTx/>
                <a:uFillTx/>
                <a:latin typeface="Calibri"/>
                <a:ea typeface="+mn-ea"/>
                <a:cs typeface="+mn-cs"/>
              </a:rPr>
              <a:t>Journal du cycle de vie des archives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Journal consignant toutes les manipulations exécutées sur les archives de leur dépôt initial à leur sortie du système.</a:t>
            </a:r>
          </a:p>
        </p:txBody>
      </p:sp>
      <p:sp>
        <p:nvSpPr>
          <p:cNvPr id="22" name="Rectangle à coins arrondis 14"/>
          <p:cNvSpPr/>
          <p:nvPr/>
        </p:nvSpPr>
        <p:spPr>
          <a:xfrm>
            <a:off x="4703291" y="2926165"/>
            <a:ext cx="3780891" cy="237504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F497D"/>
                </a:solidFill>
                <a:effectLst/>
                <a:uLnTx/>
                <a:uFillTx/>
                <a:latin typeface="Calibri"/>
                <a:ea typeface="+mn-ea"/>
                <a:cs typeface="+mn-cs"/>
              </a:rPr>
              <a:t>Journal des évènements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Journal consignant toutes les opérations exécutées sur le système d’archivage électronique.</a:t>
            </a:r>
          </a:p>
        </p:txBody>
      </p:sp>
      <p:sp>
        <p:nvSpPr>
          <p:cNvPr id="23" name="ZoneTexte 22"/>
          <p:cNvSpPr txBox="1"/>
          <p:nvPr/>
        </p:nvSpPr>
        <p:spPr>
          <a:xfrm>
            <a:off x="410970" y="5631227"/>
            <a:ext cx="7847184" cy="430887"/>
          </a:xfrm>
          <a:prstGeom prst="rect">
            <a:avLst/>
          </a:prstGeom>
          <a:noFill/>
        </p:spPr>
        <p:txBody>
          <a:bodyPr wrap="square" rtlCol="0">
            <a:spAutoFit/>
          </a:bodyPr>
          <a:lstStyle/>
          <a:p>
            <a:pPr marL="0" marR="0" lvl="0" indent="0" algn="l" defTabSz="2667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Norme NF Z 42-013 – Archivage électronique - « spécifications relatives à la conception et à l’exploitation de systèmes informatiques en vue d’assurer la conservation et l’intégrité des documents stockés dans ces systèmes » ; AFNOR ; Mars 2009.</a:t>
            </a:r>
          </a:p>
        </p:txBody>
      </p:sp>
    </p:spTree>
    <p:extLst>
      <p:ext uri="{BB962C8B-B14F-4D97-AF65-F5344CB8AC3E}">
        <p14:creationId xmlns:p14="http://schemas.microsoft.com/office/powerpoint/2010/main" val="3585752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exigences : l’intégrité et l’imputabilité</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8" name="Rectangle à coins arrondis 8"/>
          <p:cNvSpPr/>
          <p:nvPr/>
        </p:nvSpPr>
        <p:spPr>
          <a:xfrm>
            <a:off x="636998" y="1448407"/>
            <a:ext cx="7847184" cy="1294544"/>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Le dépôt initial et l’exploitation des archives </a:t>
            </a:r>
            <a:r>
              <a:rPr kumimoji="0" lang="fr-FR" sz="1600" b="0" i="0" u="none" strike="noStrike" kern="1200" cap="none" spc="0" normalizeH="0" baseline="0" noProof="0" dirty="0">
                <a:ln>
                  <a:noFill/>
                </a:ln>
                <a:solidFill>
                  <a:prstClr val="white"/>
                </a:solidFill>
                <a:effectLst/>
                <a:uLnTx/>
                <a:uFillTx/>
                <a:latin typeface="Calibri"/>
                <a:ea typeface="+mn-ea"/>
                <a:cs typeface="+mn-cs"/>
              </a:rPr>
              <a:t>sont soumis à des règles qui concourent à assurer l’imputabilité et l’intégrité des documents sur tout leur cycle de vie et à démontrer que tout est mis en œuvre pour l’assurer.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La norme NF Z 42-013* pose les exigences quant à ces règles.</a:t>
            </a:r>
          </a:p>
        </p:txBody>
      </p:sp>
      <p:sp>
        <p:nvSpPr>
          <p:cNvPr id="9" name="Rectangle à coins arrondis 13"/>
          <p:cNvSpPr/>
          <p:nvPr/>
        </p:nvSpPr>
        <p:spPr>
          <a:xfrm>
            <a:off x="636997" y="2926165"/>
            <a:ext cx="3780891" cy="237504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F497D"/>
                </a:solidFill>
                <a:effectLst/>
                <a:uLnTx/>
                <a:uFillTx/>
                <a:latin typeface="Calibri"/>
                <a:ea typeface="+mn-ea"/>
                <a:cs typeface="+mn-cs"/>
              </a:rPr>
              <a:t>Le dépôt initial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Procédure d’enregistrement</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Cas des documents cryptées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Intégration des métadonnées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Indexation</a:t>
            </a:r>
          </a:p>
        </p:txBody>
      </p:sp>
      <p:sp>
        <p:nvSpPr>
          <p:cNvPr id="10" name="Rectangle à coins arrondis 14"/>
          <p:cNvSpPr/>
          <p:nvPr/>
        </p:nvSpPr>
        <p:spPr>
          <a:xfrm>
            <a:off x="4703291" y="2926165"/>
            <a:ext cx="3780891" cy="237504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F497D"/>
                </a:solidFill>
                <a:effectLst/>
                <a:uLnTx/>
                <a:uFillTx/>
                <a:latin typeface="Calibri"/>
                <a:ea typeface="+mn-ea"/>
                <a:cs typeface="+mn-cs"/>
              </a:rPr>
              <a:t>L’exploitation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Règles de communication</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Règles de restitution</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Règles d’élimination</a:t>
            </a: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p:txBody>
      </p:sp>
      <p:sp>
        <p:nvSpPr>
          <p:cNvPr id="11" name="ZoneTexte 10"/>
          <p:cNvSpPr txBox="1"/>
          <p:nvPr/>
        </p:nvSpPr>
        <p:spPr>
          <a:xfrm>
            <a:off x="410970" y="5631227"/>
            <a:ext cx="7847184" cy="430887"/>
          </a:xfrm>
          <a:prstGeom prst="rect">
            <a:avLst/>
          </a:prstGeom>
          <a:noFill/>
        </p:spPr>
        <p:txBody>
          <a:bodyPr wrap="square" rtlCol="0">
            <a:spAutoFit/>
          </a:bodyPr>
          <a:lstStyle/>
          <a:p>
            <a:pPr marL="0" marR="0" lvl="0" indent="0" algn="l" defTabSz="2667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Norme NF Z 42-013 – Archivage électronique - « spécifications relatives à la conception et à l’exploitation de systèmes informatiques en vue d’assurer la conservation et l’intégrité des documents stockés dans ces systèmes » ; AFNOR ; Mars 2009.</a:t>
            </a:r>
          </a:p>
        </p:txBody>
      </p:sp>
    </p:spTree>
    <p:extLst>
      <p:ext uri="{BB962C8B-B14F-4D97-AF65-F5344CB8AC3E}">
        <p14:creationId xmlns:p14="http://schemas.microsoft.com/office/powerpoint/2010/main" val="1135700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exigences : la pérennité</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grpSp>
        <p:nvGrpSpPr>
          <p:cNvPr id="12" name="Groupe 21"/>
          <p:cNvGrpSpPr/>
          <p:nvPr/>
        </p:nvGrpSpPr>
        <p:grpSpPr>
          <a:xfrm>
            <a:off x="7969020" y="4863420"/>
            <a:ext cx="677662" cy="677662"/>
            <a:chOff x="3522" y="319981"/>
            <a:chExt cx="677662" cy="677662"/>
          </a:xfrm>
        </p:grpSpPr>
        <p:sp>
          <p:nvSpPr>
            <p:cNvPr id="13" name="Ellipse 12"/>
            <p:cNvSpPr/>
            <p:nvPr/>
          </p:nvSpPr>
          <p:spPr>
            <a:xfrm>
              <a:off x="3522" y="319981"/>
              <a:ext cx="677662" cy="67766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Ellipse 4"/>
            <p:cNvSpPr/>
            <p:nvPr/>
          </p:nvSpPr>
          <p:spPr>
            <a:xfrm>
              <a:off x="102763" y="419222"/>
              <a:ext cx="479180" cy="4791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fr-FR" sz="1000" b="0" i="0" u="none" strike="noStrike" kern="1200" cap="none" spc="0" normalizeH="0" baseline="0" noProof="0" dirty="0">
                  <a:ln>
                    <a:noFill/>
                  </a:ln>
                  <a:solidFill>
                    <a:prstClr val="white"/>
                  </a:solidFill>
                  <a:effectLst/>
                  <a:uLnTx/>
                  <a:uFillTx/>
                  <a:latin typeface="Calibri"/>
                  <a:ea typeface="+mn-ea"/>
                  <a:cs typeface="+mn-cs"/>
                </a:rPr>
                <a:t>Original</a:t>
              </a:r>
            </a:p>
          </p:txBody>
        </p:sp>
      </p:grpSp>
      <p:sp>
        <p:nvSpPr>
          <p:cNvPr id="15" name="Rectangle à coins arrondis 8"/>
          <p:cNvSpPr/>
          <p:nvPr/>
        </p:nvSpPr>
        <p:spPr>
          <a:xfrm>
            <a:off x="636998" y="1043051"/>
            <a:ext cx="7847184" cy="780836"/>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Résoudre le paradoxe des durées de vie </a:t>
            </a:r>
            <a:r>
              <a:rPr kumimoji="0" lang="fr-FR" sz="1400" b="0" i="0" u="none" strike="noStrike" kern="1200" cap="none" spc="0" normalizeH="0" baseline="0" noProof="0" dirty="0">
                <a:ln>
                  <a:noFill/>
                </a:ln>
                <a:solidFill>
                  <a:prstClr val="white"/>
                </a:solidFill>
                <a:effectLst/>
                <a:uLnTx/>
                <a:uFillTx/>
                <a:latin typeface="Calibri"/>
                <a:ea typeface="+mn-ea"/>
                <a:cs typeface="+mn-cs"/>
              </a:rPr>
              <a:t>garantira la pérennité des documents électroniques archivés dans le système.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La norme NF Z 42-013 pose les exigences qui permettent de répondre à ce paradoxe.</a:t>
            </a:r>
          </a:p>
        </p:txBody>
      </p:sp>
      <p:sp>
        <p:nvSpPr>
          <p:cNvPr id="16" name="Rectangle à coins arrondis 9"/>
          <p:cNvSpPr/>
          <p:nvPr/>
        </p:nvSpPr>
        <p:spPr>
          <a:xfrm>
            <a:off x="614178" y="1897996"/>
            <a:ext cx="7870004" cy="2853058"/>
          </a:xfrm>
          <a:prstGeom prst="roundRect">
            <a:avLst>
              <a:gd name="adj" fmla="val 8504"/>
            </a:avLst>
          </a:prstGeom>
          <a:solidFill>
            <a:schemeClr val="accent1">
              <a:alpha val="92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Le paradoxe des durées de vie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Ses solutions côté stockage				Ses solutions côté logiciel</a:t>
            </a: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à coins arrondis 10"/>
          <p:cNvSpPr/>
          <p:nvPr/>
        </p:nvSpPr>
        <p:spPr>
          <a:xfrm>
            <a:off x="863030" y="2265037"/>
            <a:ext cx="7395120" cy="929541"/>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1F497D"/>
                </a:solidFill>
                <a:effectLst/>
                <a:uLnTx/>
                <a:uFillTx/>
                <a:latin typeface="Calibri"/>
                <a:ea typeface="+mn-ea"/>
                <a:cs typeface="+mn-cs"/>
              </a:rPr>
              <a:t>Conserver</a:t>
            </a:r>
            <a:r>
              <a:rPr kumimoji="0" lang="fr-FR" sz="1300" b="0" i="0" u="none" strike="noStrike" kern="1200" cap="none" spc="0" normalizeH="0" baseline="0" noProof="0" dirty="0">
                <a:ln>
                  <a:noFill/>
                </a:ln>
                <a:solidFill>
                  <a:srgbClr val="1F497D"/>
                </a:solidFill>
                <a:effectLst/>
                <a:uLnTx/>
                <a:uFillTx/>
                <a:latin typeface="Calibri"/>
                <a:ea typeface="+mn-ea"/>
                <a:cs typeface="+mn-cs"/>
              </a:rPr>
              <a:t> des documents électroniques pendant une (très) </a:t>
            </a:r>
            <a:r>
              <a:rPr kumimoji="0" lang="fr-FR" sz="1300" b="1" i="0" u="none" strike="noStrike" kern="1200" cap="none" spc="0" normalizeH="0" baseline="0" noProof="0" dirty="0">
                <a:ln>
                  <a:noFill/>
                </a:ln>
                <a:solidFill>
                  <a:srgbClr val="1F497D"/>
                </a:solidFill>
                <a:effectLst/>
                <a:uLnTx/>
                <a:uFillTx/>
                <a:latin typeface="Calibri"/>
                <a:ea typeface="+mn-ea"/>
                <a:cs typeface="+mn-cs"/>
              </a:rPr>
              <a:t>longue durée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1F497D"/>
                </a:solidFill>
                <a:effectLst/>
                <a:uLnTx/>
                <a:uFillTx/>
                <a:latin typeface="Calibri"/>
                <a:ea typeface="+mn-ea"/>
                <a:cs typeface="+mn-cs"/>
              </a:rPr>
              <a:t>sur des supports </a:t>
            </a:r>
            <a:r>
              <a:rPr kumimoji="0" lang="fr-FR" sz="1300" b="0" i="0" u="none" strike="noStrike" kern="1200" cap="none" spc="0" normalizeH="0" baseline="0" noProof="0" dirty="0">
                <a:ln>
                  <a:noFill/>
                </a:ln>
                <a:solidFill>
                  <a:srgbClr val="1F497D"/>
                </a:solidFill>
                <a:effectLst/>
                <a:uLnTx/>
                <a:uFillTx/>
                <a:latin typeface="Calibri"/>
                <a:ea typeface="+mn-ea"/>
                <a:cs typeface="+mn-cs"/>
              </a:rPr>
              <a:t>dont l’espérance de </a:t>
            </a:r>
            <a:r>
              <a:rPr kumimoji="0" lang="fr-FR" sz="1300" b="1" i="0" u="none" strike="noStrike" kern="1200" cap="none" spc="0" normalizeH="0" baseline="0" noProof="0" dirty="0">
                <a:ln>
                  <a:noFill/>
                </a:ln>
                <a:solidFill>
                  <a:srgbClr val="1F497D"/>
                </a:solidFill>
                <a:effectLst/>
                <a:uLnTx/>
                <a:uFillTx/>
                <a:latin typeface="Calibri"/>
                <a:ea typeface="+mn-ea"/>
                <a:cs typeface="+mn-cs"/>
              </a:rPr>
              <a:t>vie</a:t>
            </a:r>
            <a:r>
              <a:rPr kumimoji="0" lang="fr-FR" sz="1300" b="0" i="0" u="none" strike="noStrike" kern="1200" cap="none" spc="0" normalizeH="0" baseline="0" noProof="0" dirty="0">
                <a:ln>
                  <a:noFill/>
                </a:ln>
                <a:solidFill>
                  <a:srgbClr val="1F497D"/>
                </a:solidFill>
                <a:effectLst/>
                <a:uLnTx/>
                <a:uFillTx/>
                <a:latin typeface="Calibri"/>
                <a:ea typeface="+mn-ea"/>
                <a:cs typeface="+mn-cs"/>
              </a:rPr>
              <a:t> est très </a:t>
            </a:r>
            <a:r>
              <a:rPr kumimoji="0" lang="fr-FR" sz="1300" b="1" i="0" u="none" strike="noStrike" kern="1200" cap="none" spc="0" normalizeH="0" baseline="0" noProof="0" dirty="0">
                <a:ln>
                  <a:noFill/>
                </a:ln>
                <a:solidFill>
                  <a:srgbClr val="1F497D"/>
                </a:solidFill>
                <a:effectLst/>
                <a:uLnTx/>
                <a:uFillTx/>
                <a:latin typeface="Calibri"/>
                <a:ea typeface="+mn-ea"/>
                <a:cs typeface="+mn-cs"/>
              </a:rPr>
              <a:t>courte</a:t>
            </a:r>
            <a:r>
              <a:rPr kumimoji="0" lang="fr-FR" sz="1300" b="0" i="0" u="none" strike="noStrike" kern="1200" cap="none" spc="0" normalizeH="0" baseline="0" noProof="0" dirty="0">
                <a:ln>
                  <a:noFill/>
                </a:ln>
                <a:solidFill>
                  <a:srgbClr val="1F497D"/>
                </a:solidFill>
                <a:effectLst/>
                <a:uLnTx/>
                <a:uFillTx/>
                <a:latin typeface="Calibri"/>
                <a:ea typeface="+mn-ea"/>
                <a:cs typeface="+mn-cs"/>
              </a:rPr>
              <a:t> (durée de vie matériel, évolutions technologiques, changement de fournisseur,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dirty="0">
                <a:ln>
                  <a:noFill/>
                </a:ln>
                <a:solidFill>
                  <a:srgbClr val="1F497D"/>
                </a:solidFill>
                <a:effectLst/>
                <a:uLnTx/>
                <a:uFillTx/>
                <a:latin typeface="Calibri"/>
                <a:ea typeface="+mn-ea"/>
                <a:cs typeface="+mn-cs"/>
              </a:rPr>
              <a:t>Sans perte en chemin de leur valeur probante.</a:t>
            </a:r>
          </a:p>
        </p:txBody>
      </p:sp>
      <p:graphicFrame>
        <p:nvGraphicFramePr>
          <p:cNvPr id="18" name="Diagramme 17"/>
          <p:cNvGraphicFramePr/>
          <p:nvPr>
            <p:extLst/>
          </p:nvPr>
        </p:nvGraphicFramePr>
        <p:xfrm>
          <a:off x="583990" y="4537097"/>
          <a:ext cx="7037798" cy="131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2" descr="P:\TEMP\Fichiers Internet temporaires\Content.IE5\WUOH1VIH\MC900412426[1].wmf"/>
          <p:cNvPicPr>
            <a:picLocks noChangeAspect="1" noChangeArrowheads="1"/>
          </p:cNvPicPr>
          <p:nvPr/>
        </p:nvPicPr>
        <p:blipFill>
          <a:blip r:embed="rId7"/>
          <a:srcRect/>
          <a:stretch>
            <a:fillRect/>
          </a:stretch>
        </p:blipFill>
        <p:spPr bwMode="auto">
          <a:xfrm rot="830616" flipH="1">
            <a:off x="7720691" y="4705002"/>
            <a:ext cx="428650" cy="568441"/>
          </a:xfrm>
          <a:prstGeom prst="rect">
            <a:avLst/>
          </a:prstGeom>
          <a:noFill/>
        </p:spPr>
      </p:pic>
      <p:graphicFrame>
        <p:nvGraphicFramePr>
          <p:cNvPr id="20" name="Diagramme 19"/>
          <p:cNvGraphicFramePr/>
          <p:nvPr>
            <p:extLst/>
          </p:nvPr>
        </p:nvGraphicFramePr>
        <p:xfrm>
          <a:off x="611242" y="5645610"/>
          <a:ext cx="7074920" cy="5196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1" name="Groupe 18"/>
          <p:cNvGrpSpPr/>
          <p:nvPr/>
        </p:nvGrpSpPr>
        <p:grpSpPr>
          <a:xfrm>
            <a:off x="7658910" y="5645610"/>
            <a:ext cx="1163110" cy="519694"/>
            <a:chOff x="3329496" y="0"/>
            <a:chExt cx="2079639" cy="317074"/>
          </a:xfrm>
        </p:grpSpPr>
        <p:sp>
          <p:nvSpPr>
            <p:cNvPr id="22" name="Chevron 19"/>
            <p:cNvSpPr/>
            <p:nvPr/>
          </p:nvSpPr>
          <p:spPr>
            <a:xfrm>
              <a:off x="3329496" y="0"/>
              <a:ext cx="2079639" cy="317074"/>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4"/>
            <p:cNvSpPr/>
            <p:nvPr/>
          </p:nvSpPr>
          <p:spPr>
            <a:xfrm>
              <a:off x="3488033" y="0"/>
              <a:ext cx="1762565" cy="3170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Calibri"/>
                  <a:ea typeface="+mn-ea"/>
                  <a:cs typeface="+mn-cs"/>
                </a:rPr>
                <a:t>Année x :</a:t>
              </a:r>
            </a:p>
            <a:p>
              <a:pPr marL="0" marR="0" lvl="0" indent="0" algn="ctr" defTabSz="355600" rtl="0" eaLnBrk="1" fontAlgn="auto" latinLnBrk="0" hangingPunct="1">
                <a:lnSpc>
                  <a:spcPct val="90000"/>
                </a:lnSpc>
                <a:spcBef>
                  <a:spcPct val="0"/>
                </a:spcBef>
                <a:spcAft>
                  <a:spcPct val="35000"/>
                </a:spcAft>
                <a:buClrTx/>
                <a:buSzTx/>
                <a:buFontTx/>
                <a:buNone/>
                <a:tabLst/>
                <a:defRPr/>
              </a:pPr>
              <a:r>
                <a:rPr kumimoji="0" lang="fr-FR" sz="900" b="0" i="0" u="none" strike="noStrike" kern="1200" cap="none" spc="0" normalizeH="0" baseline="0" noProof="0" dirty="0">
                  <a:ln>
                    <a:noFill/>
                  </a:ln>
                  <a:solidFill>
                    <a:prstClr val="white"/>
                  </a:solidFill>
                  <a:effectLst/>
                  <a:uLnTx/>
                  <a:uFillTx/>
                  <a:latin typeface="Calibri"/>
                  <a:ea typeface="+mn-ea"/>
                  <a:cs typeface="+mn-cs"/>
                </a:rPr>
                <a:t>Le contrôle, le contentieux, … </a:t>
              </a:r>
            </a:p>
          </p:txBody>
        </p:sp>
      </p:grpSp>
      <p:pic>
        <p:nvPicPr>
          <p:cNvPr id="24" name="Picture 2"/>
          <p:cNvPicPr>
            <a:picLocks noChangeAspect="1" noChangeArrowheads="1"/>
          </p:cNvPicPr>
          <p:nvPr/>
        </p:nvPicPr>
        <p:blipFill>
          <a:blip r:embed="rId13"/>
          <a:srcRect l="29424" r="31557"/>
          <a:stretch>
            <a:fillRect/>
          </a:stretch>
        </p:blipFill>
        <p:spPr bwMode="auto">
          <a:xfrm rot="1294186">
            <a:off x="8564717" y="5020251"/>
            <a:ext cx="244165" cy="601541"/>
          </a:xfrm>
          <a:prstGeom prst="rect">
            <a:avLst/>
          </a:prstGeom>
          <a:noFill/>
          <a:ln w="9525">
            <a:noFill/>
            <a:round/>
            <a:headEnd/>
            <a:tailEnd/>
          </a:ln>
          <a:effectLst/>
        </p:spPr>
      </p:pic>
      <p:sp>
        <p:nvSpPr>
          <p:cNvPr id="25" name="Rectangle à coins arrondis 21"/>
          <p:cNvSpPr/>
          <p:nvPr/>
        </p:nvSpPr>
        <p:spPr>
          <a:xfrm>
            <a:off x="863030" y="3532980"/>
            <a:ext cx="3585680" cy="107942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nchorCtr="0"/>
          <a:lstStyle/>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srgbClr val="1F497D"/>
                </a:solidFill>
                <a:effectLst/>
                <a:uLnTx/>
                <a:uFillTx/>
                <a:latin typeface="Calibri"/>
                <a:ea typeface="+mn-ea"/>
                <a:cs typeface="+mn-cs"/>
              </a:rPr>
              <a:t>Déporter la garantie d’intégrité/imputabilité vers la couche logicielle</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srgbClr val="1F497D"/>
                </a:solidFill>
                <a:effectLst/>
                <a:uLnTx/>
                <a:uFillTx/>
                <a:latin typeface="Calibri"/>
                <a:ea typeface="+mn-ea"/>
                <a:cs typeface="+mn-cs"/>
              </a:rPr>
              <a:t>Maintenir les supports (environnement, audit qualité, règles constructeur, …)</a:t>
            </a:r>
          </a:p>
        </p:txBody>
      </p:sp>
      <p:sp>
        <p:nvSpPr>
          <p:cNvPr id="26" name="Rectangle à coins arrondis 24"/>
          <p:cNvSpPr/>
          <p:nvPr/>
        </p:nvSpPr>
        <p:spPr>
          <a:xfrm>
            <a:off x="4672470" y="3532980"/>
            <a:ext cx="3585680" cy="107942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nchorCtr="0"/>
          <a:lstStyle/>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srgbClr val="1F497D"/>
                </a:solidFill>
                <a:effectLst/>
                <a:uLnTx/>
                <a:uFillTx/>
                <a:latin typeface="Calibri"/>
                <a:ea typeface="+mn-ea"/>
                <a:cs typeface="+mn-cs"/>
              </a:rPr>
              <a:t>Choisir un logiciel garantissant une indépendance  vis-à-vis de lui-même et de tout matériel/logiciel</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12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200" b="0" i="0" u="none" strike="noStrike" kern="1200" cap="none" spc="0" normalizeH="0" baseline="0" noProof="0" dirty="0">
                <a:ln>
                  <a:noFill/>
                </a:ln>
                <a:solidFill>
                  <a:srgbClr val="1F497D"/>
                </a:solidFill>
                <a:effectLst/>
                <a:uLnTx/>
                <a:uFillTx/>
                <a:latin typeface="Calibri"/>
                <a:ea typeface="+mn-ea"/>
                <a:cs typeface="+mn-cs"/>
              </a:rPr>
              <a:t>Choisir un logiciel permettant de gérer les durées de conservation</a:t>
            </a:r>
          </a:p>
        </p:txBody>
      </p:sp>
      <p:sp>
        <p:nvSpPr>
          <p:cNvPr id="27" name="Ellipse 26"/>
          <p:cNvSpPr/>
          <p:nvPr/>
        </p:nvSpPr>
        <p:spPr>
          <a:xfrm>
            <a:off x="4358490" y="3830732"/>
            <a:ext cx="427020" cy="42702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2051805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exigences : la sécurité</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10" name="Rectangle à coins arrondis 8"/>
          <p:cNvSpPr/>
          <p:nvPr/>
        </p:nvSpPr>
        <p:spPr>
          <a:xfrm>
            <a:off x="636998" y="1412776"/>
            <a:ext cx="7847184" cy="780836"/>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Garantir l’intégrité, l’imputabilité et la pérennité des documents électroniques archivés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c’est aussi </a:t>
            </a:r>
            <a:r>
              <a:rPr kumimoji="0" lang="fr-FR" sz="1400" b="1" i="0" u="none" strike="noStrike" kern="1200" cap="none" spc="0" normalizeH="0" baseline="0" noProof="0" dirty="0">
                <a:ln>
                  <a:noFill/>
                </a:ln>
                <a:solidFill>
                  <a:prstClr val="white"/>
                </a:solidFill>
                <a:effectLst/>
                <a:uLnTx/>
                <a:uFillTx/>
                <a:latin typeface="Calibri"/>
                <a:ea typeface="+mn-ea"/>
                <a:cs typeface="+mn-cs"/>
              </a:rPr>
              <a:t>se prémunir contre la malveillance et les sinistres</a:t>
            </a:r>
            <a:r>
              <a:rPr kumimoji="0" lang="fr-FR" sz="1400" b="0" i="0" u="none" strike="noStrike" kern="1200" cap="none" spc="0" normalizeH="0" baseline="0" noProof="0" dirty="0">
                <a:ln>
                  <a:noFill/>
                </a:ln>
                <a:solidFill>
                  <a:prstClr val="white"/>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Calibri"/>
                <a:ea typeface="+mn-ea"/>
                <a:cs typeface="+mn-cs"/>
              </a:rPr>
              <a:t>La norme NF Z 42-013* pose les exigences quant à la sécurité du système.</a:t>
            </a:r>
          </a:p>
        </p:txBody>
      </p:sp>
      <p:sp>
        <p:nvSpPr>
          <p:cNvPr id="11" name="Rectangle à coins arrondis 9"/>
          <p:cNvSpPr/>
          <p:nvPr/>
        </p:nvSpPr>
        <p:spPr>
          <a:xfrm>
            <a:off x="614178" y="2353784"/>
            <a:ext cx="7870004" cy="3372805"/>
          </a:xfrm>
          <a:prstGeom prst="roundRect">
            <a:avLst>
              <a:gd name="adj" fmla="val 8504"/>
            </a:avLst>
          </a:prstGeom>
          <a:solidFill>
            <a:schemeClr val="accent1">
              <a:alpha val="92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t"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Sécurité métier				Sécurité physique/matériel/logiciel</a:t>
            </a: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à coins arrondis 21"/>
          <p:cNvSpPr/>
          <p:nvPr/>
        </p:nvSpPr>
        <p:spPr>
          <a:xfrm>
            <a:off x="863030" y="2768241"/>
            <a:ext cx="3585680" cy="2646376"/>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0"/>
          <a:lstStyle/>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Dossier de description technique du système</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8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Profils d’archivage</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8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Règles à observer lors d’opérations de maintenance</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8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Copie(s) de sécurité</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8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Audits qualité</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8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Continuité d’activité</a:t>
            </a:r>
          </a:p>
        </p:txBody>
      </p:sp>
      <p:sp>
        <p:nvSpPr>
          <p:cNvPr id="13" name="Rectangle à coins arrondis 24"/>
          <p:cNvSpPr/>
          <p:nvPr/>
        </p:nvSpPr>
        <p:spPr>
          <a:xfrm>
            <a:off x="4672470" y="2768241"/>
            <a:ext cx="3585680" cy="2646376"/>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0"/>
          <a:lstStyle/>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Règles de sécurité contre l’intrusion dans les locaux d’hébergement</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8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Règles de sécurité contre l’attaque informatique interne comme externe</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8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dirty="0">
                <a:ln>
                  <a:noFill/>
                </a:ln>
                <a:solidFill>
                  <a:srgbClr val="1F497D"/>
                </a:solidFill>
                <a:effectLst/>
                <a:uLnTx/>
                <a:uFillTx/>
                <a:latin typeface="Calibri"/>
                <a:ea typeface="+mn-ea"/>
                <a:cs typeface="+mn-cs"/>
              </a:rPr>
              <a:t>Sites distants</a:t>
            </a: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1400" b="0" i="0" u="none" strike="noStrike" kern="1200" cap="none" spc="0" normalizeH="0" baseline="0" noProof="0" dirty="0">
              <a:ln>
                <a:noFill/>
              </a:ln>
              <a:solidFill>
                <a:srgbClr val="1F497D"/>
              </a:solidFill>
              <a:effectLst/>
              <a:uLnTx/>
              <a:uFillTx/>
              <a:latin typeface="Calibri"/>
              <a:ea typeface="+mn-ea"/>
              <a:cs typeface="+mn-cs"/>
            </a:endParaRPr>
          </a:p>
          <a:p>
            <a:pPr marL="92075" marR="0" lvl="0" indent="-92075" algn="l" defTabSz="914400" rtl="0" eaLnBrk="1" fontAlgn="auto" latinLnBrk="0" hangingPunct="1">
              <a:lnSpc>
                <a:spcPct val="100000"/>
              </a:lnSpc>
              <a:spcBef>
                <a:spcPts val="0"/>
              </a:spcBef>
              <a:spcAft>
                <a:spcPts val="0"/>
              </a:spcAft>
              <a:buClrTx/>
              <a:buSzTx/>
              <a:buFontTx/>
              <a:buChar char="-"/>
              <a:tabLst/>
              <a:defRPr/>
            </a:pPr>
            <a:endParaRPr kumimoji="0" lang="fr-FR" sz="14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4" name="ZoneTexte 13"/>
          <p:cNvSpPr txBox="1"/>
          <p:nvPr/>
        </p:nvSpPr>
        <p:spPr>
          <a:xfrm>
            <a:off x="410970" y="5799758"/>
            <a:ext cx="7847184" cy="430887"/>
          </a:xfrm>
          <a:prstGeom prst="rect">
            <a:avLst/>
          </a:prstGeom>
          <a:noFill/>
        </p:spPr>
        <p:txBody>
          <a:bodyPr wrap="square" rtlCol="0">
            <a:spAutoFit/>
          </a:bodyPr>
          <a:lstStyle/>
          <a:p>
            <a:pPr marL="0" marR="0" lvl="0" indent="0" algn="l" defTabSz="2667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Norme NF Z 42-013 – Archivage électronique - « spécifications relatives à la conception et à l’exploitation de systèmes informatiques en vue d’assurer la conservation et l’intégrité des documents stockés dans ces systèmes » ; AFNOR ; Mars 2009.</a:t>
            </a:r>
          </a:p>
        </p:txBody>
      </p:sp>
    </p:spTree>
    <p:extLst>
      <p:ext uri="{BB962C8B-B14F-4D97-AF65-F5344CB8AC3E}">
        <p14:creationId xmlns:p14="http://schemas.microsoft.com/office/powerpoint/2010/main" val="4030210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1"/>
            <a:ext cx="8229600" cy="634083"/>
          </a:xfrm>
        </p:spPr>
        <p:txBody>
          <a:bodyPr>
            <a:normAutofit fontScale="90000"/>
          </a:bodyPr>
          <a:lstStyle/>
          <a:p>
            <a:pPr lvl="0"/>
            <a:r>
              <a:rPr lang="fr-FR" dirty="0"/>
              <a:t>Participants</a:t>
            </a:r>
          </a:p>
        </p:txBody>
      </p:sp>
      <p:sp>
        <p:nvSpPr>
          <p:cNvPr id="20481" name="Rectangle 1"/>
          <p:cNvSpPr>
            <a:spLocks noChangeArrowheads="1"/>
          </p:cNvSpPr>
          <p:nvPr/>
        </p:nvSpPr>
        <p:spPr bwMode="auto">
          <a:xfrm>
            <a:off x="6" y="4393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1259638" y="275285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329837998"/>
              </p:ext>
            </p:extLst>
          </p:nvPr>
        </p:nvGraphicFramePr>
        <p:xfrm>
          <a:off x="933450" y="809600"/>
          <a:ext cx="7277100" cy="4419600"/>
        </p:xfrm>
        <a:graphic>
          <a:graphicData uri="http://schemas.openxmlformats.org/drawingml/2006/table">
            <a:tbl>
              <a:tblPr/>
              <a:tblGrid>
                <a:gridCol w="2008899">
                  <a:extLst>
                    <a:ext uri="{9D8B030D-6E8A-4147-A177-3AD203B41FA5}">
                      <a16:colId xmlns:a16="http://schemas.microsoft.com/office/drawing/2014/main" xmlns="" val="2396711420"/>
                    </a:ext>
                  </a:extLst>
                </a:gridCol>
                <a:gridCol w="1244057">
                  <a:extLst>
                    <a:ext uri="{9D8B030D-6E8A-4147-A177-3AD203B41FA5}">
                      <a16:colId xmlns:a16="http://schemas.microsoft.com/office/drawing/2014/main" xmlns="" val="4248017595"/>
                    </a:ext>
                  </a:extLst>
                </a:gridCol>
                <a:gridCol w="1993030">
                  <a:extLst>
                    <a:ext uri="{9D8B030D-6E8A-4147-A177-3AD203B41FA5}">
                      <a16:colId xmlns:a16="http://schemas.microsoft.com/office/drawing/2014/main" xmlns="" val="783715100"/>
                    </a:ext>
                  </a:extLst>
                </a:gridCol>
                <a:gridCol w="2031114">
                  <a:extLst>
                    <a:ext uri="{9D8B030D-6E8A-4147-A177-3AD203B41FA5}">
                      <a16:colId xmlns:a16="http://schemas.microsoft.com/office/drawing/2014/main" xmlns="" val="2247022776"/>
                    </a:ext>
                  </a:extLst>
                </a:gridCol>
              </a:tblGrid>
              <a:tr h="276225">
                <a:tc>
                  <a:txBody>
                    <a:bodyPr/>
                    <a:lstStyle/>
                    <a:p>
                      <a:pPr algn="l" rtl="0" fontAlgn="b"/>
                      <a:r>
                        <a:rPr lang="fr-FR" sz="1600" b="0" i="0" u="none" strike="noStrike">
                          <a:solidFill>
                            <a:srgbClr val="000000"/>
                          </a:solidFill>
                          <a:effectLst/>
                          <a:latin typeface="Calibri" panose="020F0502020204030204" pitchFamily="34" charset="0"/>
                        </a:rPr>
                        <a:t>SIAAP</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r>
                        <a:rPr lang="fr-FR" sz="1600" b="0" i="0" u="none" strike="noStrike">
                          <a:solidFill>
                            <a:srgbClr val="000000"/>
                          </a:solidFill>
                          <a:effectLst/>
                          <a:latin typeface="Calibri" panose="020F0502020204030204" pitchFamily="34" charset="0"/>
                        </a:rPr>
                        <a:t>Graciela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r>
                        <a:rPr lang="fr-FR" sz="1600" b="0" i="0" u="none" strike="noStrike">
                          <a:solidFill>
                            <a:srgbClr val="000000"/>
                          </a:solidFill>
                          <a:effectLst/>
                          <a:latin typeface="Calibri" panose="020F0502020204030204" pitchFamily="34" charset="0"/>
                        </a:rPr>
                        <a:t>LACOSTE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r>
                        <a:rPr lang="fr-FR" sz="1000" b="0" i="0" u="sng" strike="noStrike">
                          <a:solidFill>
                            <a:srgbClr val="0000FF"/>
                          </a:solidFill>
                          <a:effectLst/>
                          <a:latin typeface="Arial" panose="020B0604020202020204" pitchFamily="34" charset="0"/>
                          <a:hlinkClick r:id="rId2"/>
                        </a:rPr>
                        <a:t>Graciela.LACOSTE@siaap.fr</a:t>
                      </a:r>
                      <a:endParaRPr lang="fr-FR" sz="1000" b="0" i="0" u="sng" strike="noStrike">
                        <a:solidFill>
                          <a:srgbClr val="0000FF"/>
                        </a:solidFill>
                        <a:effectLs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xmlns="" val="3464475871"/>
                  </a:ext>
                </a:extLst>
              </a:tr>
              <a:tr h="276225">
                <a:tc>
                  <a:txBody>
                    <a:bodyPr/>
                    <a:lstStyle/>
                    <a:p>
                      <a:pPr algn="l" rtl="0" fontAlgn="b"/>
                      <a:r>
                        <a:rPr lang="fr-FR" sz="1600" b="0" i="0" u="none" strike="noStrike">
                          <a:solidFill>
                            <a:srgbClr val="000000"/>
                          </a:solidFill>
                          <a:effectLst/>
                          <a:latin typeface="Calibri" panose="020F0502020204030204" pitchFamily="34" charset="0"/>
                        </a:rPr>
                        <a:t>GRDF</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r>
                        <a:rPr lang="fr-FR" sz="1600" b="0" i="0" u="none" strike="noStrike">
                          <a:solidFill>
                            <a:srgbClr val="000000"/>
                          </a:solidFill>
                          <a:effectLst/>
                          <a:latin typeface="Calibri" panose="020F0502020204030204" pitchFamily="34" charset="0"/>
                        </a:rPr>
                        <a:t>Salha</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r>
                        <a:rPr lang="fr-FR" sz="1600" b="0" i="0" u="none" strike="noStrike">
                          <a:solidFill>
                            <a:srgbClr val="000000"/>
                          </a:solidFill>
                          <a:effectLst/>
                          <a:latin typeface="Calibri" panose="020F0502020204030204" pitchFamily="34" charset="0"/>
                        </a:rPr>
                        <a:t>HANACHI</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r>
                        <a:rPr lang="fr-FR" sz="1000" b="0" i="0" u="sng" strike="noStrike">
                          <a:solidFill>
                            <a:srgbClr val="0000FF"/>
                          </a:solidFill>
                          <a:effectLst/>
                          <a:latin typeface="Arial" panose="020B0604020202020204" pitchFamily="34" charset="0"/>
                          <a:hlinkClick r:id="rId3"/>
                        </a:rPr>
                        <a:t>salha.hanachi@grdf.fr</a:t>
                      </a:r>
                      <a:endParaRPr lang="fr-FR" sz="1000" b="0" i="0" u="sng" strike="noStrike">
                        <a:solidFill>
                          <a:srgbClr val="0000FF"/>
                        </a:solidFill>
                        <a:effectLs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xmlns="" val="2562368843"/>
                  </a:ext>
                </a:extLst>
              </a:tr>
              <a:tr h="276225">
                <a:tc>
                  <a:txBody>
                    <a:bodyPr/>
                    <a:lstStyle/>
                    <a:p>
                      <a:pPr algn="l" rtl="0" fontAlgn="b"/>
                      <a:r>
                        <a:rPr lang="fr-FR" sz="1600" b="0" i="0" u="none" strike="noStrike">
                          <a:solidFill>
                            <a:srgbClr val="000000"/>
                          </a:solidFill>
                          <a:effectLst/>
                          <a:latin typeface="Calibri" panose="020F0502020204030204" pitchFamily="34" charset="0"/>
                        </a:rPr>
                        <a:t>GRDF</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r>
                        <a:rPr lang="fr-FR" sz="1600" b="0" i="0" u="none" strike="noStrike">
                          <a:solidFill>
                            <a:srgbClr val="000000"/>
                          </a:solidFill>
                          <a:effectLst/>
                          <a:latin typeface="Calibri" panose="020F0502020204030204" pitchFamily="34" charset="0"/>
                        </a:rPr>
                        <a:t>Bruno</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r>
                        <a:rPr lang="fr-FR" sz="1600" b="0" i="0" u="none" strike="noStrike">
                          <a:solidFill>
                            <a:srgbClr val="000000"/>
                          </a:solidFill>
                          <a:effectLst/>
                          <a:latin typeface="Calibri" panose="020F0502020204030204" pitchFamily="34" charset="0"/>
                        </a:rPr>
                        <a:t>BORELVA</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r>
                        <a:rPr lang="fr-FR" sz="1000" b="0" i="0" u="sng" strike="noStrike">
                          <a:solidFill>
                            <a:srgbClr val="0000FF"/>
                          </a:solidFill>
                          <a:effectLst/>
                          <a:latin typeface="Arial" panose="020B0604020202020204" pitchFamily="34" charset="0"/>
                          <a:hlinkClick r:id="rId4"/>
                        </a:rPr>
                        <a:t>bruno.borelva@external.grdf.fr</a:t>
                      </a:r>
                      <a:endParaRPr lang="fr-FR" sz="1000" b="0" i="0" u="sng" strike="noStrike">
                        <a:solidFill>
                          <a:srgbClr val="0000FF"/>
                        </a:solidFill>
                        <a:effectLs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xmlns="" val="3672365998"/>
                  </a:ext>
                </a:extLst>
              </a:tr>
              <a:tr h="276225">
                <a:tc>
                  <a:txBody>
                    <a:bodyPr/>
                    <a:lstStyle/>
                    <a:p>
                      <a:pPr algn="l" rtl="0" fontAlgn="b"/>
                      <a:r>
                        <a:rPr lang="fr-FR" sz="1600" b="0" i="0" u="none" strike="noStrike">
                          <a:solidFill>
                            <a:srgbClr val="000000"/>
                          </a:solidFill>
                          <a:effectLst/>
                          <a:latin typeface="Calibri" panose="020F0502020204030204" pitchFamily="34" charset="0"/>
                        </a:rPr>
                        <a:t>Air France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Catherine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VINCENS DE TAPOL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000" b="0" i="0" u="sng" strike="noStrike">
                          <a:solidFill>
                            <a:srgbClr val="0000FF"/>
                          </a:solidFill>
                          <a:effectLst/>
                          <a:latin typeface="Arial" panose="020B0604020202020204" pitchFamily="34" charset="0"/>
                          <a:hlinkClick r:id="rId2"/>
                        </a:rPr>
                        <a:t>cavincensdetapol@airfrance.fr</a:t>
                      </a:r>
                      <a:endParaRPr lang="fr-FR" sz="1000" b="0" i="0" u="sng" strike="noStrike">
                        <a:solidFill>
                          <a:srgbClr val="0000FF"/>
                        </a:solidFill>
                        <a:effectLs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199307115"/>
                  </a:ext>
                </a:extLst>
              </a:tr>
              <a:tr h="276225">
                <a:tc>
                  <a:txBody>
                    <a:bodyPr/>
                    <a:lstStyle/>
                    <a:p>
                      <a:pPr algn="l" rtl="0" fontAlgn="b"/>
                      <a:r>
                        <a:rPr lang="fr-FR" sz="1600" b="0" i="0" u="none" strike="noStrike">
                          <a:solidFill>
                            <a:srgbClr val="000000"/>
                          </a:solidFill>
                          <a:effectLst/>
                          <a:latin typeface="Calibri" panose="020F0502020204030204" pitchFamily="34" charset="0"/>
                        </a:rPr>
                        <a:t>Air France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Jean-Pierre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BLAS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000" b="0" i="0" u="sng" strike="noStrike">
                          <a:solidFill>
                            <a:srgbClr val="0000FF"/>
                          </a:solidFill>
                          <a:effectLst/>
                          <a:latin typeface="Arial" panose="020B0604020202020204" pitchFamily="34" charset="0"/>
                          <a:hlinkClick r:id="rId3"/>
                        </a:rPr>
                        <a:t>jpblas@airfrance.fr</a:t>
                      </a:r>
                      <a:endParaRPr lang="fr-FR" sz="1000" b="0" i="0" u="sng" strike="noStrike">
                        <a:solidFill>
                          <a:srgbClr val="0000FF"/>
                        </a:solidFill>
                        <a:effectLs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572460534"/>
                  </a:ext>
                </a:extLst>
              </a:tr>
              <a:tr h="276225">
                <a:tc>
                  <a:txBody>
                    <a:bodyPr/>
                    <a:lstStyle/>
                    <a:p>
                      <a:pPr algn="l" rtl="0" fontAlgn="b"/>
                      <a:r>
                        <a:rPr lang="fr-FR" sz="1600" b="0" i="0" u="none" strike="noStrike">
                          <a:solidFill>
                            <a:srgbClr val="000000"/>
                          </a:solidFill>
                          <a:effectLst/>
                          <a:latin typeface="Calibri" panose="020F0502020204030204" pitchFamily="34" charset="0"/>
                        </a:rPr>
                        <a:t>EGIS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Chantal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PASQUIER</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000" b="0" i="0" u="sng" strike="noStrike">
                          <a:solidFill>
                            <a:srgbClr val="0000FF"/>
                          </a:solidFill>
                          <a:effectLst/>
                          <a:latin typeface="Arial" panose="020B0604020202020204" pitchFamily="34" charset="0"/>
                          <a:hlinkClick r:id="rId4"/>
                        </a:rPr>
                        <a:t>chantal.pasquier@egis.fr</a:t>
                      </a:r>
                      <a:endParaRPr lang="fr-FR" sz="1000" b="0" i="0" u="sng" strike="noStrike">
                        <a:solidFill>
                          <a:srgbClr val="0000FF"/>
                        </a:solidFill>
                        <a:effectLs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120987259"/>
                  </a:ext>
                </a:extLst>
              </a:tr>
              <a:tr h="276225">
                <a:tc>
                  <a:txBody>
                    <a:bodyPr/>
                    <a:lstStyle/>
                    <a:p>
                      <a:pPr algn="l" rtl="0" fontAlgn="b"/>
                      <a:r>
                        <a:rPr lang="fr-FR" sz="1600" b="0" i="0" u="none" strike="noStrike">
                          <a:solidFill>
                            <a:srgbClr val="000000"/>
                          </a:solidFill>
                          <a:effectLst/>
                          <a:latin typeface="Calibri" panose="020F0502020204030204" pitchFamily="34" charset="0"/>
                        </a:rPr>
                        <a:t>EGIS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Agnès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CAPRON</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000" b="0" i="0" u="sng" strike="noStrike">
                          <a:solidFill>
                            <a:srgbClr val="0000FF"/>
                          </a:solidFill>
                          <a:effectLst/>
                          <a:latin typeface="Arial" panose="020B0604020202020204" pitchFamily="34" charset="0"/>
                          <a:hlinkClick r:id="rId5"/>
                        </a:rPr>
                        <a:t>agnes.capron@egis.fr</a:t>
                      </a:r>
                      <a:endParaRPr lang="fr-FR" sz="1000" b="0" i="0" u="sng" strike="noStrike">
                        <a:solidFill>
                          <a:srgbClr val="0000FF"/>
                        </a:solidFill>
                        <a:effectLs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514595940"/>
                  </a:ext>
                </a:extLst>
              </a:tr>
              <a:tr h="276225">
                <a:tc>
                  <a:txBody>
                    <a:bodyPr/>
                    <a:lstStyle/>
                    <a:p>
                      <a:pPr algn="l" rtl="0" fontAlgn="b"/>
                      <a:r>
                        <a:rPr lang="fr-FR" sz="1600" b="0" i="0" u="none" strike="noStrike">
                          <a:solidFill>
                            <a:srgbClr val="000000"/>
                          </a:solidFill>
                          <a:effectLst/>
                          <a:latin typeface="Calibri" panose="020F0502020204030204" pitchFamily="34" charset="0"/>
                        </a:rPr>
                        <a:t>STIF</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Line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LUMIERE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000" b="0" i="0" u="sng" strike="noStrike">
                          <a:solidFill>
                            <a:srgbClr val="0000FF"/>
                          </a:solidFill>
                          <a:effectLst/>
                          <a:latin typeface="Arial" panose="020B0604020202020204" pitchFamily="34" charset="0"/>
                          <a:hlinkClick r:id="rId6"/>
                        </a:rPr>
                        <a:t>line.lumiere@stif.info</a:t>
                      </a:r>
                      <a:endParaRPr lang="fr-FR" sz="1000" b="0" i="0" u="sng" strike="noStrike">
                        <a:solidFill>
                          <a:srgbClr val="0000FF"/>
                        </a:solidFill>
                        <a:effectLs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757693287"/>
                  </a:ext>
                </a:extLst>
              </a:tr>
              <a:tr h="276225">
                <a:tc>
                  <a:txBody>
                    <a:bodyPr/>
                    <a:lstStyle/>
                    <a:p>
                      <a:pPr algn="l" rtl="0" fontAlgn="b"/>
                      <a:r>
                        <a:rPr lang="fr-FR" sz="1600" b="0" i="0" u="none" strike="noStrike">
                          <a:solidFill>
                            <a:srgbClr val="000000"/>
                          </a:solidFill>
                          <a:effectLst/>
                          <a:latin typeface="Calibri" panose="020F0502020204030204" pitchFamily="34" charset="0"/>
                        </a:rPr>
                        <a:t>MINEFI</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Marine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GUENERAIS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000" b="0" i="0" u="sng" strike="noStrike">
                          <a:solidFill>
                            <a:srgbClr val="0000FF"/>
                          </a:solidFill>
                          <a:effectLst/>
                          <a:latin typeface="Arial" panose="020B0604020202020204" pitchFamily="34" charset="0"/>
                          <a:hlinkClick r:id="rId7"/>
                        </a:rPr>
                        <a:t>marine.guenerais@finances.gouv.fr</a:t>
                      </a:r>
                      <a:endParaRPr lang="fr-FR" sz="1000" b="0" i="0" u="sng" strike="noStrike">
                        <a:solidFill>
                          <a:srgbClr val="0000FF"/>
                        </a:solidFill>
                        <a:effectLs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2878688918"/>
                  </a:ext>
                </a:extLst>
              </a:tr>
              <a:tr h="276225">
                <a:tc>
                  <a:txBody>
                    <a:bodyPr/>
                    <a:lstStyle/>
                    <a:p>
                      <a:pPr algn="l" rtl="0" fontAlgn="b"/>
                      <a:r>
                        <a:rPr lang="fr-FR" sz="1600" b="0" i="0" u="none" strike="noStrike">
                          <a:solidFill>
                            <a:srgbClr val="000000"/>
                          </a:solidFill>
                          <a:effectLst/>
                          <a:latin typeface="Calibri" panose="020F0502020204030204" pitchFamily="34" charset="0"/>
                        </a:rPr>
                        <a:t>MINEFI</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Christine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LOUVEAU</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000" b="0" i="0" u="sng" strike="noStrike">
                          <a:solidFill>
                            <a:srgbClr val="0000FF"/>
                          </a:solidFill>
                          <a:effectLst/>
                          <a:latin typeface="Arial" panose="020B0604020202020204" pitchFamily="34" charset="0"/>
                          <a:hlinkClick r:id="rId8"/>
                        </a:rPr>
                        <a:t>christine.louveau@finances.gouv.fr</a:t>
                      </a:r>
                      <a:endParaRPr lang="fr-FR" sz="1000" b="0" i="0" u="sng" strike="noStrike">
                        <a:solidFill>
                          <a:srgbClr val="0000FF"/>
                        </a:solidFill>
                        <a:effectLs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920238368"/>
                  </a:ext>
                </a:extLst>
              </a:tr>
              <a:tr h="276225">
                <a:tc>
                  <a:txBody>
                    <a:bodyPr/>
                    <a:lstStyle/>
                    <a:p>
                      <a:pPr algn="l" rtl="0" fontAlgn="b"/>
                      <a:r>
                        <a:rPr lang="fr-FR" sz="1600" b="0" i="0" u="none" strike="noStrike">
                          <a:solidFill>
                            <a:srgbClr val="000000"/>
                          </a:solidFill>
                          <a:effectLst/>
                          <a:latin typeface="Calibri" panose="020F0502020204030204" pitchFamily="34" charset="0"/>
                        </a:rPr>
                        <a:t>Ccomptesa</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Sophie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BRUNETON</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000" b="0" i="0" u="sng" strike="noStrike">
                          <a:solidFill>
                            <a:srgbClr val="0000FF"/>
                          </a:solidFill>
                          <a:effectLst/>
                          <a:latin typeface="Arial" panose="020B0604020202020204" pitchFamily="34" charset="0"/>
                          <a:hlinkClick r:id="rId9"/>
                        </a:rPr>
                        <a:t>sbruneton@ccomptes.fr</a:t>
                      </a:r>
                      <a:endParaRPr lang="fr-FR" sz="1000" b="0" i="0" u="sng" strike="noStrike">
                        <a:solidFill>
                          <a:srgbClr val="0000FF"/>
                        </a:solidFill>
                        <a:effectLs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494879587"/>
                  </a:ext>
                </a:extLst>
              </a:tr>
              <a:tr h="276225">
                <a:tc>
                  <a:txBody>
                    <a:bodyPr/>
                    <a:lstStyle/>
                    <a:p>
                      <a:pPr algn="l" rtl="0" fontAlgn="b"/>
                      <a:r>
                        <a:rPr lang="fr-FR" sz="1600" b="0" i="0" u="none" strike="noStrike">
                          <a:solidFill>
                            <a:srgbClr val="000000"/>
                          </a:solidFill>
                          <a:effectLst/>
                          <a:latin typeface="Calibri" panose="020F0502020204030204" pitchFamily="34" charset="0"/>
                        </a:rPr>
                        <a:t>Ccomptesa</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dirty="0">
                          <a:solidFill>
                            <a:srgbClr val="000000"/>
                          </a:solidFill>
                          <a:effectLst/>
                          <a:latin typeface="Calibri" panose="020F0502020204030204" pitchFamily="34" charset="0"/>
                        </a:rPr>
                        <a:t>Louise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dirty="0">
                          <a:solidFill>
                            <a:srgbClr val="000000"/>
                          </a:solidFill>
                          <a:effectLst/>
                          <a:latin typeface="Calibri" panose="020F0502020204030204" pitchFamily="34" charset="0"/>
                        </a:rPr>
                        <a:t>DUROYON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000" b="0" i="0" u="sng" strike="noStrike">
                          <a:solidFill>
                            <a:srgbClr val="0000FF"/>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348612907"/>
                  </a:ext>
                </a:extLst>
              </a:tr>
              <a:tr h="276225">
                <a:tc>
                  <a:txBody>
                    <a:bodyPr/>
                    <a:lstStyle/>
                    <a:p>
                      <a:pPr algn="l" rtl="0" fontAlgn="b"/>
                      <a:r>
                        <a:rPr lang="fr-FR" sz="1600" b="0" i="0" u="none" strike="noStrike">
                          <a:solidFill>
                            <a:srgbClr val="000000"/>
                          </a:solidFill>
                          <a:effectLst/>
                          <a:latin typeface="Calibri" panose="020F0502020204030204" pitchFamily="34" charset="0"/>
                        </a:rPr>
                        <a:t>Ccomptesa</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dirty="0">
                          <a:solidFill>
                            <a:srgbClr val="000000"/>
                          </a:solidFill>
                          <a:effectLst/>
                          <a:latin typeface="Calibri" panose="020F0502020204030204" pitchFamily="34" charset="0"/>
                        </a:rPr>
                        <a:t>Hortense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dirty="0">
                          <a:solidFill>
                            <a:srgbClr val="000000"/>
                          </a:solidFill>
                          <a:effectLst/>
                          <a:latin typeface="Calibri" panose="020F0502020204030204" pitchFamily="34" charset="0"/>
                        </a:rPr>
                        <a:t> CUIGNET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000" b="0" i="0" u="sng" strike="noStrike">
                          <a:solidFill>
                            <a:srgbClr val="0000FF"/>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630565150"/>
                  </a:ext>
                </a:extLst>
              </a:tr>
              <a:tr h="276225">
                <a:tc>
                  <a:txBody>
                    <a:bodyPr/>
                    <a:lstStyle/>
                    <a:p>
                      <a:pPr algn="l" rtl="0" fontAlgn="b"/>
                      <a:r>
                        <a:rPr lang="fr-FR" sz="1600" b="0" i="0" u="none" strike="noStrike">
                          <a:solidFill>
                            <a:srgbClr val="000000"/>
                          </a:solidFill>
                          <a:effectLst/>
                          <a:latin typeface="Calibri" panose="020F0502020204030204" pitchFamily="34" charset="0"/>
                        </a:rPr>
                        <a:t>RTE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Bernard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OUILLON</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000" b="0" i="0" u="sng" strike="noStrike">
                          <a:solidFill>
                            <a:srgbClr val="0000FF"/>
                          </a:solidFill>
                          <a:effectLst/>
                          <a:latin typeface="Arial" panose="020B0604020202020204" pitchFamily="34" charset="0"/>
                          <a:hlinkClick r:id="rId10"/>
                        </a:rPr>
                        <a:t>bernard.ouillon@rte-france.com</a:t>
                      </a:r>
                      <a:endParaRPr lang="fr-FR" sz="1000" b="0" i="0" u="sng" strike="noStrike">
                        <a:solidFill>
                          <a:srgbClr val="0000FF"/>
                        </a:solidFill>
                        <a:effectLs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55487938"/>
                  </a:ext>
                </a:extLst>
              </a:tr>
              <a:tr h="276225">
                <a:tc>
                  <a:txBody>
                    <a:bodyPr/>
                    <a:lstStyle/>
                    <a:p>
                      <a:pPr algn="l" rtl="0" fontAlgn="b"/>
                      <a:r>
                        <a:rPr lang="fr-FR" sz="1600" b="0" i="0" u="none" strike="noStrike">
                          <a:solidFill>
                            <a:srgbClr val="000000"/>
                          </a:solidFill>
                          <a:effectLst/>
                          <a:latin typeface="Calibri" panose="020F0502020204030204" pitchFamily="34" charset="0"/>
                        </a:rPr>
                        <a:t>Bouygues Telecom</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François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DELION</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000" b="0" i="0" u="sng" strike="noStrike">
                          <a:solidFill>
                            <a:srgbClr val="0000FF"/>
                          </a:solidFill>
                          <a:effectLst/>
                          <a:latin typeface="Arial" panose="020B0604020202020204" pitchFamily="34" charset="0"/>
                          <a:hlinkClick r:id="rId11"/>
                        </a:rPr>
                        <a:t>fdelion@bouyguestelecom.fr</a:t>
                      </a:r>
                      <a:endParaRPr lang="fr-FR" sz="1000" b="0" i="0" u="sng" strike="noStrike">
                        <a:solidFill>
                          <a:srgbClr val="0000FF"/>
                        </a:solidFill>
                        <a:effectLs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212662023"/>
                  </a:ext>
                </a:extLst>
              </a:tr>
              <a:tr h="276225">
                <a:tc>
                  <a:txBody>
                    <a:bodyPr/>
                    <a:lstStyle/>
                    <a:p>
                      <a:pPr algn="l" rtl="0" fontAlgn="b"/>
                      <a:r>
                        <a:rPr lang="fr-FR" sz="1600" b="0" i="0" u="none" strike="noStrike">
                          <a:solidFill>
                            <a:srgbClr val="000000"/>
                          </a:solidFill>
                          <a:effectLst/>
                          <a:latin typeface="Calibri" panose="020F0502020204030204" pitchFamily="34" charset="0"/>
                        </a:rPr>
                        <a:t>Bouygues Telecom</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Camille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600" b="0" i="0" u="none" strike="noStrike">
                          <a:solidFill>
                            <a:srgbClr val="000000"/>
                          </a:solidFill>
                          <a:effectLst/>
                          <a:latin typeface="Calibri" panose="020F0502020204030204" pitchFamily="34" charset="0"/>
                        </a:rPr>
                        <a:t>CHICAULT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000" b="0" i="0" u="sng" strike="noStrike" dirty="0">
                          <a:solidFill>
                            <a:srgbClr val="0000FF"/>
                          </a:solidFill>
                          <a:effectLst/>
                          <a:latin typeface="Arial" panose="020B0604020202020204" pitchFamily="34" charset="0"/>
                          <a:hlinkClick r:id="rId12"/>
                        </a:rPr>
                        <a:t>cchicaul@bouyguestelecom.fr</a:t>
                      </a:r>
                      <a:endParaRPr lang="fr-FR" sz="1000" b="0" i="0" u="sng" strike="noStrike" dirty="0">
                        <a:solidFill>
                          <a:srgbClr val="0000FF"/>
                        </a:solidFill>
                        <a:effectLst/>
                        <a:latin typeface="Arial" panose="020B060402020202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3715091266"/>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2083913292"/>
              </p:ext>
            </p:extLst>
          </p:nvPr>
        </p:nvGraphicFramePr>
        <p:xfrm>
          <a:off x="6203950" y="5573934"/>
          <a:ext cx="2006600" cy="552450"/>
        </p:xfrm>
        <a:graphic>
          <a:graphicData uri="http://schemas.openxmlformats.org/drawingml/2006/table">
            <a:tbl>
              <a:tblPr/>
              <a:tblGrid>
                <a:gridCol w="760796">
                  <a:extLst>
                    <a:ext uri="{9D8B030D-6E8A-4147-A177-3AD203B41FA5}">
                      <a16:colId xmlns:a16="http://schemas.microsoft.com/office/drawing/2014/main" xmlns="" val="2879857793"/>
                    </a:ext>
                  </a:extLst>
                </a:gridCol>
                <a:gridCol w="1245804">
                  <a:extLst>
                    <a:ext uri="{9D8B030D-6E8A-4147-A177-3AD203B41FA5}">
                      <a16:colId xmlns:a16="http://schemas.microsoft.com/office/drawing/2014/main" xmlns="" val="4133938255"/>
                    </a:ext>
                  </a:extLst>
                </a:gridCol>
              </a:tblGrid>
              <a:tr h="276225">
                <a:tc>
                  <a:txBody>
                    <a:bodyPr/>
                    <a:lstStyle/>
                    <a:p>
                      <a:pPr algn="l" rtl="0" fontAlgn="b"/>
                      <a:r>
                        <a:rPr lang="fr-FR" sz="16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l" rtl="0" fontAlgn="b"/>
                      <a:r>
                        <a:rPr lang="fr-FR" sz="1100" b="0" i="0" u="none" strike="noStrike">
                          <a:solidFill>
                            <a:srgbClr val="000000"/>
                          </a:solidFill>
                          <a:effectLst/>
                          <a:latin typeface="Calibri" panose="020F0502020204030204" pitchFamily="34" charset="0"/>
                        </a:rPr>
                        <a:t>Présents</a:t>
                      </a: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170519466"/>
                  </a:ext>
                </a:extLst>
              </a:tr>
              <a:tr h="276225">
                <a:tc>
                  <a:txBody>
                    <a:bodyPr/>
                    <a:lstStyle/>
                    <a:p>
                      <a:pPr algn="l" rtl="0" fontAlgn="b"/>
                      <a:r>
                        <a:rPr lang="fr-FR" sz="16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rtl="0" fontAlgn="b"/>
                      <a:r>
                        <a:rPr lang="fr-FR" sz="1100" b="0" i="0" u="none" strike="noStrike" dirty="0">
                          <a:solidFill>
                            <a:srgbClr val="000000"/>
                          </a:solidFill>
                          <a:effectLst/>
                          <a:latin typeface="Calibri" panose="020F0502020204030204" pitchFamily="34" charset="0"/>
                        </a:rPr>
                        <a:t>Absents excusés</a:t>
                      </a:r>
                    </a:p>
                  </a:txBody>
                  <a:tcPr marL="9525" marR="9525" marT="9525" marB="0" anchor="b">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521982711"/>
                  </a:ext>
                </a:extLst>
              </a:tr>
            </a:tbl>
          </a:graphicData>
        </a:graphic>
      </p:graphicFrame>
    </p:spTree>
    <p:extLst>
      <p:ext uri="{BB962C8B-B14F-4D97-AF65-F5344CB8AC3E}">
        <p14:creationId xmlns:p14="http://schemas.microsoft.com/office/powerpoint/2010/main" val="86844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Des besoins métiers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Rectangle à coins arrondis 9"/>
          <p:cNvSpPr/>
          <p:nvPr/>
        </p:nvSpPr>
        <p:spPr>
          <a:xfrm>
            <a:off x="636998" y="1052736"/>
            <a:ext cx="7847184" cy="1086038"/>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Les besoins métiers </a:t>
            </a:r>
            <a:r>
              <a:rPr kumimoji="0" lang="fr-FR" sz="1600" b="0" i="0" u="none" strike="noStrike" kern="1200" cap="none" spc="0" normalizeH="0" baseline="0" noProof="0" dirty="0">
                <a:ln>
                  <a:noFill/>
                </a:ln>
                <a:solidFill>
                  <a:prstClr val="white"/>
                </a:solidFill>
                <a:effectLst/>
                <a:uLnTx/>
                <a:uFillTx/>
                <a:latin typeface="Calibri"/>
                <a:ea typeface="+mn-ea"/>
                <a:cs typeface="+mn-cs"/>
              </a:rPr>
              <a:t>ne sont pas des exigences en ce sens qu’ils ne jouent aucun rôle dans la garantie de l’intégrité et de l’imputabilité des documents électroniques.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Leurs objectifs est de répondre à des problématiques métiers.</a:t>
            </a:r>
          </a:p>
        </p:txBody>
      </p:sp>
      <p:sp>
        <p:nvSpPr>
          <p:cNvPr id="6" name="Rectangle à coins arrondis 11"/>
          <p:cNvSpPr/>
          <p:nvPr/>
        </p:nvSpPr>
        <p:spPr>
          <a:xfrm>
            <a:off x="636997" y="2348880"/>
            <a:ext cx="3780891" cy="237504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F497D"/>
                </a:solidFill>
                <a:effectLst/>
                <a:uLnTx/>
                <a:uFillTx/>
                <a:latin typeface="Calibri"/>
                <a:ea typeface="+mn-ea"/>
                <a:cs typeface="+mn-cs"/>
              </a:rPr>
              <a:t>Besoins </a:t>
            </a:r>
            <a:r>
              <a:rPr kumimoji="0" lang="fr-FR" sz="1600" b="1" i="1" u="none" strike="noStrike" kern="1200" cap="none" spc="0" normalizeH="0" baseline="0" noProof="0" dirty="0">
                <a:ln>
                  <a:noFill/>
                </a:ln>
                <a:solidFill>
                  <a:srgbClr val="1F497D"/>
                </a:solidFill>
                <a:effectLst/>
                <a:uLnTx/>
                <a:uFillTx/>
                <a:latin typeface="Calibri"/>
                <a:ea typeface="+mn-ea"/>
                <a:cs typeface="+mn-cs"/>
              </a:rPr>
              <a:t>Conservations des données </a:t>
            </a:r>
            <a:r>
              <a:rPr kumimoji="0" lang="fr-FR" sz="1600" b="1" i="0" u="none" strike="noStrike" kern="1200" cap="none" spc="0" normalizeH="0" baseline="0" noProof="0" dirty="0">
                <a:ln>
                  <a:noFill/>
                </a:ln>
                <a:solidFill>
                  <a:srgbClr val="1F497D"/>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Capacité à </a:t>
            </a:r>
            <a:r>
              <a:rPr kumimoji="0" lang="fr-FR" sz="1600" b="0" i="0" u="none" strike="noStrike" kern="1200" cap="none" spc="0" normalizeH="0" baseline="0" noProof="0" dirty="0" err="1">
                <a:ln>
                  <a:noFill/>
                </a:ln>
                <a:solidFill>
                  <a:srgbClr val="1F497D"/>
                </a:solidFill>
                <a:effectLst/>
                <a:uLnTx/>
                <a:uFillTx/>
                <a:latin typeface="Calibri"/>
                <a:ea typeface="+mn-ea"/>
                <a:cs typeface="+mn-cs"/>
              </a:rPr>
              <a:t>anonymiser</a:t>
            </a:r>
            <a:r>
              <a:rPr kumimoji="0" lang="fr-FR" sz="1600" b="0" i="0" u="none" strike="noStrike" kern="1200" cap="none" spc="0" normalizeH="0" baseline="0" noProof="0" dirty="0">
                <a:ln>
                  <a:noFill/>
                </a:ln>
                <a:solidFill>
                  <a:srgbClr val="1F497D"/>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Plans de classements multiples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Indicateurs de suivi des dépôts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Gestion facilité du sort final</a:t>
            </a:r>
          </a:p>
        </p:txBody>
      </p:sp>
      <p:sp>
        <p:nvSpPr>
          <p:cNvPr id="7" name="Rectangle à coins arrondis 12"/>
          <p:cNvSpPr/>
          <p:nvPr/>
        </p:nvSpPr>
        <p:spPr>
          <a:xfrm>
            <a:off x="4703291" y="2348880"/>
            <a:ext cx="3780891" cy="2375043"/>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F497D"/>
                </a:solidFill>
                <a:effectLst/>
                <a:uLnTx/>
                <a:uFillTx/>
                <a:latin typeface="Calibri"/>
                <a:ea typeface="+mn-ea"/>
                <a:cs typeface="+mn-cs"/>
              </a:rPr>
              <a:t>Besoins MOA fiscalité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Capacité à chiffrer les dépôts**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 Indicateurs spécifiques</a:t>
            </a:r>
          </a:p>
        </p:txBody>
      </p:sp>
      <p:sp>
        <p:nvSpPr>
          <p:cNvPr id="8" name="ZoneTexte 7"/>
          <p:cNvSpPr txBox="1"/>
          <p:nvPr/>
        </p:nvSpPr>
        <p:spPr>
          <a:xfrm>
            <a:off x="685256" y="4960039"/>
            <a:ext cx="7847184" cy="1277273"/>
          </a:xfrm>
          <a:prstGeom prst="rect">
            <a:avLst/>
          </a:prstGeom>
          <a:noFill/>
        </p:spPr>
        <p:txBody>
          <a:bodyPr wrap="square" rtlCol="0">
            <a:spAutoFit/>
          </a:bodyPr>
          <a:lstStyle/>
          <a:p>
            <a:pPr marL="0" marR="0" lvl="0" indent="0" algn="just" defTabSz="2667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l’anonymisation des données personnelles est une exigence de la C.N.I.L. La conviction de la </a:t>
            </a:r>
            <a:r>
              <a:rPr kumimoji="0" lang="fr-FR" sz="1100" b="0" i="1" u="none" strike="noStrike" kern="1200" cap="none" spc="0" normalizeH="0" baseline="0" noProof="0" dirty="0">
                <a:ln>
                  <a:noFill/>
                </a:ln>
                <a:solidFill>
                  <a:prstClr val="black"/>
                </a:solidFill>
                <a:effectLst/>
                <a:uLnTx/>
                <a:uFillTx/>
                <a:latin typeface="Calibri"/>
                <a:ea typeface="+mn-ea"/>
                <a:cs typeface="+mn-cs"/>
              </a:rPr>
              <a:t>Conservation des données</a:t>
            </a:r>
            <a:r>
              <a:rPr kumimoji="0" lang="fr-FR" sz="1100" b="0" i="0" u="none" strike="noStrike" kern="1200" cap="none" spc="0" normalizeH="0" baseline="0" noProof="0" dirty="0">
                <a:ln>
                  <a:noFill/>
                </a:ln>
                <a:solidFill>
                  <a:prstClr val="black"/>
                </a:solidFill>
                <a:effectLst/>
                <a:uLnTx/>
                <a:uFillTx/>
                <a:latin typeface="Calibri"/>
                <a:ea typeface="+mn-ea"/>
                <a:cs typeface="+mn-cs"/>
              </a:rPr>
              <a:t> est que ce traitement doit être réalisé par le système à l’origine da la donnée. Néanmoins, un logiciel d’archivage possédant cette fonctionnalité serait un plus.</a:t>
            </a:r>
          </a:p>
          <a:p>
            <a:pPr marL="0" marR="0" lvl="0" indent="0" algn="just" defTabSz="2667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La conviction de la </a:t>
            </a:r>
            <a:r>
              <a:rPr kumimoji="0" lang="fr-FR" sz="1100" b="0" i="1" u="none" strike="noStrike" kern="1200" cap="none" spc="0" normalizeH="0" baseline="0" noProof="0" dirty="0">
                <a:ln>
                  <a:noFill/>
                </a:ln>
                <a:solidFill>
                  <a:prstClr val="black"/>
                </a:solidFill>
                <a:effectLst/>
                <a:uLnTx/>
                <a:uFillTx/>
                <a:latin typeface="Calibri"/>
                <a:ea typeface="+mn-ea"/>
                <a:cs typeface="+mn-cs"/>
              </a:rPr>
              <a:t>Conservation des données</a:t>
            </a:r>
            <a:r>
              <a:rPr kumimoji="0" lang="fr-FR" sz="1100" b="0" i="0" u="none" strike="noStrike" kern="1200" cap="none" spc="0" normalizeH="0" baseline="0" noProof="0" dirty="0">
                <a:ln>
                  <a:noFill/>
                </a:ln>
                <a:solidFill>
                  <a:prstClr val="black"/>
                </a:solidFill>
                <a:effectLst/>
                <a:uLnTx/>
                <a:uFillTx/>
                <a:latin typeface="Calibri"/>
                <a:ea typeface="+mn-ea"/>
                <a:cs typeface="+mn-cs"/>
              </a:rPr>
              <a:t> est qu’une archive ne doit pas être chiffrée. Elle peut l’être pour garantir sa sécurité le temps de son acheminement du système source vers le système d’archivage, mais doit être déchiffrée avant son dépôt. Conserver une archive chiffrée suppose de conserver les outils nécessaires à leur déchiffrement tout en sachant qu’ils reposent sur des technologie rapidement obsolètes.</a:t>
            </a:r>
          </a:p>
        </p:txBody>
      </p:sp>
    </p:spTree>
    <p:extLst>
      <p:ext uri="{BB962C8B-B14F-4D97-AF65-F5344CB8AC3E}">
        <p14:creationId xmlns:p14="http://schemas.microsoft.com/office/powerpoint/2010/main" val="3475989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exigences fournisseurs</a:t>
            </a:r>
            <a:br>
              <a:rPr lang="fr-FR" sz="3200" dirty="0"/>
            </a:br>
            <a:r>
              <a:rPr lang="fr-FR" sz="3200" dirty="0"/>
              <a:t>en vue d’un appel d’offres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5" name="Rectangle à coins arrondis 9"/>
          <p:cNvSpPr/>
          <p:nvPr/>
        </p:nvSpPr>
        <p:spPr>
          <a:xfrm>
            <a:off x="636998" y="1541557"/>
            <a:ext cx="7847184" cy="4119691"/>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Les présentes exigences </a:t>
            </a:r>
            <a:r>
              <a:rPr kumimoji="0" lang="fr-FR" sz="1600" b="0" i="0" u="none" strike="noStrike" kern="1200" cap="none" spc="0" normalizeH="0" baseline="0" noProof="0" dirty="0">
                <a:ln>
                  <a:noFill/>
                </a:ln>
                <a:solidFill>
                  <a:prstClr val="white"/>
                </a:solidFill>
                <a:effectLst/>
                <a:uLnTx/>
                <a:uFillTx/>
                <a:latin typeface="Calibri"/>
                <a:ea typeface="+mn-ea"/>
                <a:cs typeface="+mn-cs"/>
              </a:rPr>
              <a:t>ont été rédigées pour cadrer un éventuel appel d’offres pour le remplacement des matériels/logiciels assurant l’archivage des données de comptabilités informatisées.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Le chapitre 7 est dédié aux points particulièrement sensibles qui devront être détaillés et/ou démontrés par les fournisseurs consultés.</a:t>
            </a:r>
          </a:p>
        </p:txBody>
      </p:sp>
      <p:sp>
        <p:nvSpPr>
          <p:cNvPr id="6" name="Rectangle à coins arrondis 11"/>
          <p:cNvSpPr/>
          <p:nvPr/>
        </p:nvSpPr>
        <p:spPr>
          <a:xfrm>
            <a:off x="946674" y="3167872"/>
            <a:ext cx="7227832" cy="2213676"/>
          </a:xfrm>
          <a:prstGeom prst="roundRect">
            <a:avLst>
              <a:gd name="adj" fmla="val 8504"/>
            </a:avLst>
          </a:prstGeom>
          <a:solidFill>
            <a:schemeClr val="tx2">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nchorCtr="1"/>
          <a:lstStyle/>
          <a:p>
            <a:pPr marL="182563" marR="0" lvl="0" indent="-18256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Garantie de l’intégrité</a:t>
            </a:r>
          </a:p>
          <a:p>
            <a:pPr marL="182563" marR="0" lvl="0" indent="-18256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Journalisation</a:t>
            </a:r>
          </a:p>
          <a:p>
            <a:pPr marL="182563" marR="0" lvl="0" indent="-18256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Application des couples signatures/horodatages à la demande</a:t>
            </a:r>
          </a:p>
          <a:p>
            <a:pPr marL="182563" marR="0" lvl="0" indent="-18256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Audits qualité des données et de « </a:t>
            </a:r>
            <a:r>
              <a:rPr kumimoji="0" lang="fr-FR" sz="1600" b="0" i="0" u="none" strike="noStrike" kern="1200" cap="none" spc="0" normalizeH="0" baseline="0" noProof="0" dirty="0" err="1">
                <a:ln>
                  <a:noFill/>
                </a:ln>
                <a:solidFill>
                  <a:srgbClr val="1F497D"/>
                </a:solidFill>
                <a:effectLst/>
                <a:uLnTx/>
                <a:uFillTx/>
                <a:latin typeface="Calibri"/>
                <a:ea typeface="+mn-ea"/>
                <a:cs typeface="+mn-cs"/>
              </a:rPr>
              <a:t>recovery</a:t>
            </a:r>
            <a:r>
              <a:rPr kumimoji="0" lang="fr-FR" sz="1600" b="0" i="0" u="none" strike="noStrike" kern="1200" cap="none" spc="0" normalizeH="0" baseline="0" noProof="0" dirty="0">
                <a:ln>
                  <a:noFill/>
                </a:ln>
                <a:solidFill>
                  <a:srgbClr val="1F497D"/>
                </a:solidFill>
                <a:effectLst/>
                <a:uLnTx/>
                <a:uFillTx/>
                <a:latin typeface="Calibri"/>
                <a:ea typeface="+mn-ea"/>
                <a:cs typeface="+mn-cs"/>
              </a:rPr>
              <a:t> »</a:t>
            </a:r>
          </a:p>
          <a:p>
            <a:pPr marL="182563" marR="0" lvl="0" indent="-18256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Gestion des migrations de support de stockage</a:t>
            </a:r>
          </a:p>
          <a:p>
            <a:pPr marL="182563" marR="0" lvl="0" indent="-18256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Gestion de la réversibilité</a:t>
            </a:r>
          </a:p>
          <a:p>
            <a:pPr marL="182563" marR="0" lvl="0" indent="-18256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Mécanisme de réduction des volumes de stockage</a:t>
            </a:r>
          </a:p>
          <a:p>
            <a:pPr marL="182563" marR="0" lvl="0" indent="-182563" algn="l" defTabSz="914400" rtl="0" eaLnBrk="1" fontAlgn="auto" latinLnBrk="0" hangingPunct="1">
              <a:lnSpc>
                <a:spcPct val="100000"/>
              </a:lnSpc>
              <a:spcBef>
                <a:spcPts val="0"/>
              </a:spcBef>
              <a:spcAft>
                <a:spcPts val="0"/>
              </a:spcAft>
              <a:buClrTx/>
              <a:buSzTx/>
              <a:buFontTx/>
              <a:buChar char="-"/>
              <a:tabLst/>
              <a:defRPr/>
            </a:pPr>
            <a:r>
              <a:rPr kumimoji="0" lang="fr-FR" sz="1600" b="0" i="0" u="none" strike="noStrike" kern="1200" cap="none" spc="0" normalizeH="0" baseline="0" noProof="0" dirty="0">
                <a:ln>
                  <a:noFill/>
                </a:ln>
                <a:solidFill>
                  <a:srgbClr val="1F497D"/>
                </a:solidFill>
                <a:effectLst/>
                <a:uLnTx/>
                <a:uFillTx/>
                <a:latin typeface="Calibri"/>
                <a:ea typeface="+mn-ea"/>
                <a:cs typeface="+mn-cs"/>
              </a:rPr>
              <a:t>Références clients avec S.A.E. certifiés</a:t>
            </a:r>
          </a:p>
        </p:txBody>
      </p:sp>
    </p:spTree>
    <p:extLst>
      <p:ext uri="{BB962C8B-B14F-4D97-AF65-F5344CB8AC3E}">
        <p14:creationId xmlns:p14="http://schemas.microsoft.com/office/powerpoint/2010/main" val="231231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annexes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Rectangle à coins arrondis 9"/>
          <p:cNvSpPr/>
          <p:nvPr/>
        </p:nvSpPr>
        <p:spPr>
          <a:xfrm>
            <a:off x="636998" y="1517428"/>
            <a:ext cx="7847184" cy="1010732"/>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Les annexes </a:t>
            </a:r>
            <a:r>
              <a:rPr kumimoji="0" lang="fr-FR" sz="1600" b="0" i="0" u="none" strike="noStrike" kern="1200" cap="none" spc="0" normalizeH="0" baseline="0" noProof="0" dirty="0">
                <a:ln>
                  <a:noFill/>
                </a:ln>
                <a:solidFill>
                  <a:prstClr val="white"/>
                </a:solidFill>
                <a:effectLst/>
                <a:uLnTx/>
                <a:uFillTx/>
                <a:latin typeface="Calibri"/>
                <a:ea typeface="+mn-ea"/>
                <a:cs typeface="+mn-cs"/>
              </a:rPr>
              <a:t>ont pour principal objectif de dresser une liste non exhaustive des termes rencontrés et de leur définition ainsi que de citer les sources bibliographiques qui ont contribuées à la rédaction des exigences.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à coins arrondis 10"/>
          <p:cNvSpPr/>
          <p:nvPr/>
        </p:nvSpPr>
        <p:spPr>
          <a:xfrm>
            <a:off x="636998" y="2743799"/>
            <a:ext cx="7847184" cy="2269377"/>
          </a:xfrm>
          <a:prstGeom prst="roundRect">
            <a:avLst>
              <a:gd name="adj" fmla="val 8504"/>
            </a:avLst>
          </a:prstGeom>
          <a:solidFill>
            <a:schemeClr val="accent1"/>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Les annexes </a:t>
            </a:r>
            <a:r>
              <a:rPr kumimoji="0" lang="fr-FR" sz="1600" b="0" i="0" u="none" strike="noStrike" kern="1200" cap="none" spc="0" normalizeH="0" baseline="0" noProof="0" dirty="0">
                <a:ln>
                  <a:noFill/>
                </a:ln>
                <a:solidFill>
                  <a:prstClr val="white"/>
                </a:solidFill>
                <a:effectLst/>
                <a:uLnTx/>
                <a:uFillTx/>
                <a:latin typeface="Calibri"/>
                <a:ea typeface="+mn-ea"/>
                <a:cs typeface="+mn-cs"/>
              </a:rPr>
              <a:t>contiennent également les exigences liées à l’utilisation de supports de stockage dits W.O.R.M. (</a:t>
            </a:r>
            <a:r>
              <a:rPr kumimoji="0" lang="fr-FR" sz="1600" b="0" i="0" u="none" strike="noStrike" kern="1200" cap="none" spc="0" normalizeH="0" baseline="0" noProof="0" dirty="0" err="1">
                <a:ln>
                  <a:noFill/>
                </a:ln>
                <a:solidFill>
                  <a:prstClr val="white"/>
                </a:solidFill>
                <a:effectLst/>
                <a:uLnTx/>
                <a:uFillTx/>
                <a:latin typeface="Calibri"/>
                <a:ea typeface="+mn-ea"/>
                <a:cs typeface="+mn-cs"/>
              </a:rPr>
              <a:t>Write</a:t>
            </a:r>
            <a:r>
              <a:rPr kumimoji="0" lang="fr-FR" sz="1600" b="0" i="0" u="none" strike="noStrike" kern="1200" cap="none" spc="0" normalizeH="0" baseline="0" noProof="0" dirty="0">
                <a:ln>
                  <a:noFill/>
                </a:ln>
                <a:solidFill>
                  <a:prstClr val="white"/>
                </a:solidFill>
                <a:effectLst/>
                <a:uLnTx/>
                <a:uFillTx/>
                <a:latin typeface="Calibri"/>
                <a:ea typeface="+mn-ea"/>
                <a:cs typeface="+mn-cs"/>
              </a:rPr>
              <a:t> </a:t>
            </a:r>
            <a:r>
              <a:rPr kumimoji="0" lang="fr-FR" sz="1600" b="0" i="0" u="none" strike="noStrike" kern="1200" cap="none" spc="0" normalizeH="0" baseline="0" noProof="0" dirty="0" err="1">
                <a:ln>
                  <a:noFill/>
                </a:ln>
                <a:solidFill>
                  <a:prstClr val="white"/>
                </a:solidFill>
                <a:effectLst/>
                <a:uLnTx/>
                <a:uFillTx/>
                <a:latin typeface="Calibri"/>
                <a:ea typeface="+mn-ea"/>
                <a:cs typeface="+mn-cs"/>
              </a:rPr>
              <a:t>Only</a:t>
            </a:r>
            <a:r>
              <a:rPr kumimoji="0" lang="fr-FR" sz="1600" b="0" i="0" u="none" strike="noStrike" kern="1200" cap="none" spc="0" normalizeH="0" baseline="0" noProof="0" dirty="0">
                <a:ln>
                  <a:noFill/>
                </a:ln>
                <a:solidFill>
                  <a:prstClr val="white"/>
                </a:solidFill>
                <a:effectLst/>
                <a:uLnTx/>
                <a:uFillTx/>
                <a:latin typeface="Calibri"/>
                <a:ea typeface="+mn-ea"/>
                <a:cs typeface="+mn-cs"/>
              </a:rPr>
              <a:t> Read </a:t>
            </a:r>
            <a:r>
              <a:rPr kumimoji="0" lang="fr-FR" sz="1600" b="0" i="0" u="none" strike="noStrike" kern="1200" cap="none" spc="0" normalizeH="0" baseline="0" noProof="0" dirty="0" err="1">
                <a:ln>
                  <a:noFill/>
                </a:ln>
                <a:solidFill>
                  <a:prstClr val="white"/>
                </a:solidFill>
                <a:effectLst/>
                <a:uLnTx/>
                <a:uFillTx/>
                <a:latin typeface="Calibri"/>
                <a:ea typeface="+mn-ea"/>
                <a:cs typeface="+mn-cs"/>
              </a:rPr>
              <a:t>Many</a:t>
            </a:r>
            <a:r>
              <a:rPr kumimoji="0" lang="fr-FR" sz="1600" b="0" i="0" u="none" strike="noStrike" kern="1200" cap="none" spc="0" normalizeH="0" baseline="0" noProof="0" dirty="0">
                <a:ln>
                  <a:noFill/>
                </a:ln>
                <a:solidFill>
                  <a:prstClr val="white"/>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Supports plus coûteux que des supports standards du fait de l’intelligence qu’ils embarquent, ils ne sont pas à même de garantir l’intégrité des documents électroniques archivés (Cf. le paradoxe des durées de vie).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a:ea typeface="+mn-ea"/>
                <a:cs typeface="+mn-cs"/>
              </a:rPr>
              <a:t>C’est pourquoi l’expertise de la </a:t>
            </a:r>
            <a:r>
              <a:rPr kumimoji="0" lang="fr-FR" sz="1600" b="0" i="1" u="none" strike="noStrike" kern="1200" cap="none" spc="0" normalizeH="0" baseline="0" noProof="0" dirty="0">
                <a:ln>
                  <a:noFill/>
                </a:ln>
                <a:solidFill>
                  <a:prstClr val="white"/>
                </a:solidFill>
                <a:effectLst/>
                <a:uLnTx/>
                <a:uFillTx/>
                <a:latin typeface="Calibri"/>
                <a:ea typeface="+mn-ea"/>
                <a:cs typeface="+mn-cs"/>
              </a:rPr>
              <a:t>Conservation des données </a:t>
            </a:r>
            <a:r>
              <a:rPr kumimoji="0" lang="fr-FR" sz="1600" b="0" i="0" u="none" strike="noStrike" kern="1200" cap="none" spc="0" normalizeH="0" baseline="0" noProof="0" dirty="0">
                <a:ln>
                  <a:noFill/>
                </a:ln>
                <a:solidFill>
                  <a:prstClr val="white"/>
                </a:solidFill>
                <a:effectLst/>
                <a:uLnTx/>
                <a:uFillTx/>
                <a:latin typeface="Calibri"/>
                <a:ea typeface="+mn-ea"/>
                <a:cs typeface="+mn-cs"/>
              </a:rPr>
              <a:t>étant</a:t>
            </a:r>
            <a:r>
              <a:rPr kumimoji="0" lang="fr-FR" sz="1600" b="0" i="1" u="none" strike="noStrike" kern="1200" cap="none" spc="0" normalizeH="0" baseline="0" noProof="0" dirty="0">
                <a:ln>
                  <a:noFill/>
                </a:ln>
                <a:solidFill>
                  <a:prstClr val="white"/>
                </a:solidFill>
                <a:effectLst/>
                <a:uLnTx/>
                <a:uFillTx/>
                <a:latin typeface="Calibri"/>
                <a:ea typeface="+mn-ea"/>
                <a:cs typeface="+mn-cs"/>
              </a:rPr>
              <a:t> </a:t>
            </a:r>
            <a:r>
              <a:rPr kumimoji="0" lang="fr-FR" sz="1600" b="0" i="0" u="none" strike="noStrike" kern="1200" cap="none" spc="0" normalizeH="0" baseline="0" noProof="0" dirty="0">
                <a:ln>
                  <a:noFill/>
                </a:ln>
                <a:solidFill>
                  <a:prstClr val="white"/>
                </a:solidFill>
                <a:effectLst/>
                <a:uLnTx/>
                <a:uFillTx/>
                <a:latin typeface="Calibri"/>
                <a:ea typeface="+mn-ea"/>
                <a:cs typeface="+mn-cs"/>
              </a:rPr>
              <a:t>de retenir des supports de stockage standards, le parti a été pris de placer en annexe ces exigences et ce même si la norme NF-Z 42 013* retient ces supports comme choix possibles.</a:t>
            </a:r>
          </a:p>
        </p:txBody>
      </p:sp>
      <p:sp>
        <p:nvSpPr>
          <p:cNvPr id="9" name="ZoneTexte 8"/>
          <p:cNvSpPr txBox="1"/>
          <p:nvPr/>
        </p:nvSpPr>
        <p:spPr>
          <a:xfrm>
            <a:off x="410970" y="5631227"/>
            <a:ext cx="7847184" cy="430887"/>
          </a:xfrm>
          <a:prstGeom prst="rect">
            <a:avLst/>
          </a:prstGeom>
          <a:noFill/>
        </p:spPr>
        <p:txBody>
          <a:bodyPr wrap="square" rtlCol="0">
            <a:spAutoFit/>
          </a:bodyPr>
          <a:lstStyle/>
          <a:p>
            <a:pPr marL="0" marR="0" lvl="0" indent="0" algn="l" defTabSz="2667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a:ea typeface="+mn-ea"/>
                <a:cs typeface="+mn-cs"/>
              </a:rPr>
              <a:t>*: Norme NF Z 42-013 – Archivage électronique - « spécifications relatives à la conception et à l’exploitation de systèmes informatiques en vue d’assurer la conservation et l’intégrité des documents stockés dans ces systèmes » ; AFNOR ; Mars 2009.</a:t>
            </a:r>
          </a:p>
        </p:txBody>
      </p:sp>
    </p:spTree>
    <p:extLst>
      <p:ext uri="{BB962C8B-B14F-4D97-AF65-F5344CB8AC3E}">
        <p14:creationId xmlns:p14="http://schemas.microsoft.com/office/powerpoint/2010/main" val="396969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1059" y="1916832"/>
            <a:ext cx="8501882" cy="1470025"/>
          </a:xfrm>
        </p:spPr>
        <p:txBody>
          <a:bodyPr>
            <a:normAutofit/>
          </a:bodyPr>
          <a:lstStyle/>
          <a:p>
            <a:r>
              <a:rPr lang="fr-FR" dirty="0"/>
              <a:t>Politique, exigences</a:t>
            </a:r>
            <a:br>
              <a:rPr lang="fr-FR" dirty="0"/>
            </a:br>
            <a:r>
              <a:rPr lang="fr-FR" dirty="0"/>
              <a:t>et charte d’archivage</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Sous-titre 6"/>
          <p:cNvSpPr>
            <a:spLocks noGrp="1"/>
          </p:cNvSpPr>
          <p:nvPr>
            <p:ph type="subTitle" idx="1"/>
          </p:nvPr>
        </p:nvSpPr>
        <p:spPr/>
        <p:txBody>
          <a:bodyPr/>
          <a:lstStyle/>
          <a:p>
            <a:endParaRPr lang="fr-FR"/>
          </a:p>
        </p:txBody>
      </p:sp>
    </p:spTree>
    <p:extLst>
      <p:ext uri="{BB962C8B-B14F-4D97-AF65-F5344CB8AC3E}">
        <p14:creationId xmlns:p14="http://schemas.microsoft.com/office/powerpoint/2010/main" val="3904953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CR2PA : une aide incontestable</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pic>
        <p:nvPicPr>
          <p:cNvPr id="5" name="Image 4"/>
          <p:cNvPicPr>
            <a:picLocks noChangeAspect="1"/>
          </p:cNvPicPr>
          <p:nvPr/>
        </p:nvPicPr>
        <p:blipFill>
          <a:blip r:embed="rId2"/>
          <a:stretch>
            <a:fillRect/>
          </a:stretch>
        </p:blipFill>
        <p:spPr>
          <a:xfrm>
            <a:off x="1318002" y="1412776"/>
            <a:ext cx="6507996" cy="5132743"/>
          </a:xfrm>
          <a:prstGeom prst="rect">
            <a:avLst/>
          </a:prstGeom>
        </p:spPr>
      </p:pic>
      <p:sp>
        <p:nvSpPr>
          <p:cNvPr id="6" name="Rectangle 5">
            <a:hlinkClick r:id="rId3"/>
          </p:cNvPr>
          <p:cNvSpPr/>
          <p:nvPr/>
        </p:nvSpPr>
        <p:spPr>
          <a:xfrm>
            <a:off x="1907704" y="4149080"/>
            <a:ext cx="24482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61719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La politique d’archivage</a:t>
            </a:r>
          </a:p>
        </p:txBody>
      </p:sp>
      <p:sp>
        <p:nvSpPr>
          <p:cNvPr id="3" name="Espace réservé du contenu 2"/>
          <p:cNvSpPr>
            <a:spLocks noGrp="1"/>
          </p:cNvSpPr>
          <p:nvPr>
            <p:ph idx="1"/>
          </p:nvPr>
        </p:nvSpPr>
        <p:spPr>
          <a:xfrm>
            <a:off x="457200" y="1340768"/>
            <a:ext cx="8229600" cy="4752527"/>
          </a:xfrm>
        </p:spPr>
        <p:txBody>
          <a:bodyPr>
            <a:normAutofit fontScale="70000" lnSpcReduction="20000"/>
          </a:bodyPr>
          <a:lstStyle/>
          <a:p>
            <a:r>
              <a:rPr lang="fr-FR" dirty="0"/>
              <a:t>Enjeux</a:t>
            </a:r>
          </a:p>
          <a:p>
            <a:endParaRPr lang="fr-FR" sz="1500" dirty="0"/>
          </a:p>
          <a:p>
            <a:r>
              <a:rPr lang="fr-FR" dirty="0"/>
              <a:t>Objectif</a:t>
            </a:r>
          </a:p>
          <a:p>
            <a:endParaRPr lang="fr-FR" sz="1500" dirty="0"/>
          </a:p>
          <a:p>
            <a:r>
              <a:rPr lang="fr-FR" dirty="0"/>
              <a:t>Signataire</a:t>
            </a:r>
          </a:p>
          <a:p>
            <a:endParaRPr lang="fr-FR" sz="1300" dirty="0"/>
          </a:p>
          <a:p>
            <a:r>
              <a:rPr lang="fr-FR" dirty="0"/>
              <a:t>Documents associés</a:t>
            </a:r>
          </a:p>
          <a:p>
            <a:endParaRPr lang="fr-FR" sz="1300" dirty="0"/>
          </a:p>
          <a:p>
            <a:r>
              <a:rPr lang="fr-FR" dirty="0"/>
              <a:t>Domaine d’application</a:t>
            </a:r>
          </a:p>
          <a:p>
            <a:pPr marL="914400" lvl="2" indent="0">
              <a:buNone/>
            </a:pPr>
            <a:r>
              <a:rPr lang="fr-FR" dirty="0">
                <a:solidFill>
                  <a:srgbClr val="007FDE"/>
                </a:solidFill>
              </a:rPr>
              <a:t>Glossaire, entités juridiques concernées, activités/métiers couverts, documents numériques concernés, cadres réglementaire et patrimonial</a:t>
            </a:r>
          </a:p>
          <a:p>
            <a:pPr marL="914400" lvl="2" indent="0">
              <a:buNone/>
            </a:pPr>
            <a:endParaRPr lang="fr-FR" sz="1300" dirty="0">
              <a:solidFill>
                <a:srgbClr val="0062AC"/>
              </a:solidFill>
            </a:endParaRPr>
          </a:p>
          <a:p>
            <a:r>
              <a:rPr lang="fr-FR" dirty="0"/>
              <a:t>Principes directeurs de la mise en œuvre</a:t>
            </a:r>
          </a:p>
          <a:p>
            <a:pPr marL="914400" lvl="2" indent="0">
              <a:buNone/>
            </a:pPr>
            <a:r>
              <a:rPr lang="fr-FR" dirty="0">
                <a:solidFill>
                  <a:srgbClr val="007FDE"/>
                </a:solidFill>
              </a:rPr>
              <a:t>Organisation, responsabilités des entités productrices, missions du service responsable des offres et outils d’archivage, documents de référence, vérification de l’efficacité du S.A.E.</a:t>
            </a:r>
          </a:p>
          <a:p>
            <a:pPr lvl="2"/>
            <a:endParaRPr lang="fr-FR" sz="1300" dirty="0">
              <a:solidFill>
                <a:srgbClr val="0062AC"/>
              </a:solidFill>
            </a:endParaRPr>
          </a:p>
          <a:p>
            <a:r>
              <a:rPr lang="fr-FR" dirty="0"/>
              <a:t>Responsabilités des acteurs du S.A.E.</a:t>
            </a:r>
          </a:p>
          <a:p>
            <a:pPr marL="914400" lvl="2" indent="0">
              <a:buNone/>
            </a:pPr>
            <a:r>
              <a:rPr lang="fr-FR" dirty="0">
                <a:solidFill>
                  <a:srgbClr val="007FDE"/>
                </a:solidFill>
              </a:rPr>
              <a:t>Exploitation et administration technique, administration métier, utilisateurs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7" name="Rectangle : coins arrondis 6"/>
          <p:cNvSpPr/>
          <p:nvPr/>
        </p:nvSpPr>
        <p:spPr>
          <a:xfrm rot="20580328">
            <a:off x="4221853" y="1534352"/>
            <a:ext cx="3960440" cy="1152128"/>
          </a:xfrm>
          <a:prstGeom prst="roundRect">
            <a:avLst/>
          </a:prstGeom>
          <a:ln w="79375" cmpd="thickThi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w="22225">
                  <a:solidFill>
                    <a:srgbClr val="C0504D"/>
                  </a:solidFill>
                  <a:prstDash val="solid"/>
                </a:ln>
                <a:solidFill>
                  <a:srgbClr val="C0504D">
                    <a:lumMod val="40000"/>
                    <a:lumOff val="60000"/>
                  </a:srgbClr>
                </a:solidFill>
                <a:effectLst/>
                <a:uLnTx/>
                <a:uFillTx/>
                <a:latin typeface="Calibri"/>
                <a:ea typeface="+mn-ea"/>
                <a:cs typeface="+mn-cs"/>
              </a:rPr>
              <a:t>Signé le 11/12/2017</a:t>
            </a:r>
            <a:endParaRPr kumimoji="0" lang="fr-FR" sz="28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Tree>
    <p:extLst>
      <p:ext uri="{BB962C8B-B14F-4D97-AF65-F5344CB8AC3E}">
        <p14:creationId xmlns:p14="http://schemas.microsoft.com/office/powerpoint/2010/main" val="2972878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exigences</a:t>
            </a:r>
          </a:p>
        </p:txBody>
      </p:sp>
      <p:sp>
        <p:nvSpPr>
          <p:cNvPr id="3" name="Espace réservé du contenu 2"/>
          <p:cNvSpPr>
            <a:spLocks noGrp="1"/>
          </p:cNvSpPr>
          <p:nvPr>
            <p:ph idx="1"/>
          </p:nvPr>
        </p:nvSpPr>
        <p:spPr/>
        <p:txBody>
          <a:bodyPr/>
          <a:lstStyle/>
          <a:p>
            <a:pPr>
              <a:lnSpc>
                <a:spcPct val="80000"/>
              </a:lnSpc>
            </a:pPr>
            <a:endParaRPr lang="fr-FR" sz="2200" dirty="0"/>
          </a:p>
          <a:p>
            <a:pPr>
              <a:lnSpc>
                <a:spcPct val="80000"/>
              </a:lnSpc>
            </a:pPr>
            <a:endParaRPr lang="fr-FR" sz="2200" dirty="0"/>
          </a:p>
          <a:p>
            <a:pPr>
              <a:lnSpc>
                <a:spcPct val="80000"/>
              </a:lnSpc>
            </a:pPr>
            <a:endParaRPr lang="fr-FR" sz="2200" dirty="0"/>
          </a:p>
          <a:p>
            <a:pPr>
              <a:lnSpc>
                <a:spcPct val="80000"/>
              </a:lnSpc>
            </a:pPr>
            <a:r>
              <a:rPr lang="fr-FR" sz="2200" dirty="0"/>
              <a:t>Termes et définitions</a:t>
            </a:r>
          </a:p>
          <a:p>
            <a:pPr>
              <a:lnSpc>
                <a:spcPct val="80000"/>
              </a:lnSpc>
            </a:pPr>
            <a:endParaRPr lang="fr-FR" sz="900" dirty="0"/>
          </a:p>
          <a:p>
            <a:pPr>
              <a:lnSpc>
                <a:spcPct val="80000"/>
              </a:lnSpc>
            </a:pPr>
            <a:r>
              <a:rPr lang="fr-FR" sz="2200" dirty="0"/>
              <a:t>Exigences</a:t>
            </a:r>
          </a:p>
          <a:p>
            <a:pPr lvl="2"/>
            <a:r>
              <a:rPr lang="fr-FR" sz="1700" dirty="0">
                <a:solidFill>
                  <a:srgbClr val="007FDE"/>
                </a:solidFill>
              </a:rPr>
              <a:t>Pour les entités productrices et les utilisateurs</a:t>
            </a:r>
          </a:p>
          <a:p>
            <a:pPr lvl="2"/>
            <a:r>
              <a:rPr lang="fr-FR" sz="1700" dirty="0">
                <a:solidFill>
                  <a:srgbClr val="007FDE"/>
                </a:solidFill>
              </a:rPr>
              <a:t>Pour le service responsable des offres et des outils d’archivage</a:t>
            </a:r>
          </a:p>
          <a:p>
            <a:pPr lvl="2"/>
            <a:r>
              <a:rPr lang="fr-FR" sz="1700" dirty="0">
                <a:solidFill>
                  <a:srgbClr val="007FDE"/>
                </a:solidFill>
              </a:rPr>
              <a:t>Pour l’exploitation et l’administration technique</a:t>
            </a:r>
          </a:p>
          <a:p>
            <a:pPr lvl="3"/>
            <a:endParaRPr lang="fr-FR" dirty="0"/>
          </a:p>
          <a:p>
            <a:pPr lvl="2"/>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
        <p:nvSpPr>
          <p:cNvPr id="6" name="Rectangle : coins arrondis 5"/>
          <p:cNvSpPr/>
          <p:nvPr/>
        </p:nvSpPr>
        <p:spPr>
          <a:xfrm rot="20580328">
            <a:off x="4221853" y="1534352"/>
            <a:ext cx="3960440" cy="1152128"/>
          </a:xfrm>
          <a:prstGeom prst="roundRect">
            <a:avLst/>
          </a:prstGeom>
          <a:ln w="79375" cmpd="thickThi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Signé le 11/12/2017</a:t>
            </a:r>
          </a:p>
        </p:txBody>
      </p:sp>
    </p:spTree>
    <p:extLst>
      <p:ext uri="{BB962C8B-B14F-4D97-AF65-F5344CB8AC3E}">
        <p14:creationId xmlns:p14="http://schemas.microsoft.com/office/powerpoint/2010/main" val="3802201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charte d’archivage</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DB88B-5597-451B-814C-33B8A23C77C8}"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pic>
        <p:nvPicPr>
          <p:cNvPr id="8" name="Image 7"/>
          <p:cNvPicPr>
            <a:picLocks noChangeAspect="1"/>
          </p:cNvPicPr>
          <p:nvPr/>
        </p:nvPicPr>
        <p:blipFill>
          <a:blip r:embed="rId3"/>
          <a:stretch>
            <a:fillRect/>
          </a:stretch>
        </p:blipFill>
        <p:spPr>
          <a:xfrm>
            <a:off x="2117453" y="1412776"/>
            <a:ext cx="4902819" cy="4855160"/>
          </a:xfrm>
          <a:prstGeom prst="rect">
            <a:avLst/>
          </a:prstGeom>
        </p:spPr>
      </p:pic>
      <p:sp>
        <p:nvSpPr>
          <p:cNvPr id="6" name="Rectangle : coins arrondis 5"/>
          <p:cNvSpPr/>
          <p:nvPr/>
        </p:nvSpPr>
        <p:spPr>
          <a:xfrm rot="20580328">
            <a:off x="4644460" y="1824723"/>
            <a:ext cx="3960440" cy="1152128"/>
          </a:xfrm>
          <a:prstGeom prst="roundRect">
            <a:avLst/>
          </a:prstGeom>
          <a:solidFill>
            <a:schemeClr val="lt1">
              <a:alpha val="40000"/>
            </a:schemeClr>
          </a:solidFill>
          <a:ln w="79375" cmpd="thickThi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fr-FR" sz="2800" b="1" dirty="0">
                <a:ln w="22225">
                  <a:solidFill>
                    <a:srgbClr val="C0504D"/>
                  </a:solidFill>
                  <a:prstDash val="solid"/>
                </a:ln>
                <a:solidFill>
                  <a:srgbClr val="C0504D">
                    <a:lumMod val="40000"/>
                    <a:lumOff val="60000"/>
                  </a:srgbClr>
                </a:solidFill>
              </a:rPr>
              <a:t>Signé le 14/02/2018</a:t>
            </a:r>
          </a:p>
        </p:txBody>
      </p:sp>
    </p:spTree>
    <p:extLst>
      <p:ext uri="{BB962C8B-B14F-4D97-AF65-F5344CB8AC3E}">
        <p14:creationId xmlns:p14="http://schemas.microsoft.com/office/powerpoint/2010/main" val="1374726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Archivage probant</a:t>
            </a:r>
            <a:br>
              <a:rPr lang="fr-FR" dirty="0"/>
            </a:br>
            <a:r>
              <a:rPr lang="fr-FR" dirty="0"/>
              <a:t>des informations</a:t>
            </a:r>
            <a:br>
              <a:rPr lang="fr-FR" dirty="0"/>
            </a:br>
            <a:r>
              <a:rPr lang="fr-FR" dirty="0"/>
              <a:t>nativement numériques</a:t>
            </a:r>
            <a:br>
              <a:rPr lang="fr-FR" dirty="0"/>
            </a:br>
            <a:endParaRPr lang="fr-FR" dirty="0"/>
          </a:p>
        </p:txBody>
      </p:sp>
      <p:sp>
        <p:nvSpPr>
          <p:cNvPr id="3" name="Sous-titre 2"/>
          <p:cNvSpPr>
            <a:spLocks noGrp="1"/>
          </p:cNvSpPr>
          <p:nvPr>
            <p:ph type="subTitle" idx="1"/>
          </p:nvPr>
        </p:nvSpPr>
        <p:spPr/>
        <p:txBody>
          <a:bodyPr/>
          <a:lstStyle/>
          <a:p>
            <a:r>
              <a:rPr lang="fr-FR" dirty="0"/>
              <a:t>Merci de votre attention</a:t>
            </a:r>
          </a:p>
          <a:p>
            <a:endParaRPr lang="fr-FR" dirty="0"/>
          </a:p>
        </p:txBody>
      </p:sp>
      <p:sp>
        <p:nvSpPr>
          <p:cNvPr id="4" name="ZoneTexte 3"/>
          <p:cNvSpPr txBox="1"/>
          <p:nvPr/>
        </p:nvSpPr>
        <p:spPr>
          <a:xfrm>
            <a:off x="321059" y="6229220"/>
            <a:ext cx="32188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62AC"/>
                </a:solidFill>
                <a:effectLst/>
                <a:uLnTx/>
                <a:uFillTx/>
                <a:latin typeface="Calibri"/>
                <a:ea typeface="+mn-ea"/>
                <a:cs typeface="+mn-cs"/>
              </a:rPr>
              <a:t>Date du document : 15/02/2018</a:t>
            </a:r>
          </a:p>
        </p:txBody>
      </p:sp>
      <p:sp>
        <p:nvSpPr>
          <p:cNvPr id="5" name="ZoneTexte 4"/>
          <p:cNvSpPr txBox="1"/>
          <p:nvPr/>
        </p:nvSpPr>
        <p:spPr>
          <a:xfrm>
            <a:off x="323528" y="5979818"/>
            <a:ext cx="27678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62AC"/>
                </a:solidFill>
                <a:effectLst/>
                <a:uLnTx/>
                <a:uFillTx/>
                <a:latin typeface="Calibri"/>
                <a:ea typeface="+mn-ea"/>
                <a:cs typeface="+mn-cs"/>
              </a:rPr>
              <a:t>Émetteur</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a:ln>
                  <a:noFill/>
                </a:ln>
                <a:solidFill>
                  <a:srgbClr val="0062AC"/>
                </a:solidFill>
                <a:effectLst/>
                <a:uLnTx/>
                <a:uFillTx/>
                <a:latin typeface="Calibri"/>
                <a:ea typeface="+mn-ea"/>
                <a:cs typeface="+mn-cs"/>
              </a:rPr>
              <a:t>: François DELION</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70867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Compléments par Bernard OUILLON</a:t>
            </a:r>
          </a:p>
        </p:txBody>
      </p:sp>
      <p:sp>
        <p:nvSpPr>
          <p:cNvPr id="4" name="Espace réservé du numéro de diapositive 3"/>
          <p:cNvSpPr>
            <a:spLocks noGrp="1"/>
          </p:cNvSpPr>
          <p:nvPr>
            <p:ph type="sldNum" sz="quarter" idx="12"/>
          </p:nvPr>
        </p:nvSpPr>
        <p:spPr/>
        <p:txBody>
          <a:bodyPr/>
          <a:lstStyle/>
          <a:p>
            <a:fld id="{B3DDB88B-5597-451B-814C-33B8A23C77C8}" type="slidenum">
              <a:rPr lang="fr-FR" smtClean="0"/>
              <a:t>49</a:t>
            </a:fld>
            <a:endParaRPr lang="fr-FR" dirty="0"/>
          </a:p>
        </p:txBody>
      </p:sp>
      <p:sp>
        <p:nvSpPr>
          <p:cNvPr id="5" name="Espace réservé du contenu 2"/>
          <p:cNvSpPr>
            <a:spLocks noGrp="1"/>
          </p:cNvSpPr>
          <p:nvPr>
            <p:ph idx="1"/>
          </p:nvPr>
        </p:nvSpPr>
        <p:spPr>
          <a:xfrm>
            <a:off x="457200" y="1340768"/>
            <a:ext cx="8229600" cy="4752527"/>
          </a:xfrm>
        </p:spPr>
        <p:txBody>
          <a:bodyPr>
            <a:normAutofit/>
          </a:bodyPr>
          <a:lstStyle/>
          <a:p>
            <a:pPr marL="0" indent="0">
              <a:spcBef>
                <a:spcPts val="1200"/>
              </a:spcBef>
              <a:spcAft>
                <a:spcPts val="1200"/>
              </a:spcAft>
              <a:buNone/>
            </a:pPr>
            <a:r>
              <a:rPr lang="fr-FR" sz="1800" dirty="0"/>
              <a:t>En complément sur les thématiques suivantes :</a:t>
            </a:r>
          </a:p>
          <a:p>
            <a:pPr>
              <a:spcBef>
                <a:spcPts val="1200"/>
              </a:spcBef>
              <a:spcAft>
                <a:spcPts val="1200"/>
              </a:spcAft>
            </a:pPr>
            <a:r>
              <a:rPr lang="fr-FR" sz="1800" dirty="0"/>
              <a:t>Contexte et culture</a:t>
            </a:r>
          </a:p>
          <a:p>
            <a:pPr>
              <a:spcBef>
                <a:spcPts val="1200"/>
              </a:spcBef>
              <a:spcAft>
                <a:spcPts val="1200"/>
              </a:spcAft>
            </a:pPr>
            <a:r>
              <a:rPr lang="fr-FR" sz="1800" dirty="0"/>
              <a:t>Notion de vocabulaire</a:t>
            </a:r>
          </a:p>
          <a:p>
            <a:pPr>
              <a:spcBef>
                <a:spcPts val="1200"/>
              </a:spcBef>
              <a:spcAft>
                <a:spcPts val="1200"/>
              </a:spcAft>
            </a:pPr>
            <a:r>
              <a:rPr lang="fr-FR" sz="1800" dirty="0"/>
              <a:t>Lois et normes</a:t>
            </a:r>
          </a:p>
          <a:p>
            <a:pPr>
              <a:spcBef>
                <a:spcPts val="1200"/>
              </a:spcBef>
              <a:spcAft>
                <a:spcPts val="1200"/>
              </a:spcAft>
            </a:pPr>
            <a:r>
              <a:rPr lang="fr-FR" sz="1800" dirty="0"/>
              <a:t>Points de vigilance</a:t>
            </a:r>
          </a:p>
          <a:p>
            <a:endParaRPr lang="fr-FR" sz="1800" dirty="0">
              <a:solidFill>
                <a:srgbClr val="007FDE"/>
              </a:solidFill>
            </a:endParaRPr>
          </a:p>
        </p:txBody>
      </p:sp>
    </p:spTree>
    <p:extLst>
      <p:ext uri="{BB962C8B-B14F-4D97-AF65-F5344CB8AC3E}">
        <p14:creationId xmlns:p14="http://schemas.microsoft.com/office/powerpoint/2010/main" val="150499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3200" dirty="0"/>
              <a:t>Collecte des mots clefs employés suite à la présentation de chacun lors du tour de table</a:t>
            </a:r>
          </a:p>
        </p:txBody>
      </p:sp>
      <p:graphicFrame>
        <p:nvGraphicFramePr>
          <p:cNvPr id="4" name="Tableau 3"/>
          <p:cNvGraphicFramePr>
            <a:graphicFrameLocks noGrp="1"/>
          </p:cNvGraphicFramePr>
          <p:nvPr>
            <p:extLst>
              <p:ext uri="{D42A27DB-BD31-4B8C-83A1-F6EECF244321}">
                <p14:modId xmlns:p14="http://schemas.microsoft.com/office/powerpoint/2010/main" val="2446408697"/>
              </p:ext>
            </p:extLst>
          </p:nvPr>
        </p:nvGraphicFramePr>
        <p:xfrm>
          <a:off x="1164673" y="1866160"/>
          <a:ext cx="6647687" cy="3003000"/>
        </p:xfrm>
        <a:graphic>
          <a:graphicData uri="http://schemas.openxmlformats.org/drawingml/2006/table">
            <a:tbl>
              <a:tblPr>
                <a:tableStyleId>{5C22544A-7EE6-4342-B048-85BDC9FD1C3A}</a:tableStyleId>
              </a:tblPr>
              <a:tblGrid>
                <a:gridCol w="1818259">
                  <a:extLst>
                    <a:ext uri="{9D8B030D-6E8A-4147-A177-3AD203B41FA5}">
                      <a16:colId xmlns:a16="http://schemas.microsoft.com/office/drawing/2014/main" xmlns="" val="98252680"/>
                    </a:ext>
                  </a:extLst>
                </a:gridCol>
                <a:gridCol w="4829428">
                  <a:extLst>
                    <a:ext uri="{9D8B030D-6E8A-4147-A177-3AD203B41FA5}">
                      <a16:colId xmlns:a16="http://schemas.microsoft.com/office/drawing/2014/main" xmlns="" val="2140067113"/>
                    </a:ext>
                  </a:extLst>
                </a:gridCol>
              </a:tblGrid>
              <a:tr h="448050">
                <a:tc>
                  <a:txBody>
                    <a:bodyPr/>
                    <a:lstStyle/>
                    <a:p>
                      <a:pPr lvl="0" algn="l" fontAlgn="b"/>
                      <a:r>
                        <a:rPr lang="fr-FR" sz="1400" b="0" u="none" strike="noStrike" dirty="0">
                          <a:effectLst/>
                        </a:rPr>
                        <a:t>AIR FRANCE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u="none" strike="noStrike" dirty="0">
                          <a:effectLst/>
                        </a:rPr>
                        <a:t>Choix d’EVERTEAM</a:t>
                      </a:r>
                      <a:r>
                        <a:rPr lang="fr-FR" sz="1400" b="0" u="none" strike="noStrike" baseline="0" dirty="0">
                          <a:effectLst/>
                        </a:rPr>
                        <a:t> pour le SAE</a:t>
                      </a:r>
                      <a:endParaRPr lang="fr-FR" sz="1400" b="0" u="none" strike="noStrike" dirty="0">
                        <a:effectLst/>
                      </a:endParaRP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22500492"/>
                  </a:ext>
                </a:extLst>
              </a:tr>
              <a:tr h="448050">
                <a:tc>
                  <a:txBody>
                    <a:bodyPr/>
                    <a:lstStyle/>
                    <a:p>
                      <a:pPr lvl="0" algn="l" fontAlgn="b"/>
                      <a:r>
                        <a:rPr lang="fr-FR" sz="1400" b="0" u="none" strike="noStrike" dirty="0">
                          <a:effectLst/>
                        </a:rPr>
                        <a:t>EGIS</a:t>
                      </a:r>
                      <a:endParaRPr lang="fr-FR" sz="140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l" fontAlgn="b"/>
                      <a:endParaRPr lang="fr-FR" sz="1400" b="0" i="0" u="none" strike="noStrike" dirty="0">
                        <a:solidFill>
                          <a:srgbClr val="000000"/>
                        </a:solidFill>
                        <a:effectLst/>
                        <a:latin typeface="Arial" panose="020B0604020202020204" pitchFamily="34" charset="0"/>
                      </a:endParaRP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43041863"/>
                  </a:ext>
                </a:extLst>
              </a:tr>
              <a:tr h="448050">
                <a:tc>
                  <a:txBody>
                    <a:bodyPr/>
                    <a:lstStyle/>
                    <a:p>
                      <a:pPr lvl="0" algn="l" fontAlgn="b"/>
                      <a:r>
                        <a:rPr lang="fr-FR" sz="1400" b="0" u="none" strike="noStrike" dirty="0">
                          <a:effectLst/>
                        </a:rPr>
                        <a:t>STIF</a:t>
                      </a:r>
                      <a:endParaRPr lang="fr-FR" sz="140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i="0" u="none" strike="noStrike" dirty="0">
                          <a:solidFill>
                            <a:srgbClr val="000000"/>
                          </a:solidFill>
                          <a:effectLst/>
                          <a:latin typeface="Arial" panose="020B0604020202020204" pitchFamily="34" charset="0"/>
                        </a:rPr>
                        <a:t>Projet de changement de GED</a:t>
                      </a: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85950733"/>
                  </a:ext>
                </a:extLst>
              </a:tr>
              <a:tr h="448050">
                <a:tc>
                  <a:txBody>
                    <a:bodyPr/>
                    <a:lstStyle/>
                    <a:p>
                      <a:pPr lvl="0" algn="l" fontAlgn="b"/>
                      <a:r>
                        <a:rPr lang="fr-FR" sz="1400" b="0" u="none" strike="noStrike" dirty="0">
                          <a:effectLst/>
                        </a:rPr>
                        <a:t>MINEFI</a:t>
                      </a:r>
                      <a:endParaRPr lang="fr-FR" sz="140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i="0" u="none" strike="noStrike" dirty="0">
                          <a:solidFill>
                            <a:srgbClr val="000000"/>
                          </a:solidFill>
                          <a:effectLst/>
                          <a:latin typeface="Arial" panose="020B0604020202020204" pitchFamily="34" charset="0"/>
                        </a:rPr>
                        <a:t>Conseil et accompagnement sur l’archivage</a:t>
                      </a:r>
                    </a:p>
                    <a:p>
                      <a:pPr algn="l" fontAlgn="b"/>
                      <a:r>
                        <a:rPr lang="fr-FR" sz="1400" b="0" i="0" u="none" strike="noStrike" dirty="0">
                          <a:solidFill>
                            <a:srgbClr val="000000"/>
                          </a:solidFill>
                          <a:effectLst/>
                          <a:latin typeface="Arial" panose="020B0604020202020204" pitchFamily="34" charset="0"/>
                        </a:rPr>
                        <a:t>Audit</a:t>
                      </a:r>
                      <a:r>
                        <a:rPr lang="fr-FR" sz="1400" b="0" i="0" u="none" strike="noStrike" baseline="0" dirty="0">
                          <a:solidFill>
                            <a:srgbClr val="000000"/>
                          </a:solidFill>
                          <a:effectLst/>
                          <a:latin typeface="Arial" panose="020B0604020202020204" pitchFamily="34" charset="0"/>
                        </a:rPr>
                        <a:t> sur la chaîne de numérisation et de substitution</a:t>
                      </a:r>
                      <a:endParaRPr lang="fr-FR" sz="1400" b="0" i="0" u="none" strike="noStrike" dirty="0">
                        <a:solidFill>
                          <a:srgbClr val="000000"/>
                        </a:solidFill>
                        <a:effectLst/>
                        <a:latin typeface="Arial" panose="020B0604020202020204" pitchFamily="34" charset="0"/>
                      </a:endParaRP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51238376"/>
                  </a:ext>
                </a:extLst>
              </a:tr>
              <a:tr h="448050">
                <a:tc>
                  <a:txBody>
                    <a:bodyPr/>
                    <a:lstStyle/>
                    <a:p>
                      <a:pPr lvl="0" algn="l" fontAlgn="b"/>
                      <a:r>
                        <a:rPr lang="fr-FR" sz="1400" b="0" u="none" strike="noStrike" dirty="0">
                          <a:effectLst/>
                        </a:rPr>
                        <a:t>COUR DES COMPTES</a:t>
                      </a:r>
                      <a:endParaRPr lang="fr-FR" sz="140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fr-FR" sz="1400" b="0" i="0" u="none" strike="noStrike" dirty="0">
                          <a:solidFill>
                            <a:srgbClr val="000000"/>
                          </a:solidFill>
                          <a:effectLst/>
                          <a:latin typeface="Arial" panose="020B0604020202020204" pitchFamily="34" charset="0"/>
                        </a:rPr>
                        <a:t>SAE depuis 2014</a:t>
                      </a:r>
                    </a:p>
                    <a:p>
                      <a:pPr algn="l" fontAlgn="b"/>
                      <a:r>
                        <a:rPr lang="fr-FR" sz="1400" b="0" i="0" u="none" strike="noStrike" dirty="0">
                          <a:solidFill>
                            <a:srgbClr val="000000"/>
                          </a:solidFill>
                          <a:effectLst/>
                          <a:latin typeface="Arial" panose="020B0604020202020204" pitchFamily="34" charset="0"/>
                        </a:rPr>
                        <a:t>Comparaison</a:t>
                      </a:r>
                      <a:r>
                        <a:rPr lang="fr-FR" sz="1400" b="0" i="0" u="none" strike="noStrike" baseline="0" dirty="0">
                          <a:solidFill>
                            <a:srgbClr val="000000"/>
                          </a:solidFill>
                          <a:effectLst/>
                          <a:latin typeface="Arial" panose="020B0604020202020204" pitchFamily="34" charset="0"/>
                        </a:rPr>
                        <a:t> avec le SAE du groupe La Poste (ancienne fonction de Sophie)</a:t>
                      </a:r>
                      <a:endParaRPr lang="fr-FR" sz="1400" b="0" i="0" u="none" strike="noStrike" dirty="0">
                        <a:solidFill>
                          <a:srgbClr val="000000"/>
                        </a:solidFill>
                        <a:effectLst/>
                        <a:latin typeface="Arial" panose="020B0604020202020204" pitchFamily="34" charset="0"/>
                      </a:endParaRP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52379078"/>
                  </a:ext>
                </a:extLst>
              </a:tr>
              <a:tr h="448050">
                <a:tc>
                  <a:txBody>
                    <a:bodyPr/>
                    <a:lstStyle/>
                    <a:p>
                      <a:pPr lvl="0" algn="l" fontAlgn="b"/>
                      <a:r>
                        <a:rPr lang="fr-FR" sz="1400" b="0" u="none" strike="noStrike" dirty="0">
                          <a:effectLst/>
                        </a:rPr>
                        <a:t>RTE</a:t>
                      </a:r>
                      <a:endParaRPr lang="fr-FR" sz="140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400" b="0" i="0" u="none" strike="noStrike" dirty="0">
                          <a:solidFill>
                            <a:srgbClr val="000000"/>
                          </a:solidFill>
                          <a:effectLst/>
                          <a:latin typeface="Arial" panose="020B0604020202020204" pitchFamily="34" charset="0"/>
                        </a:rPr>
                        <a:t>Signature /</a:t>
                      </a:r>
                      <a:r>
                        <a:rPr lang="fr-FR" sz="1400" b="0" i="0" u="none" strike="noStrike" baseline="0" dirty="0">
                          <a:solidFill>
                            <a:srgbClr val="000000"/>
                          </a:solidFill>
                          <a:effectLst/>
                          <a:latin typeface="Arial" panose="020B0604020202020204" pitchFamily="34" charset="0"/>
                        </a:rPr>
                        <a:t> cachet / coffre-fort</a:t>
                      </a:r>
                      <a:endParaRPr lang="fr-FR" sz="1400" b="0" i="0" u="none" strike="noStrike" dirty="0">
                        <a:solidFill>
                          <a:srgbClr val="000000"/>
                        </a:solidFill>
                        <a:effectLst/>
                        <a:latin typeface="Arial" panose="020B0604020202020204" pitchFamily="34" charset="0"/>
                      </a:endParaRPr>
                    </a:p>
                  </a:txBody>
                  <a:tcPr marL="72000" marR="108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26376165"/>
                  </a:ext>
                </a:extLst>
              </a:tr>
            </a:tbl>
          </a:graphicData>
        </a:graphic>
      </p:graphicFrame>
    </p:spTree>
    <p:extLst>
      <p:ext uri="{BB962C8B-B14F-4D97-AF65-F5344CB8AC3E}">
        <p14:creationId xmlns:p14="http://schemas.microsoft.com/office/powerpoint/2010/main" val="2835350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Compléments par Bernard OUILLON</a:t>
            </a:r>
          </a:p>
        </p:txBody>
      </p:sp>
      <p:sp>
        <p:nvSpPr>
          <p:cNvPr id="4" name="Espace réservé du numéro de diapositive 3"/>
          <p:cNvSpPr>
            <a:spLocks noGrp="1"/>
          </p:cNvSpPr>
          <p:nvPr>
            <p:ph type="sldNum" sz="quarter" idx="12"/>
          </p:nvPr>
        </p:nvSpPr>
        <p:spPr/>
        <p:txBody>
          <a:bodyPr/>
          <a:lstStyle/>
          <a:p>
            <a:fld id="{B3DDB88B-5597-451B-814C-33B8A23C77C8}" type="slidenum">
              <a:rPr lang="fr-FR" smtClean="0"/>
              <a:t>50</a:t>
            </a:fld>
            <a:endParaRPr lang="fr-FR" dirty="0"/>
          </a:p>
        </p:txBody>
      </p:sp>
      <p:sp>
        <p:nvSpPr>
          <p:cNvPr id="5" name="Espace réservé du contenu 2"/>
          <p:cNvSpPr>
            <a:spLocks noGrp="1"/>
          </p:cNvSpPr>
          <p:nvPr>
            <p:ph idx="1"/>
          </p:nvPr>
        </p:nvSpPr>
        <p:spPr>
          <a:xfrm>
            <a:off x="457200" y="1340768"/>
            <a:ext cx="8229600" cy="4752527"/>
          </a:xfrm>
        </p:spPr>
        <p:txBody>
          <a:bodyPr>
            <a:normAutofit fontScale="47500" lnSpcReduction="20000"/>
          </a:bodyPr>
          <a:lstStyle/>
          <a:p>
            <a:pPr marL="0" indent="0">
              <a:buNone/>
            </a:pPr>
            <a:r>
              <a:rPr lang="fr-FR" b="1" dirty="0"/>
              <a:t>Contexte et culture</a:t>
            </a:r>
            <a:endParaRPr lang="fr-FR" dirty="0"/>
          </a:p>
          <a:p>
            <a:pPr lvl="0"/>
            <a:r>
              <a:rPr lang="fr-FR" dirty="0"/>
              <a:t>Monde des entreprises privés / monde des entreprises publics et code applicable.</a:t>
            </a:r>
          </a:p>
          <a:p>
            <a:pPr lvl="0"/>
            <a:endParaRPr lang="fr-FR" dirty="0"/>
          </a:p>
          <a:p>
            <a:pPr marL="0" indent="0">
              <a:buNone/>
            </a:pPr>
            <a:r>
              <a:rPr lang="fr-FR" b="1" dirty="0"/>
              <a:t>Notion de vocabulaire</a:t>
            </a:r>
            <a:endParaRPr lang="fr-FR" dirty="0"/>
          </a:p>
          <a:p>
            <a:pPr lvl="0"/>
            <a:r>
              <a:rPr lang="fr-FR" dirty="0"/>
              <a:t>Utilisation d’un vocabulaire spécifique à l’écosystème. Mais les définitions sont existantes dans la loi, avec records puis avec les normes qui sont nombreuses et relativement cohérentes en France voire dans le monde.</a:t>
            </a:r>
          </a:p>
          <a:p>
            <a:pPr lvl="0"/>
            <a:endParaRPr lang="fr-FR" dirty="0"/>
          </a:p>
          <a:p>
            <a:pPr lvl="0"/>
            <a:r>
              <a:rPr lang="fr-FR" dirty="0"/>
              <a:t>Les exigences qui regroupent actuellement une forme d’unanimité :</a:t>
            </a:r>
          </a:p>
          <a:p>
            <a:pPr lvl="2"/>
            <a:r>
              <a:rPr lang="fr-FR" dirty="0"/>
              <a:t>Interopérabilité et réversibilité, intégrité et imputabilité, pérennité, sécurité.</a:t>
            </a:r>
          </a:p>
          <a:p>
            <a:pPr lvl="2"/>
            <a:r>
              <a:rPr lang="fr-FR" dirty="0"/>
              <a:t>A considérer aussi :</a:t>
            </a:r>
          </a:p>
          <a:p>
            <a:pPr lvl="3"/>
            <a:r>
              <a:rPr lang="fr-FR" dirty="0"/>
              <a:t>Disponibilité, traçabilité, horodatage, authentification ;</a:t>
            </a:r>
          </a:p>
          <a:p>
            <a:pPr lvl="3"/>
            <a:r>
              <a:rPr lang="fr-FR" dirty="0"/>
              <a:t>En normé et complet avec intégrité, sécurité.</a:t>
            </a:r>
          </a:p>
          <a:p>
            <a:pPr lvl="3"/>
            <a:endParaRPr lang="fr-FR" dirty="0"/>
          </a:p>
          <a:p>
            <a:pPr lvl="0"/>
            <a:r>
              <a:rPr lang="fr-FR" dirty="0"/>
              <a:t>Authentification et situation dans le temps : preuve.</a:t>
            </a:r>
          </a:p>
          <a:p>
            <a:pPr lvl="2"/>
            <a:r>
              <a:rPr lang="fr-FR" dirty="0"/>
              <a:t>Cachet serveur ;</a:t>
            </a:r>
          </a:p>
          <a:p>
            <a:pPr lvl="2"/>
            <a:r>
              <a:rPr lang="fr-FR" dirty="0"/>
              <a:t>Horodatage.</a:t>
            </a:r>
          </a:p>
          <a:p>
            <a:pPr lvl="2"/>
            <a:endParaRPr lang="fr-FR" dirty="0"/>
          </a:p>
          <a:p>
            <a:pPr lvl="0"/>
            <a:r>
              <a:rPr lang="fr-FR" dirty="0"/>
              <a:t>Délégation de signature :</a:t>
            </a:r>
          </a:p>
          <a:p>
            <a:pPr lvl="2"/>
            <a:r>
              <a:rPr lang="fr-FR" dirty="0"/>
              <a:t>Signature électronique avec la mode </a:t>
            </a:r>
            <a:r>
              <a:rPr lang="fr-FR" dirty="0" err="1"/>
              <a:t>eIDAS</a:t>
            </a:r>
            <a:r>
              <a:rPr lang="fr-FR" dirty="0"/>
              <a:t>/RGS et code civil ;</a:t>
            </a:r>
          </a:p>
          <a:p>
            <a:pPr lvl="2"/>
            <a:r>
              <a:rPr lang="fr-FR" dirty="0"/>
              <a:t>Par des tiers de confiance.</a:t>
            </a:r>
          </a:p>
          <a:p>
            <a:pPr lvl="2"/>
            <a:endParaRPr lang="fr-FR" dirty="0"/>
          </a:p>
          <a:p>
            <a:pPr lvl="0"/>
            <a:r>
              <a:rPr lang="fr-FR" dirty="0"/>
              <a:t>Serveur Worm.</a:t>
            </a:r>
          </a:p>
          <a:p>
            <a:pPr lvl="0"/>
            <a:endParaRPr lang="fr-FR" dirty="0"/>
          </a:p>
        </p:txBody>
      </p:sp>
    </p:spTree>
    <p:extLst>
      <p:ext uri="{BB962C8B-B14F-4D97-AF65-F5344CB8AC3E}">
        <p14:creationId xmlns:p14="http://schemas.microsoft.com/office/powerpoint/2010/main" val="2761125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Compléments par Bernard OUILLON</a:t>
            </a:r>
          </a:p>
        </p:txBody>
      </p:sp>
      <p:sp>
        <p:nvSpPr>
          <p:cNvPr id="4" name="Espace réservé du numéro de diapositive 3"/>
          <p:cNvSpPr>
            <a:spLocks noGrp="1"/>
          </p:cNvSpPr>
          <p:nvPr>
            <p:ph type="sldNum" sz="quarter" idx="12"/>
          </p:nvPr>
        </p:nvSpPr>
        <p:spPr/>
        <p:txBody>
          <a:bodyPr/>
          <a:lstStyle/>
          <a:p>
            <a:fld id="{B3DDB88B-5597-451B-814C-33B8A23C77C8}" type="slidenum">
              <a:rPr lang="fr-FR" smtClean="0"/>
              <a:t>51</a:t>
            </a:fld>
            <a:endParaRPr lang="fr-FR" dirty="0"/>
          </a:p>
        </p:txBody>
      </p:sp>
      <p:sp>
        <p:nvSpPr>
          <p:cNvPr id="5" name="Espace réservé du contenu 2"/>
          <p:cNvSpPr>
            <a:spLocks noGrp="1"/>
          </p:cNvSpPr>
          <p:nvPr>
            <p:ph idx="1"/>
          </p:nvPr>
        </p:nvSpPr>
        <p:spPr>
          <a:xfrm>
            <a:off x="457200" y="1268760"/>
            <a:ext cx="8229600" cy="4752527"/>
          </a:xfrm>
        </p:spPr>
        <p:txBody>
          <a:bodyPr>
            <a:noAutofit/>
          </a:bodyPr>
          <a:lstStyle/>
          <a:p>
            <a:pPr marL="0" indent="0">
              <a:buNone/>
            </a:pPr>
            <a:r>
              <a:rPr lang="fr-FR" sz="1400" b="1" dirty="0"/>
              <a:t>Lois et normes</a:t>
            </a:r>
            <a:endParaRPr lang="fr-FR" sz="1400" dirty="0"/>
          </a:p>
          <a:p>
            <a:pPr lvl="0"/>
            <a:r>
              <a:rPr lang="fr-FR" sz="1400" dirty="0"/>
              <a:t>Outil mais pour quelles fonctions ? Des normes en appui : OAIS, NF Z-42013, ISO-27000, NF Z-42026, NF 461 ;</a:t>
            </a:r>
          </a:p>
          <a:p>
            <a:pPr lvl="0"/>
            <a:r>
              <a:rPr lang="fr-FR" sz="1400" dirty="0"/>
              <a:t>Les codes ;</a:t>
            </a:r>
          </a:p>
          <a:p>
            <a:pPr lvl="0"/>
            <a:r>
              <a:rPr lang="fr-FR" sz="1400" dirty="0"/>
              <a:t>Dossier de preuve à commenter.</a:t>
            </a:r>
          </a:p>
          <a:p>
            <a:pPr lvl="0"/>
            <a:endParaRPr lang="fr-FR" sz="1400" dirty="0"/>
          </a:p>
          <a:p>
            <a:pPr marL="0" indent="0">
              <a:buNone/>
            </a:pPr>
            <a:r>
              <a:rPr lang="fr-FR" sz="1400" b="1" dirty="0"/>
              <a:t>Points de vigilance</a:t>
            </a:r>
            <a:endParaRPr lang="fr-FR" sz="1400" dirty="0"/>
          </a:p>
          <a:p>
            <a:pPr lvl="0"/>
            <a:r>
              <a:rPr lang="fr-FR" sz="1400" dirty="0"/>
              <a:t>Avoir une politique ;</a:t>
            </a:r>
          </a:p>
          <a:p>
            <a:pPr lvl="0"/>
            <a:r>
              <a:rPr lang="fr-FR" sz="1400" dirty="0"/>
              <a:t>Avoir un bon sponsor ;</a:t>
            </a:r>
          </a:p>
          <a:p>
            <a:pPr lvl="0"/>
            <a:r>
              <a:rPr lang="fr-FR" sz="1400" dirty="0"/>
              <a:t>Les compétences à développer en interne si absence de vrais archivistes…</a:t>
            </a:r>
          </a:p>
          <a:p>
            <a:pPr lvl="1"/>
            <a:r>
              <a:rPr lang="fr-FR" sz="1100" dirty="0"/>
              <a:t>Travail DSI Archiviste métier et juriste pour la veille réglementaire ;</a:t>
            </a:r>
          </a:p>
          <a:p>
            <a:pPr lvl="1"/>
            <a:r>
              <a:rPr lang="fr-FR" sz="1100" dirty="0"/>
              <a:t>Analyse de risques.</a:t>
            </a:r>
          </a:p>
          <a:p>
            <a:pPr lvl="0"/>
            <a:r>
              <a:rPr lang="fr-FR" sz="1400" dirty="0"/>
              <a:t>Plate-forme :</a:t>
            </a:r>
          </a:p>
          <a:p>
            <a:pPr lvl="1"/>
            <a:r>
              <a:rPr lang="fr-FR" sz="1100" dirty="0"/>
              <a:t>Journaux des événements et du cycle de vie dans le SAE et chez l’archiveur numérique.</a:t>
            </a:r>
          </a:p>
          <a:p>
            <a:pPr lvl="0"/>
            <a:r>
              <a:rPr lang="fr-FR" sz="1400" dirty="0"/>
              <a:t>Être claire sur les fonctions :</a:t>
            </a:r>
          </a:p>
          <a:p>
            <a:pPr lvl="1"/>
            <a:r>
              <a:rPr lang="fr-FR" sz="1100" dirty="0"/>
              <a:t>Partie réflexions amont  identifier, capturer, classer, indexer partie réflexion ;</a:t>
            </a:r>
          </a:p>
          <a:p>
            <a:pPr lvl="1"/>
            <a:r>
              <a:rPr lang="fr-FR" sz="1100" dirty="0"/>
              <a:t>Partie plate-forme pérennité, intégrité, recherche consultation, destruction, sécurité administration.</a:t>
            </a:r>
          </a:p>
          <a:p>
            <a:pPr lvl="0"/>
            <a:r>
              <a:rPr lang="fr-FR" sz="1400" dirty="0"/>
              <a:t>Partie contractuelle</a:t>
            </a:r>
          </a:p>
          <a:p>
            <a:pPr lvl="1"/>
            <a:r>
              <a:rPr lang="fr-FR" sz="1100" dirty="0"/>
              <a:t>Sauvegarde, plan de continuité d’activité et de reprise d’activité ;</a:t>
            </a:r>
          </a:p>
          <a:p>
            <a:pPr lvl="1"/>
            <a:r>
              <a:rPr lang="fr-FR" sz="1100" dirty="0"/>
              <a:t>Réversibilité ;</a:t>
            </a:r>
          </a:p>
          <a:p>
            <a:pPr lvl="1"/>
            <a:r>
              <a:rPr lang="fr-FR" sz="1100" dirty="0"/>
              <a:t>Un bon cahier de recettes.</a:t>
            </a:r>
          </a:p>
        </p:txBody>
      </p:sp>
    </p:spTree>
    <p:extLst>
      <p:ext uri="{BB962C8B-B14F-4D97-AF65-F5344CB8AC3E}">
        <p14:creationId xmlns:p14="http://schemas.microsoft.com/office/powerpoint/2010/main" val="2761125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9"/>
            <a:ext cx="8229600" cy="5145436"/>
          </a:xfrm>
        </p:spPr>
        <p:txBody>
          <a:bodyPr>
            <a:normAutofit/>
          </a:bodyPr>
          <a:lstStyle/>
          <a:p>
            <a:pPr marL="0" indent="0">
              <a:buNone/>
            </a:pPr>
            <a:r>
              <a:rPr lang="fr-FR" sz="2000" dirty="0"/>
              <a:t>Un travail de groupe était prévu autour de 2 questions :</a:t>
            </a:r>
          </a:p>
          <a:p>
            <a:pPr marL="514350" indent="-514350">
              <a:buAutoNum type="arabicPeriod"/>
            </a:pPr>
            <a:r>
              <a:rPr lang="fr-FR" sz="2000" dirty="0"/>
              <a:t>De l’expérience de Bouygues Telecom, quels sont les point indispensables à la mise en place d’un S.A.E. ?</a:t>
            </a:r>
          </a:p>
          <a:p>
            <a:pPr marL="514350" indent="-514350">
              <a:buAutoNum type="arabicPeriod"/>
            </a:pPr>
            <a:r>
              <a:rPr lang="fr-FR" sz="2000" dirty="0"/>
              <a:t>Que faut-il indispensablement y ajouter ?</a:t>
            </a:r>
          </a:p>
          <a:p>
            <a:pPr marL="0" indent="0">
              <a:buNone/>
            </a:pPr>
            <a:endParaRPr lang="fr-FR" sz="2000" dirty="0"/>
          </a:p>
          <a:p>
            <a:pPr marL="0" indent="0">
              <a:buNone/>
            </a:pPr>
            <a:r>
              <a:rPr lang="fr-FR" sz="2000" dirty="0"/>
              <a:t>Nous avons privilégié la proposition de Sophie de visiter un lieu prestigieux, la Cour des Comptes.</a:t>
            </a:r>
          </a:p>
        </p:txBody>
      </p:sp>
      <p:sp>
        <p:nvSpPr>
          <p:cNvPr id="2" name="Titre 1"/>
          <p:cNvSpPr>
            <a:spLocks noGrp="1"/>
          </p:cNvSpPr>
          <p:nvPr>
            <p:ph type="title"/>
          </p:nvPr>
        </p:nvSpPr>
        <p:spPr>
          <a:xfrm>
            <a:off x="457200" y="274637"/>
            <a:ext cx="8229600" cy="634083"/>
          </a:xfrm>
        </p:spPr>
        <p:txBody>
          <a:bodyPr>
            <a:normAutofit fontScale="90000"/>
          </a:bodyPr>
          <a:lstStyle/>
          <a:p>
            <a:r>
              <a:rPr lang="fr-FR" sz="3600" dirty="0"/>
              <a:t>Echanges au sein de l’atelier</a:t>
            </a:r>
          </a:p>
        </p:txBody>
      </p:sp>
      <p:sp>
        <p:nvSpPr>
          <p:cNvPr id="4" name="Espace réservé du numéro de diapositive 3"/>
          <p:cNvSpPr>
            <a:spLocks noGrp="1"/>
          </p:cNvSpPr>
          <p:nvPr>
            <p:ph type="sldNum" sz="quarter" idx="4294967295"/>
          </p:nvPr>
        </p:nvSpPr>
        <p:spPr>
          <a:xfrm>
            <a:off x="4297288" y="6466395"/>
            <a:ext cx="549424" cy="365125"/>
          </a:xfrm>
          <a:prstGeom prst="rect">
            <a:avLst/>
          </a:prstGeom>
        </p:spPr>
        <p:txBody>
          <a:bodyPr/>
          <a:lstStyle/>
          <a:p>
            <a:fld id="{0F93E2AF-52FA-49AE-99E6-1B1ECCFCFE2D}" type="slidenum">
              <a:rPr lang="fr-FR" smtClean="0">
                <a:solidFill>
                  <a:prstClr val="white"/>
                </a:solidFill>
              </a:rPr>
              <a:pPr/>
              <a:t>52</a:t>
            </a:fld>
            <a:endParaRPr lang="fr-FR" dirty="0">
              <a:solidFill>
                <a:prstClr val="white"/>
              </a:solidFill>
            </a:endParaRPr>
          </a:p>
        </p:txBody>
      </p:sp>
    </p:spTree>
    <p:extLst>
      <p:ext uri="{BB962C8B-B14F-4D97-AF65-F5344CB8AC3E}">
        <p14:creationId xmlns:p14="http://schemas.microsoft.com/office/powerpoint/2010/main" val="1436033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4784"/>
            <a:ext cx="8229600" cy="4853136"/>
          </a:xfrm>
        </p:spPr>
        <p:txBody>
          <a:bodyPr>
            <a:normAutofit/>
          </a:bodyPr>
          <a:lstStyle/>
          <a:p>
            <a:pPr marL="0" indent="0">
              <a:buNone/>
            </a:pPr>
            <a:r>
              <a:rPr lang="fr-FR" sz="2000" dirty="0"/>
              <a:t>Pouvant faire l’objet d’une table ronde ou d’un atelier :</a:t>
            </a:r>
          </a:p>
          <a:p>
            <a:pPr marL="625475" indent="-180975"/>
            <a:r>
              <a:rPr lang="fr-FR" sz="2000" dirty="0"/>
              <a:t>Empreinte, signature, cachet faisons le tri </a:t>
            </a:r>
            <a:r>
              <a:rPr lang="fr-FR" sz="2000" dirty="0">
                <a:sym typeface="Wingdings" panose="05000000000000000000" pitchFamily="2" charset="2"/>
              </a:rPr>
              <a:t> </a:t>
            </a:r>
          </a:p>
          <a:p>
            <a:pPr marL="625475" indent="-180975"/>
            <a:r>
              <a:rPr lang="fr-FR" sz="2000" dirty="0">
                <a:sym typeface="Wingdings" panose="05000000000000000000" pitchFamily="2" charset="2"/>
              </a:rPr>
              <a:t>Signature des documents oui mais lesquels ?</a:t>
            </a:r>
            <a:endParaRPr lang="fr-FR" sz="2000" dirty="0"/>
          </a:p>
        </p:txBody>
      </p:sp>
      <p:sp>
        <p:nvSpPr>
          <p:cNvPr id="3" name="Titre 2"/>
          <p:cNvSpPr>
            <a:spLocks noGrp="1"/>
          </p:cNvSpPr>
          <p:nvPr>
            <p:ph type="title"/>
          </p:nvPr>
        </p:nvSpPr>
        <p:spPr>
          <a:xfrm>
            <a:off x="395536" y="116632"/>
            <a:ext cx="8229600" cy="1143000"/>
          </a:xfrm>
        </p:spPr>
        <p:txBody>
          <a:bodyPr>
            <a:noAutofit/>
          </a:bodyPr>
          <a:lstStyle/>
          <a:p>
            <a:r>
              <a:rPr lang="fr-FR" sz="3200" dirty="0"/>
              <a:t>Mots clefs ou thèmes ou points clefs </a:t>
            </a:r>
            <a:br>
              <a:rPr lang="fr-FR" sz="3200" dirty="0"/>
            </a:br>
            <a:r>
              <a:rPr lang="fr-FR" sz="3200" dirty="0"/>
              <a:t>lors de  l’animation de Bouygues Telecom</a:t>
            </a:r>
          </a:p>
        </p:txBody>
      </p:sp>
    </p:spTree>
    <p:extLst>
      <p:ext uri="{BB962C8B-B14F-4D97-AF65-F5344CB8AC3E}">
        <p14:creationId xmlns:p14="http://schemas.microsoft.com/office/powerpoint/2010/main" val="42436296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fr-FR" dirty="0"/>
          </a:p>
        </p:txBody>
      </p:sp>
      <p:sp>
        <p:nvSpPr>
          <p:cNvPr id="3" name="Titre 2"/>
          <p:cNvSpPr>
            <a:spLocks noGrp="1"/>
          </p:cNvSpPr>
          <p:nvPr>
            <p:ph type="title"/>
          </p:nvPr>
        </p:nvSpPr>
        <p:spPr/>
        <p:txBody>
          <a:bodyPr>
            <a:noAutofit/>
          </a:bodyPr>
          <a:lstStyle/>
          <a:p>
            <a:r>
              <a:rPr lang="fr-FR" sz="3200" dirty="0"/>
              <a:t>Synthèse travail de l’atelier</a:t>
            </a:r>
            <a:br>
              <a:rPr lang="fr-FR" sz="3200" dirty="0"/>
            </a:br>
            <a:r>
              <a:rPr lang="fr-FR" sz="3200" dirty="0"/>
              <a:t>les points clefs à retenir</a:t>
            </a:r>
          </a:p>
        </p:txBody>
      </p:sp>
      <p:sp>
        <p:nvSpPr>
          <p:cNvPr id="4" name="Rectangle 3"/>
          <p:cNvSpPr/>
          <p:nvPr/>
        </p:nvSpPr>
        <p:spPr>
          <a:xfrm rot="20445843">
            <a:off x="701813" y="2967335"/>
            <a:ext cx="7740388" cy="1754326"/>
          </a:xfrm>
          <a:prstGeom prst="rect">
            <a:avLst/>
          </a:prstGeom>
          <a:solidFill>
            <a:srgbClr val="C00000">
              <a:alpha val="30196"/>
            </a:srgbClr>
          </a:solidFill>
          <a:ln>
            <a:solidFill>
              <a:srgbClr val="C00000"/>
            </a:solidFill>
          </a:ln>
        </p:spPr>
        <p:txBody>
          <a:bodyPr wrap="none" lIns="91440" tIns="45720" rIns="91440" bIns="45720">
            <a:spAutoFit/>
          </a:bodyPr>
          <a:lstStyle/>
          <a:p>
            <a:pPr algn="ctr"/>
            <a:r>
              <a:rPr lang="fr-FR" sz="5400" b="1" cap="none" spc="0" dirty="0">
                <a:ln w="6600">
                  <a:solidFill>
                    <a:schemeClr val="accent2"/>
                  </a:solidFill>
                  <a:prstDash val="solid"/>
                </a:ln>
                <a:solidFill>
                  <a:srgbClr val="FFFFFF"/>
                </a:solidFill>
                <a:effectLst>
                  <a:outerShdw dist="38100" dir="2700000" algn="tl" rotWithShape="0">
                    <a:schemeClr val="accent2"/>
                  </a:outerShdw>
                </a:effectLst>
              </a:rPr>
              <a:t>NON TRAITE</a:t>
            </a:r>
          </a:p>
          <a:p>
            <a:pPr algn="ctr"/>
            <a:r>
              <a:rPr lang="fr-FR" sz="5400" b="1" cap="none" spc="0" dirty="0">
                <a:ln w="6600">
                  <a:solidFill>
                    <a:schemeClr val="accent2"/>
                  </a:solidFill>
                  <a:prstDash val="solid"/>
                </a:ln>
                <a:solidFill>
                  <a:srgbClr val="FFFFFF"/>
                </a:solidFill>
                <a:effectLst>
                  <a:outerShdw dist="38100" dir="2700000" algn="tl" rotWithShape="0">
                    <a:schemeClr val="accent2"/>
                  </a:outerShdw>
                </a:effectLst>
              </a:rPr>
              <a:t>AU COURS DE CET ATELIER</a:t>
            </a:r>
          </a:p>
        </p:txBody>
      </p:sp>
    </p:spTree>
    <p:extLst>
      <p:ext uri="{BB962C8B-B14F-4D97-AF65-F5344CB8AC3E}">
        <p14:creationId xmlns:p14="http://schemas.microsoft.com/office/powerpoint/2010/main" val="2562480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2219738" y="332656"/>
            <a:ext cx="6912768" cy="5400600"/>
          </a:xfrm>
        </p:spPr>
        <p:txBody>
          <a:bodyPr>
            <a:noAutofit/>
          </a:bodyPr>
          <a:lstStyle/>
          <a:p>
            <a:pPr marL="0" indent="0">
              <a:buNone/>
            </a:pPr>
            <a:r>
              <a:rPr lang="fr-FR" sz="1600" b="1" dirty="0">
                <a:solidFill>
                  <a:schemeClr val="tx1">
                    <a:lumMod val="50000"/>
                    <a:lumOff val="50000"/>
                  </a:schemeClr>
                </a:solidFill>
              </a:rPr>
              <a:t>THEMATIQUES ATELIERS (RAPPEL)</a:t>
            </a:r>
          </a:p>
          <a:p>
            <a:pPr marL="0" indent="0">
              <a:buNone/>
            </a:pPr>
            <a:r>
              <a:rPr lang="fr-FR" sz="1600" dirty="0"/>
              <a:t> </a:t>
            </a:r>
            <a:endParaRPr lang="fr-FR" sz="1600" dirty="0">
              <a:solidFill>
                <a:srgbClr val="FF0000"/>
              </a:solidFill>
            </a:endParaRPr>
          </a:p>
          <a:p>
            <a:r>
              <a:rPr lang="fr-FR" sz="1600" dirty="0"/>
              <a:t>Valeur probatoire des procédures versus coffre forts</a:t>
            </a:r>
          </a:p>
          <a:p>
            <a:pPr lvl="1"/>
            <a:r>
              <a:rPr lang="fr-FR" sz="1200" dirty="0"/>
              <a:t>Ex : Dans un établissement public un agent comptable demande La signature de tous Les documents et doit ensuite Les conserver pour des raisons réglementaires dans un coffre- fort.</a:t>
            </a:r>
          </a:p>
          <a:p>
            <a:r>
              <a:rPr lang="fr-FR" sz="1600" dirty="0"/>
              <a:t>Expérience de mise en place d'un outil de SAE / Mise en place d'un SAE</a:t>
            </a:r>
          </a:p>
          <a:p>
            <a:r>
              <a:rPr lang="fr-FR" sz="1600" dirty="0"/>
              <a:t>Comment identifier et conserver les documents originaux</a:t>
            </a:r>
          </a:p>
          <a:p>
            <a:r>
              <a:rPr lang="fr-FR" sz="1600" dirty="0"/>
              <a:t>Gestion des emails / Réflexions sur Les courriels / La notion de mails engageants / Archivage des mails engageants / Archivage des mails Organisation de la traçabilité</a:t>
            </a:r>
          </a:p>
          <a:p>
            <a:r>
              <a:rPr lang="fr-FR" sz="1600" dirty="0"/>
              <a:t>Arriéré papier+ accroissement de L'électronique= ordre à respecter si Les deux sujets sont à traiter</a:t>
            </a:r>
          </a:p>
          <a:p>
            <a:r>
              <a:rPr lang="fr-FR" sz="1600" dirty="0"/>
              <a:t>Durée et nombre d'intervenants sur un projet d'archivage électronique ?</a:t>
            </a:r>
          </a:p>
          <a:p>
            <a:r>
              <a:rPr lang="fr-FR" sz="1600" dirty="0"/>
              <a:t>Démarche de gestion de risque notamment documentaire.  Archivage à valeur probante des informations nativement numériques en interne et en externe.</a:t>
            </a:r>
          </a:p>
          <a:p>
            <a:r>
              <a:rPr lang="fr-FR" sz="1600" dirty="0"/>
              <a:t>Le profil d’un archiviste dans une entreprise, sa lettre de missions…</a:t>
            </a:r>
          </a:p>
          <a:p>
            <a:r>
              <a:rPr lang="fr-FR" sz="1600" dirty="0"/>
              <a:t>La définition de la fonction recherche dans un système d’archivage</a:t>
            </a:r>
          </a:p>
          <a:p>
            <a:r>
              <a:rPr lang="fr-FR" sz="1600" dirty="0"/>
              <a:t>Comment faire vivre un SAE mixte papier numérique?</a:t>
            </a:r>
          </a:p>
          <a:p>
            <a:r>
              <a:rPr lang="fr-FR" sz="1600" dirty="0"/>
              <a:t>Comment archiver des données sur des systèmes externes en SAS et la gestion de la sécurité</a:t>
            </a:r>
          </a:p>
          <a:p>
            <a:endParaRPr lang="fr-FR" sz="1600" dirty="0"/>
          </a:p>
          <a:p>
            <a:endParaRPr lang="fr-FR" sz="1600" dirty="0"/>
          </a:p>
        </p:txBody>
      </p:sp>
      <p:pic>
        <p:nvPicPr>
          <p:cNvPr id="2" name="Image 1"/>
          <p:cNvPicPr>
            <a:picLocks noChangeAspect="1"/>
          </p:cNvPicPr>
          <p:nvPr/>
        </p:nvPicPr>
        <p:blipFill>
          <a:blip r:embed="rId2" cstate="print"/>
          <a:stretch>
            <a:fillRect/>
          </a:stretch>
        </p:blipFill>
        <p:spPr>
          <a:xfrm>
            <a:off x="323528" y="692696"/>
            <a:ext cx="1438781" cy="493819"/>
          </a:xfrm>
          <a:prstGeom prst="rect">
            <a:avLst/>
          </a:prstGeom>
        </p:spPr>
      </p:pic>
    </p:spTree>
    <p:extLst>
      <p:ext uri="{BB962C8B-B14F-4D97-AF65-F5344CB8AC3E}">
        <p14:creationId xmlns:p14="http://schemas.microsoft.com/office/powerpoint/2010/main" val="13060986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2123728" y="188640"/>
            <a:ext cx="6912768" cy="4525963"/>
          </a:xfrm>
        </p:spPr>
        <p:txBody>
          <a:bodyPr>
            <a:noAutofit/>
          </a:bodyPr>
          <a:lstStyle/>
          <a:p>
            <a:pPr marL="0" indent="0">
              <a:buNone/>
            </a:pPr>
            <a:r>
              <a:rPr lang="fr-FR" sz="1800" b="1" dirty="0">
                <a:solidFill>
                  <a:schemeClr val="tx1">
                    <a:lumMod val="50000"/>
                    <a:lumOff val="50000"/>
                  </a:schemeClr>
                </a:solidFill>
              </a:rPr>
              <a:t>THEMATIQUES ATELIERS (RAPPEL) (suite)</a:t>
            </a:r>
          </a:p>
          <a:p>
            <a:pPr marL="0" indent="0">
              <a:buNone/>
            </a:pPr>
            <a:r>
              <a:rPr lang="fr-FR" sz="1400" dirty="0"/>
              <a:t> </a:t>
            </a:r>
          </a:p>
          <a:p>
            <a:r>
              <a:rPr lang="fr-FR" sz="1500" dirty="0"/>
              <a:t>Tableau de pilotage et indicateurs de base ou générique sur les stocks sur les flux</a:t>
            </a:r>
          </a:p>
          <a:p>
            <a:r>
              <a:rPr lang="fr-FR" sz="1500" dirty="0"/>
              <a:t>Building Information </a:t>
            </a:r>
            <a:r>
              <a:rPr lang="fr-FR" sz="1500" dirty="0" err="1"/>
              <a:t>Modeling</a:t>
            </a:r>
            <a:r>
              <a:rPr lang="fr-FR" sz="1500" dirty="0"/>
              <a:t> (BIM )ou Modélisation des données du bâtiment (MIB) et son archivage (à examiner en terme d’évolution) </a:t>
            </a:r>
          </a:p>
          <a:p>
            <a:r>
              <a:rPr lang="fr-FR" sz="1500" dirty="0"/>
              <a:t>EIDAS </a:t>
            </a:r>
            <a:r>
              <a:rPr lang="fr-FR" sz="1500" dirty="0" err="1"/>
              <a:t>electronic</a:t>
            </a:r>
            <a:r>
              <a:rPr lang="fr-FR" sz="1500" dirty="0"/>
              <a:t> identification and signature :  Le règlement e-IDAS remplace la directive 1999/93/CE sur la signature électronique. Son domaine d’application est cependant plus large et s’étend à l’identification électronique, aux services de confiance, y inclut la signature électronique, le cachet électronique, à l’horodatage électronique, aux services d’envoi recommandé électronique, à l’authentification de site internet et, enfin, aux documents électroniques. </a:t>
            </a:r>
          </a:p>
          <a:p>
            <a:endParaRPr lang="fr-FR" sz="1600" dirty="0">
              <a:solidFill>
                <a:srgbClr val="FF0000"/>
              </a:solidFill>
            </a:endParaRPr>
          </a:p>
          <a:p>
            <a:endParaRPr lang="fr-FR" sz="1600" dirty="0"/>
          </a:p>
        </p:txBody>
      </p:sp>
      <p:pic>
        <p:nvPicPr>
          <p:cNvPr id="2" name="Image 1"/>
          <p:cNvPicPr>
            <a:picLocks noChangeAspect="1"/>
          </p:cNvPicPr>
          <p:nvPr/>
        </p:nvPicPr>
        <p:blipFill>
          <a:blip r:embed="rId2" cstate="print"/>
          <a:stretch>
            <a:fillRect/>
          </a:stretch>
        </p:blipFill>
        <p:spPr>
          <a:xfrm>
            <a:off x="323528" y="692696"/>
            <a:ext cx="1438781" cy="493819"/>
          </a:xfrm>
          <a:prstGeom prst="rect">
            <a:avLst/>
          </a:prstGeom>
        </p:spPr>
      </p:pic>
    </p:spTree>
    <p:extLst>
      <p:ext uri="{BB962C8B-B14F-4D97-AF65-F5344CB8AC3E}">
        <p14:creationId xmlns:p14="http://schemas.microsoft.com/office/powerpoint/2010/main" val="2015206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1979712" y="188640"/>
            <a:ext cx="6984776" cy="6532835"/>
          </a:xfrm>
        </p:spPr>
        <p:txBody>
          <a:bodyPr>
            <a:noAutofit/>
          </a:bodyPr>
          <a:lstStyle/>
          <a:p>
            <a:pPr marL="0" indent="0">
              <a:buNone/>
            </a:pPr>
            <a:r>
              <a:rPr lang="fr-FR" sz="1800" b="1" dirty="0">
                <a:solidFill>
                  <a:schemeClr val="tx1">
                    <a:lumMod val="50000"/>
                    <a:lumOff val="50000"/>
                  </a:schemeClr>
                </a:solidFill>
              </a:rPr>
              <a:t>LES PROPOSITIONS D’INTERVENTIONS</a:t>
            </a:r>
          </a:p>
          <a:p>
            <a:pPr marL="0" indent="0">
              <a:buNone/>
            </a:pPr>
            <a:r>
              <a:rPr lang="fr-FR" sz="1400" dirty="0"/>
              <a:t> </a:t>
            </a:r>
          </a:p>
          <a:p>
            <a:pPr>
              <a:buNone/>
            </a:pPr>
            <a:r>
              <a:rPr lang="fr-FR" sz="1400" dirty="0"/>
              <a:t>Florent VINCENT  THALES</a:t>
            </a:r>
          </a:p>
          <a:p>
            <a:pPr lvl="0"/>
            <a:r>
              <a:rPr lang="fr-FR" sz="1400" dirty="0"/>
              <a:t>Outillage ECM SAE RM</a:t>
            </a:r>
          </a:p>
          <a:p>
            <a:pPr lvl="0"/>
            <a:r>
              <a:rPr lang="fr-FR" sz="1400" dirty="0"/>
              <a:t>démarche de mise en place</a:t>
            </a:r>
          </a:p>
          <a:p>
            <a:pPr lvl="0"/>
            <a:r>
              <a:rPr lang="fr-FR" sz="1400" dirty="0"/>
              <a:t>Dématérialisation</a:t>
            </a:r>
          </a:p>
          <a:p>
            <a:pPr>
              <a:buNone/>
            </a:pPr>
            <a:endParaRPr lang="fr-FR" sz="1400" dirty="0"/>
          </a:p>
          <a:p>
            <a:pPr>
              <a:buNone/>
            </a:pPr>
            <a:r>
              <a:rPr lang="fr-FR" sz="1400" strike="sngStrike" dirty="0"/>
              <a:t>Nathalie JUBIN. GDF Suez</a:t>
            </a:r>
          </a:p>
          <a:p>
            <a:pPr lvl="0"/>
            <a:r>
              <a:rPr lang="fr-FR" sz="1400" strike="sngStrike" dirty="0"/>
              <a:t>La mise en place d'un SAE</a:t>
            </a:r>
          </a:p>
          <a:p>
            <a:pPr lvl="0"/>
            <a:endParaRPr lang="fr-FR" sz="1400" dirty="0"/>
          </a:p>
          <a:p>
            <a:pPr>
              <a:buNone/>
            </a:pPr>
            <a:r>
              <a:rPr lang="fr-FR" sz="1400" strike="sngStrike" dirty="0"/>
              <a:t>François DELION BOUYGUES TCM</a:t>
            </a:r>
          </a:p>
          <a:p>
            <a:pPr lvl="0"/>
            <a:r>
              <a:rPr lang="fr-FR" sz="1400" strike="sngStrike" dirty="0"/>
              <a:t>Les exigences liées à l'archivage probant des informations nativement numériques en interne et en externe retenues chez Bouygues TCM </a:t>
            </a:r>
            <a:r>
              <a:rPr lang="fr-FR" sz="1400" strike="sngStrike" dirty="0">
                <a:solidFill>
                  <a:srgbClr val="FF0000"/>
                </a:solidFill>
              </a:rPr>
              <a:t>(courant 2016 lors de l’achèvement de la démarche en cours  au sein de l’entreprise)</a:t>
            </a:r>
          </a:p>
          <a:p>
            <a:pPr>
              <a:buNone/>
            </a:pPr>
            <a:endParaRPr lang="fr-FR" sz="1400" dirty="0"/>
          </a:p>
          <a:p>
            <a:pPr>
              <a:buNone/>
            </a:pPr>
            <a:r>
              <a:rPr lang="fr-FR" sz="1400" dirty="0"/>
              <a:t>Bernard Ouillon RTE</a:t>
            </a:r>
          </a:p>
          <a:p>
            <a:pPr lvl="0"/>
            <a:r>
              <a:rPr lang="fr-FR" sz="1400" dirty="0"/>
              <a:t>Méthodologie expression des besoins</a:t>
            </a:r>
          </a:p>
          <a:p>
            <a:pPr lvl="0"/>
            <a:r>
              <a:rPr lang="fr-FR" sz="1400" dirty="0"/>
              <a:t>Méthodologie étude d’opportunité</a:t>
            </a:r>
          </a:p>
          <a:p>
            <a:pPr lvl="0"/>
            <a:r>
              <a:rPr lang="fr-FR" sz="1400" dirty="0"/>
              <a:t>Méthodologie étude de faisabilité</a:t>
            </a:r>
          </a:p>
          <a:p>
            <a:pPr lvl="0"/>
            <a:r>
              <a:rPr lang="fr-FR" sz="1400" dirty="0"/>
              <a:t>Un projet</a:t>
            </a:r>
          </a:p>
          <a:p>
            <a:pPr lvl="0"/>
            <a:r>
              <a:rPr lang="fr-FR" sz="1400" dirty="0"/>
              <a:t>Analyse de risque</a:t>
            </a:r>
          </a:p>
          <a:p>
            <a:pPr>
              <a:buNone/>
            </a:pPr>
            <a:r>
              <a:rPr lang="fr-FR" sz="1400" dirty="0"/>
              <a:t>….</a:t>
            </a:r>
          </a:p>
        </p:txBody>
      </p:sp>
      <p:pic>
        <p:nvPicPr>
          <p:cNvPr id="2" name="Image 1"/>
          <p:cNvPicPr>
            <a:picLocks noChangeAspect="1"/>
          </p:cNvPicPr>
          <p:nvPr/>
        </p:nvPicPr>
        <p:blipFill>
          <a:blip r:embed="rId2" cstate="print"/>
          <a:stretch>
            <a:fillRect/>
          </a:stretch>
        </p:blipFill>
        <p:spPr>
          <a:xfrm>
            <a:off x="323528" y="692696"/>
            <a:ext cx="1438781" cy="493819"/>
          </a:xfrm>
          <a:prstGeom prst="rect">
            <a:avLst/>
          </a:prstGeom>
        </p:spPr>
      </p:pic>
    </p:spTree>
    <p:extLst>
      <p:ext uri="{BB962C8B-B14F-4D97-AF65-F5344CB8AC3E}">
        <p14:creationId xmlns:p14="http://schemas.microsoft.com/office/powerpoint/2010/main" val="31689537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3493" y="0"/>
            <a:ext cx="8229600" cy="1143000"/>
          </a:xfrm>
        </p:spPr>
        <p:txBody>
          <a:bodyPr/>
          <a:lstStyle/>
          <a:p>
            <a:r>
              <a:rPr lang="fr-FR" dirty="0">
                <a:solidFill>
                  <a:srgbClr val="FF0000"/>
                </a:solidFill>
              </a:rPr>
              <a:t>Propositions de </a:t>
            </a:r>
            <a:r>
              <a:rPr lang="fr-FR" dirty="0" err="1">
                <a:solidFill>
                  <a:srgbClr val="FF0000"/>
                </a:solidFill>
              </a:rPr>
              <a:t>GTs</a:t>
            </a:r>
            <a:endParaRPr lang="fr-FR" dirty="0">
              <a:solidFill>
                <a:srgbClr val="FF0000"/>
              </a:solidFill>
            </a:endParaRPr>
          </a:p>
        </p:txBody>
      </p:sp>
      <p:sp>
        <p:nvSpPr>
          <p:cNvPr id="3" name="Espace réservé du contenu 2"/>
          <p:cNvSpPr>
            <a:spLocks noGrp="1"/>
          </p:cNvSpPr>
          <p:nvPr>
            <p:ph idx="1"/>
          </p:nvPr>
        </p:nvSpPr>
        <p:spPr>
          <a:xfrm>
            <a:off x="294048" y="980728"/>
            <a:ext cx="8229600" cy="1252736"/>
          </a:xfrm>
        </p:spPr>
        <p:txBody>
          <a:bodyPr>
            <a:normAutofit/>
          </a:bodyPr>
          <a:lstStyle/>
          <a:p>
            <a:pPr marL="0" indent="0">
              <a:buNone/>
            </a:pPr>
            <a:r>
              <a:rPr lang="fr-FR" sz="1200" b="1" u="sng" dirty="0">
                <a:solidFill>
                  <a:srgbClr val="FF0000"/>
                </a:solidFill>
              </a:rPr>
              <a:t>GT 1 Cf. atelier de janvier 2016 chez </a:t>
            </a:r>
            <a:r>
              <a:rPr lang="fr-FR" sz="1200" b="1" u="sng" dirty="0" err="1">
                <a:solidFill>
                  <a:srgbClr val="FF0000"/>
                </a:solidFill>
              </a:rPr>
              <a:t>Systra</a:t>
            </a:r>
            <a:endParaRPr lang="fr-FR" sz="1200" b="1" u="sng" dirty="0">
              <a:solidFill>
                <a:srgbClr val="FF0000"/>
              </a:solidFill>
            </a:endParaRPr>
          </a:p>
          <a:p>
            <a:r>
              <a:rPr lang="fr-FR" sz="1200" dirty="0">
                <a:solidFill>
                  <a:srgbClr val="FF0000"/>
                </a:solidFill>
              </a:rPr>
              <a:t>Objectif : Se rapprocher sur les durées de conservation entre CIL et Archivage, </a:t>
            </a:r>
          </a:p>
          <a:p>
            <a:r>
              <a:rPr lang="fr-FR" sz="1200" dirty="0">
                <a:solidFill>
                  <a:srgbClr val="FF0000"/>
                </a:solidFill>
              </a:rPr>
              <a:t>Proposition d’un travail en s’appuyant sur les </a:t>
            </a:r>
            <a:r>
              <a:rPr lang="fr-FR" sz="1200" dirty="0" err="1">
                <a:solidFill>
                  <a:srgbClr val="FF0000"/>
                </a:solidFill>
              </a:rPr>
              <a:t>rex</a:t>
            </a:r>
            <a:r>
              <a:rPr lang="fr-FR" sz="1200" dirty="0">
                <a:solidFill>
                  <a:srgbClr val="FF0000"/>
                </a:solidFill>
              </a:rPr>
              <a:t> de chacune des entreprises du CR2PA avec un travail commun CIL et Archivistes</a:t>
            </a:r>
          </a:p>
          <a:p>
            <a:r>
              <a:rPr lang="fr-FR" sz="1200" dirty="0">
                <a:solidFill>
                  <a:srgbClr val="FF0000"/>
                </a:solidFill>
              </a:rPr>
              <a:t>A valider par le bureau </a:t>
            </a:r>
            <a:r>
              <a:rPr lang="fr-FR" sz="1200" dirty="0" err="1">
                <a:solidFill>
                  <a:srgbClr val="FF0000"/>
                </a:solidFill>
              </a:rPr>
              <a:t>éxécutif</a:t>
            </a:r>
            <a:r>
              <a:rPr lang="fr-FR" sz="1200" dirty="0">
                <a:solidFill>
                  <a:srgbClr val="FF0000"/>
                </a:solidFill>
              </a:rPr>
              <a:t> du CR2PA</a:t>
            </a:r>
          </a:p>
        </p:txBody>
      </p:sp>
      <p:sp>
        <p:nvSpPr>
          <p:cNvPr id="4" name="Rectangle 3"/>
          <p:cNvSpPr/>
          <p:nvPr/>
        </p:nvSpPr>
        <p:spPr>
          <a:xfrm>
            <a:off x="245805" y="2182757"/>
            <a:ext cx="8507288" cy="3308598"/>
          </a:xfrm>
          <a:prstGeom prst="rect">
            <a:avLst/>
          </a:prstGeom>
        </p:spPr>
        <p:txBody>
          <a:bodyPr wrap="square">
            <a:spAutoFit/>
          </a:bodyPr>
          <a:lstStyle/>
          <a:p>
            <a:r>
              <a:rPr lang="fr-FR" sz="1100" b="1" u="sng" dirty="0">
                <a:solidFill>
                  <a:schemeClr val="accent1">
                    <a:lumMod val="75000"/>
                  </a:schemeClr>
                </a:solidFill>
              </a:rPr>
              <a:t>GT 2 pour réflexions à mener sur Cf. atelier de février 2016 chez Renault</a:t>
            </a:r>
          </a:p>
          <a:p>
            <a:pPr marL="742950" lvl="1" indent="-285750">
              <a:buFont typeface="Arial" panose="020B0604020202020204" pitchFamily="34" charset="0"/>
              <a:buChar char="•"/>
            </a:pPr>
            <a:r>
              <a:rPr lang="fr-FR" sz="1100" dirty="0">
                <a:solidFill>
                  <a:schemeClr val="accent1">
                    <a:lumMod val="75000"/>
                  </a:schemeClr>
                </a:solidFill>
              </a:rPr>
              <a:t>	plan de classement</a:t>
            </a:r>
          </a:p>
          <a:p>
            <a:pPr marL="742950" lvl="1" indent="-285750">
              <a:buFont typeface="Arial" panose="020B0604020202020204" pitchFamily="34" charset="0"/>
              <a:buChar char="•"/>
            </a:pPr>
            <a:r>
              <a:rPr lang="fr-FR" sz="1100" dirty="0">
                <a:solidFill>
                  <a:schemeClr val="accent1">
                    <a:lumMod val="75000"/>
                  </a:schemeClr>
                </a:solidFill>
              </a:rPr>
              <a:t>	un SAE</a:t>
            </a:r>
          </a:p>
          <a:p>
            <a:pPr marL="1200150" lvl="2" indent="-285750">
              <a:buFont typeface="Arial" panose="020B0604020202020204" pitchFamily="34" charset="0"/>
              <a:buChar char="•"/>
            </a:pPr>
            <a:r>
              <a:rPr lang="fr-FR" sz="1100" dirty="0">
                <a:solidFill>
                  <a:schemeClr val="accent1">
                    <a:lumMod val="75000"/>
                  </a:schemeClr>
                </a:solidFill>
              </a:rPr>
              <a:t>Le système</a:t>
            </a:r>
          </a:p>
          <a:p>
            <a:pPr marL="1200150" lvl="2" indent="-285750">
              <a:buFont typeface="Arial" panose="020B0604020202020204" pitchFamily="34" charset="0"/>
              <a:buChar char="•"/>
            </a:pPr>
            <a:r>
              <a:rPr lang="fr-FR" sz="1100" dirty="0">
                <a:solidFill>
                  <a:schemeClr val="accent1">
                    <a:lumMod val="75000"/>
                  </a:schemeClr>
                </a:solidFill>
              </a:rPr>
              <a:t>L’outil</a:t>
            </a:r>
          </a:p>
          <a:p>
            <a:pPr marL="742950" lvl="1" indent="-285750">
              <a:buFont typeface="Arial" panose="020B0604020202020204" pitchFamily="34" charset="0"/>
              <a:buChar char="•"/>
            </a:pPr>
            <a:r>
              <a:rPr lang="fr-FR" sz="1100" dirty="0">
                <a:solidFill>
                  <a:schemeClr val="accent1">
                    <a:lumMod val="75000"/>
                  </a:schemeClr>
                </a:solidFill>
              </a:rPr>
              <a:t>Le référentiel d’archivage, </a:t>
            </a:r>
          </a:p>
          <a:p>
            <a:pPr marL="742950" lvl="1" indent="-285750">
              <a:buFont typeface="Arial" panose="020B0604020202020204" pitchFamily="34" charset="0"/>
              <a:buChar char="•"/>
            </a:pPr>
            <a:r>
              <a:rPr lang="fr-FR" sz="1100" dirty="0">
                <a:solidFill>
                  <a:schemeClr val="accent1">
                    <a:lumMod val="75000"/>
                  </a:schemeClr>
                </a:solidFill>
              </a:rPr>
              <a:t>La notion de conservation et de conservation dégradée (stockage? Sauvegarde?....)</a:t>
            </a:r>
          </a:p>
          <a:p>
            <a:pPr marL="742950" lvl="1" indent="-285750">
              <a:buFont typeface="Arial" panose="020B0604020202020204" pitchFamily="34" charset="0"/>
              <a:buChar char="•"/>
            </a:pPr>
            <a:r>
              <a:rPr lang="fr-FR" sz="1100" dirty="0">
                <a:solidFill>
                  <a:schemeClr val="accent1">
                    <a:lumMod val="75000"/>
                  </a:schemeClr>
                </a:solidFill>
              </a:rPr>
              <a:t>Méthode ARCATEG</a:t>
            </a:r>
            <a:r>
              <a:rPr lang="fr-FR" sz="1100" baseline="30000" dirty="0">
                <a:solidFill>
                  <a:schemeClr val="accent1">
                    <a:lumMod val="75000"/>
                  </a:schemeClr>
                </a:solidFill>
              </a:rPr>
              <a:t>TM</a:t>
            </a:r>
            <a:endParaRPr lang="fr-FR" sz="1100" dirty="0">
              <a:solidFill>
                <a:schemeClr val="accent1">
                  <a:lumMod val="75000"/>
                </a:schemeClr>
              </a:solidFill>
            </a:endParaRPr>
          </a:p>
          <a:p>
            <a:pPr marL="1200150" lvl="2" indent="-285750">
              <a:buFont typeface="Arial" panose="020B0604020202020204" pitchFamily="34" charset="0"/>
              <a:buChar char="•"/>
            </a:pPr>
            <a:r>
              <a:rPr lang="fr-FR" sz="1100" dirty="0">
                <a:solidFill>
                  <a:schemeClr val="accent1">
                    <a:lumMod val="75000"/>
                  </a:schemeClr>
                </a:solidFill>
              </a:rPr>
              <a:t>……</a:t>
            </a:r>
          </a:p>
          <a:p>
            <a:pPr marL="742950" lvl="1" indent="-285750">
              <a:buFont typeface="Arial" panose="020B0604020202020204" pitchFamily="34" charset="0"/>
              <a:buChar char="•"/>
            </a:pPr>
            <a:r>
              <a:rPr lang="fr-FR" sz="1100" dirty="0">
                <a:solidFill>
                  <a:schemeClr val="accent1">
                    <a:lumMod val="75000"/>
                  </a:schemeClr>
                </a:solidFill>
              </a:rPr>
              <a:t>Les différents cycles de vie en fonction des cultures d’entreprises…?</a:t>
            </a:r>
          </a:p>
          <a:p>
            <a:pPr lvl="1"/>
            <a:r>
              <a:rPr lang="fr-FR" sz="1100" b="1" dirty="0">
                <a:solidFill>
                  <a:schemeClr val="accent1">
                    <a:lumMod val="75000"/>
                  </a:schemeClr>
                </a:solidFill>
              </a:rPr>
              <a:t>A examiner </a:t>
            </a:r>
          </a:p>
          <a:p>
            <a:pPr marL="742950" lvl="1" indent="-285750">
              <a:buFont typeface="Arial" panose="020B0604020202020204" pitchFamily="34" charset="0"/>
              <a:buChar char="•"/>
            </a:pPr>
            <a:r>
              <a:rPr lang="fr-FR" sz="1100" dirty="0">
                <a:solidFill>
                  <a:schemeClr val="accent1">
                    <a:lumMod val="75000"/>
                  </a:schemeClr>
                </a:solidFill>
              </a:rPr>
              <a:t>Définitions </a:t>
            </a:r>
          </a:p>
          <a:p>
            <a:pPr marL="742950" lvl="1" indent="-285750">
              <a:buFont typeface="Arial" panose="020B0604020202020204" pitchFamily="34" charset="0"/>
              <a:buChar char="•"/>
            </a:pPr>
            <a:r>
              <a:rPr lang="fr-FR" sz="1100" dirty="0">
                <a:solidFill>
                  <a:schemeClr val="accent1">
                    <a:lumMod val="75000"/>
                  </a:schemeClr>
                </a:solidFill>
              </a:rPr>
              <a:t>Avec une analyse exhaustive montrant l’intérêt ou non en fonction de différents critères (analyse de risque, culture d’entreprise, moyens financiers, législation, entreprise de service public avec fonds historique, entreprise privé ….) de mettre en œuvre ces outils ou système.</a:t>
            </a:r>
          </a:p>
          <a:p>
            <a:pPr lvl="1"/>
            <a:r>
              <a:rPr lang="fr-FR" sz="1100" dirty="0">
                <a:solidFill>
                  <a:schemeClr val="accent1">
                    <a:lumMod val="75000"/>
                  </a:schemeClr>
                </a:solidFill>
              </a:rPr>
              <a:t>Identifier des systèmes dégradées de conservation en fonction des besoins de l’entreprise.</a:t>
            </a:r>
          </a:p>
          <a:p>
            <a:pPr lvl="1"/>
            <a:endParaRPr lang="fr-FR" sz="1100" dirty="0">
              <a:solidFill>
                <a:schemeClr val="accent1">
                  <a:lumMod val="75000"/>
                </a:schemeClr>
              </a:solidFill>
            </a:endParaRPr>
          </a:p>
          <a:p>
            <a:pPr lvl="1"/>
            <a:r>
              <a:rPr lang="fr-FR" sz="1100" b="1" dirty="0">
                <a:solidFill>
                  <a:schemeClr val="accent1">
                    <a:lumMod val="75000"/>
                  </a:schemeClr>
                </a:solidFill>
              </a:rPr>
              <a:t>Compétences souhaitées au sein du GT </a:t>
            </a:r>
            <a:r>
              <a:rPr lang="fr-FR" sz="1100" dirty="0">
                <a:solidFill>
                  <a:schemeClr val="accent1">
                    <a:lumMod val="75000"/>
                  </a:schemeClr>
                </a:solidFill>
              </a:rPr>
              <a:t>: 1 archiviste, 1 documentaliste, 1 utilisateur en terme d’archivage managérial, une entreprise sans relation avec les archives publiques, un représentation d’administration</a:t>
            </a:r>
            <a:r>
              <a:rPr lang="fr-FR" sz="1100" dirty="0"/>
              <a:t>….</a:t>
            </a:r>
          </a:p>
        </p:txBody>
      </p:sp>
      <p:sp>
        <p:nvSpPr>
          <p:cNvPr id="8" name="Espace réservé du contenu 2"/>
          <p:cNvSpPr txBox="1">
            <a:spLocks/>
          </p:cNvSpPr>
          <p:nvPr/>
        </p:nvSpPr>
        <p:spPr>
          <a:xfrm>
            <a:off x="294048" y="5491355"/>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1200" b="1" u="sng" dirty="0">
                <a:solidFill>
                  <a:srgbClr val="FF0000"/>
                </a:solidFill>
              </a:rPr>
              <a:t>GT3 suite à atelier du 23 mars 2015 aux Archives des Yvelines</a:t>
            </a:r>
          </a:p>
          <a:p>
            <a:pPr lvl="1"/>
            <a:r>
              <a:rPr lang="fr-FR" sz="1100" dirty="0">
                <a:solidFill>
                  <a:srgbClr val="FF0000"/>
                </a:solidFill>
              </a:rPr>
              <a:t>Mise en place de fiches recensant les outils et les références du publics pouvant servir aux privés.</a:t>
            </a:r>
          </a:p>
        </p:txBody>
      </p:sp>
    </p:spTree>
    <p:extLst>
      <p:ext uri="{BB962C8B-B14F-4D97-AF65-F5344CB8AC3E}">
        <p14:creationId xmlns:p14="http://schemas.microsoft.com/office/powerpoint/2010/main" val="398955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fontScale="90000"/>
          </a:bodyPr>
          <a:lstStyle/>
          <a:p>
            <a:r>
              <a:rPr lang="fr-FR" dirty="0"/>
              <a:t>Programme des ateliers</a:t>
            </a:r>
            <a:br>
              <a:rPr lang="fr-FR" dirty="0"/>
            </a:br>
            <a:endParaRPr lang="fr-FR" dirty="0"/>
          </a:p>
        </p:txBody>
      </p:sp>
      <p:sp>
        <p:nvSpPr>
          <p:cNvPr id="3" name="Espace réservé du contenu 2"/>
          <p:cNvSpPr>
            <a:spLocks noGrp="1"/>
          </p:cNvSpPr>
          <p:nvPr>
            <p:ph idx="1"/>
          </p:nvPr>
        </p:nvSpPr>
        <p:spPr>
          <a:xfrm>
            <a:off x="323528" y="476672"/>
            <a:ext cx="8229600" cy="5328592"/>
          </a:xfrm>
        </p:spPr>
        <p:txBody>
          <a:bodyPr>
            <a:noAutofit/>
          </a:bodyPr>
          <a:lstStyle/>
          <a:p>
            <a:pPr marL="400050" indent="0">
              <a:buNone/>
            </a:pPr>
            <a:r>
              <a:rPr lang="fr-FR" sz="1200" dirty="0"/>
              <a:t> </a:t>
            </a:r>
            <a:br>
              <a:rPr lang="fr-FR" sz="1200" dirty="0"/>
            </a:br>
            <a:r>
              <a:rPr lang="fr-FR" sz="1400" dirty="0"/>
              <a:t> </a:t>
            </a:r>
            <a:br>
              <a:rPr lang="fr-FR" sz="1400" dirty="0"/>
            </a:br>
            <a:r>
              <a:rPr lang="fr-FR" sz="1400" u="sng" dirty="0"/>
              <a:t>Atelier n° 22</a:t>
            </a:r>
            <a:r>
              <a:rPr lang="fr-FR" sz="1400" dirty="0"/>
              <a:t> : Audit et validation de la chaîne de numérisation de substitution des archives papier.</a:t>
            </a:r>
            <a:br>
              <a:rPr lang="fr-FR" sz="1400" dirty="0"/>
            </a:br>
            <a:r>
              <a:rPr lang="fr-FR" sz="1400" dirty="0"/>
              <a:t>22 mars 2017 14h00  17h00</a:t>
            </a:r>
          </a:p>
          <a:p>
            <a:pPr marL="400050" lvl="1" indent="0">
              <a:spcBef>
                <a:spcPts val="0"/>
              </a:spcBef>
              <a:buNone/>
            </a:pPr>
            <a:r>
              <a:rPr lang="fr-FR" sz="1400" dirty="0"/>
              <a:t>Marine </a:t>
            </a:r>
            <a:r>
              <a:rPr lang="fr-FR" sz="1400" dirty="0" err="1"/>
              <a:t>Guénerais</a:t>
            </a:r>
            <a:r>
              <a:rPr lang="fr-FR" sz="1400" dirty="0"/>
              <a:t> , Marie </a:t>
            </a:r>
            <a:r>
              <a:rPr lang="fr-FR" sz="1400" dirty="0" err="1"/>
              <a:t>Laperdrix</a:t>
            </a:r>
            <a:endParaRPr lang="fr-FR" sz="1400" dirty="0"/>
          </a:p>
          <a:p>
            <a:pPr marL="400050" lvl="1" indent="0">
              <a:spcBef>
                <a:spcPts val="0"/>
              </a:spcBef>
              <a:buNone/>
            </a:pPr>
            <a:r>
              <a:rPr lang="fr-FR" sz="1400" dirty="0"/>
              <a:t>Lieu : Ministère des finances MINEFI</a:t>
            </a:r>
            <a:br>
              <a:rPr lang="fr-FR" sz="1400" dirty="0"/>
            </a:br>
            <a:endParaRPr lang="fr-FR" sz="1400" dirty="0"/>
          </a:p>
          <a:p>
            <a:pPr marL="400050" lvl="1" indent="0">
              <a:spcBef>
                <a:spcPts val="0"/>
              </a:spcBef>
              <a:buNone/>
            </a:pPr>
            <a:r>
              <a:rPr lang="fr-FR" sz="1400" u="sng" dirty="0"/>
              <a:t>Atelier n° 23</a:t>
            </a:r>
            <a:r>
              <a:rPr lang="fr-FR" sz="1400" dirty="0"/>
              <a:t> : Mise en œuvre d'un SAE pour les documents enregistrés sur les partages bureautiques.</a:t>
            </a:r>
            <a:br>
              <a:rPr lang="fr-FR" sz="1400" dirty="0"/>
            </a:br>
            <a:r>
              <a:rPr lang="fr-FR" sz="1400" dirty="0"/>
              <a:t>31 mai 2018  14h00  17h00</a:t>
            </a:r>
          </a:p>
          <a:p>
            <a:pPr marL="400050" lvl="1" indent="0">
              <a:spcBef>
                <a:spcPts val="0"/>
              </a:spcBef>
              <a:buNone/>
            </a:pPr>
            <a:r>
              <a:rPr lang="fr-FR" sz="1400" dirty="0"/>
              <a:t>Fabrice </a:t>
            </a:r>
            <a:r>
              <a:rPr lang="fr-FR" sz="1400" dirty="0" err="1"/>
              <a:t>Reuzé</a:t>
            </a:r>
            <a:r>
              <a:rPr lang="fr-FR" sz="1400" dirty="0"/>
              <a:t/>
            </a:r>
            <a:br>
              <a:rPr lang="fr-FR" sz="1400" dirty="0"/>
            </a:br>
            <a:r>
              <a:rPr lang="fr-FR" sz="1400" dirty="0"/>
              <a:t>Lieu : Banque de France</a:t>
            </a:r>
          </a:p>
          <a:p>
            <a:pPr marL="400050" lvl="1" indent="0">
              <a:spcBef>
                <a:spcPts val="0"/>
              </a:spcBef>
              <a:buNone/>
            </a:pPr>
            <a:endParaRPr lang="fr-FR" sz="1400" dirty="0"/>
          </a:p>
          <a:p>
            <a:pPr marL="400050" lvl="1" indent="0">
              <a:spcBef>
                <a:spcPts val="0"/>
              </a:spcBef>
              <a:buNone/>
            </a:pPr>
            <a:r>
              <a:rPr lang="fr-FR" sz="1400" u="sng" dirty="0"/>
              <a:t>Assemblée Générale ordinaire 2017</a:t>
            </a:r>
            <a:r>
              <a:rPr lang="fr-FR" sz="1400" dirty="0"/>
              <a:t> : </a:t>
            </a:r>
          </a:p>
          <a:p>
            <a:pPr marL="400050" lvl="1" indent="0">
              <a:spcBef>
                <a:spcPts val="0"/>
              </a:spcBef>
              <a:buNone/>
            </a:pPr>
            <a:r>
              <a:rPr lang="fr-FR" sz="1400" dirty="0"/>
              <a:t>Suivie d’un débat sur le thème de l’archivage managérial et le cloud.</a:t>
            </a:r>
          </a:p>
          <a:p>
            <a:pPr marL="400050" lvl="1" indent="0">
              <a:spcBef>
                <a:spcPts val="0"/>
              </a:spcBef>
              <a:buNone/>
            </a:pPr>
            <a:r>
              <a:rPr lang="fr-FR" sz="1400" dirty="0"/>
              <a:t>vendredi 13 avril 2018 à 13h30</a:t>
            </a:r>
          </a:p>
          <a:p>
            <a:pPr marL="400050" lvl="1" indent="0">
              <a:spcBef>
                <a:spcPts val="0"/>
              </a:spcBef>
              <a:buNone/>
            </a:pPr>
            <a:r>
              <a:rPr lang="fr-FR" sz="1400" dirty="0"/>
              <a:t>Lieu : </a:t>
            </a:r>
            <a:r>
              <a:rPr lang="fr-FR" sz="1400" dirty="0" err="1"/>
              <a:t>Servier</a:t>
            </a:r>
            <a:r>
              <a:rPr lang="fr-FR" sz="1400" dirty="0"/>
              <a:t>, à Suresnes</a:t>
            </a:r>
          </a:p>
          <a:p>
            <a:pPr marL="400050" lvl="1" indent="0">
              <a:spcBef>
                <a:spcPts val="0"/>
              </a:spcBef>
              <a:buNone/>
            </a:pPr>
            <a:r>
              <a:rPr lang="fr-FR" sz="1400" dirty="0"/>
              <a:t>Les inscriptions seront bientôt ouvertes.</a:t>
            </a:r>
          </a:p>
          <a:p>
            <a:pPr marL="400050" lvl="1" indent="0">
              <a:spcBef>
                <a:spcPts val="0"/>
              </a:spcBef>
              <a:buNone/>
            </a:pPr>
            <a:endParaRPr lang="fr-FR" sz="1400" dirty="0"/>
          </a:p>
          <a:p>
            <a:pPr marL="400050" lvl="1" indent="0">
              <a:spcBef>
                <a:spcPts val="0"/>
              </a:spcBef>
              <a:buNone/>
            </a:pPr>
            <a:endParaRPr lang="fr-FR" sz="1400" dirty="0"/>
          </a:p>
          <a:p>
            <a:pPr marL="400050" lvl="1" indent="0">
              <a:spcBef>
                <a:spcPts val="0"/>
              </a:spcBef>
              <a:buNone/>
            </a:pPr>
            <a:endParaRPr lang="fr-FR" sz="1400" dirty="0"/>
          </a:p>
          <a:p>
            <a:pPr marL="400050" lvl="1" indent="0">
              <a:spcBef>
                <a:spcPts val="0"/>
              </a:spcBef>
              <a:buNone/>
            </a:pPr>
            <a:endParaRPr lang="fr-FR" sz="1200" dirty="0"/>
          </a:p>
          <a:p>
            <a:pPr marL="400050" lvl="1" indent="0">
              <a:spcBef>
                <a:spcPts val="0"/>
              </a:spcBef>
              <a:buNone/>
            </a:pPr>
            <a:r>
              <a:rPr lang="fr-FR" sz="1200" dirty="0"/>
              <a:t/>
            </a:r>
            <a:br>
              <a:rPr lang="fr-FR" sz="1200" dirty="0"/>
            </a:br>
            <a:r>
              <a:rPr lang="fr-FR" sz="1200" dirty="0"/>
              <a:t>N.B. : Mode opératoire précis à aborder par les nouveaux animateurs avec Bernard Ouillon (Présentation PPT, réunion de cadrage en amont sur la conduite des ateliers et la préparation de la thématique, présence d’un référent Ateliers lors des ateliers).</a:t>
            </a:r>
            <a:br>
              <a:rPr lang="fr-FR" sz="1200" dirty="0"/>
            </a:br>
            <a:endParaRPr lang="fr-FR" sz="1200" dirty="0"/>
          </a:p>
        </p:txBody>
      </p:sp>
    </p:spTree>
    <p:extLst>
      <p:ext uri="{BB962C8B-B14F-4D97-AF65-F5344CB8AC3E}">
        <p14:creationId xmlns:p14="http://schemas.microsoft.com/office/powerpoint/2010/main" val="409844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p:cNvSpPr txBox="1">
            <a:spLocks/>
          </p:cNvSpPr>
          <p:nvPr/>
        </p:nvSpPr>
        <p:spPr>
          <a:xfrm>
            <a:off x="179512" y="0"/>
            <a:ext cx="8640960" cy="278092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1800" b="1" u="sng">
                <a:solidFill>
                  <a:prstClr val="black">
                    <a:lumMod val="50000"/>
                    <a:lumOff val="50000"/>
                  </a:prstClr>
                </a:solidFill>
              </a:rPr>
              <a:t>AGENDA</a:t>
            </a:r>
            <a:r>
              <a:rPr lang="fr-FR" sz="1400">
                <a:solidFill>
                  <a:prstClr val="black"/>
                </a:solidFill>
              </a:rPr>
              <a:t> </a:t>
            </a:r>
          </a:p>
          <a:p>
            <a:pPr marL="342900" lvl="3" indent="-342900">
              <a:buFont typeface="Arial" pitchFamily="34" charset="0"/>
              <a:buChar char="•"/>
            </a:pPr>
            <a:endParaRPr lang="it-IT" sz="1400">
              <a:solidFill>
                <a:prstClr val="black"/>
              </a:solidFill>
            </a:endParaRPr>
          </a:p>
          <a:p>
            <a:pPr marL="342900" lvl="3" indent="-342900">
              <a:buFont typeface="Arial" pitchFamily="34" charset="0"/>
              <a:buChar char="•"/>
            </a:pPr>
            <a:endParaRPr lang="fr-FR" sz="1600" dirty="0">
              <a:solidFill>
                <a:prstClr val="black"/>
              </a:solidFill>
            </a:endParaRPr>
          </a:p>
        </p:txBody>
      </p:sp>
      <p:sp>
        <p:nvSpPr>
          <p:cNvPr id="7" name="Sous-titre 2"/>
          <p:cNvSpPr txBox="1">
            <a:spLocks/>
          </p:cNvSpPr>
          <p:nvPr/>
        </p:nvSpPr>
        <p:spPr>
          <a:xfrm>
            <a:off x="0" y="301398"/>
            <a:ext cx="9036496" cy="4560355"/>
          </a:xfrm>
          <a:prstGeom prst="rect">
            <a:avLst/>
          </a:prstGeom>
        </p:spPr>
        <p:txBody>
          <a:bodyPr vert="horz" lIns="91440" tIns="45720" rIns="91440" bIns="45720" rtlCol="0">
            <a:noAutofit/>
          </a:bodyPr>
          <a:lstStyle/>
          <a:p>
            <a:pPr marL="342900" lvl="3" indent="-342900">
              <a:spcBef>
                <a:spcPct val="20000"/>
              </a:spcBef>
              <a:buFont typeface="Arial" pitchFamily="34" charset="0"/>
              <a:buNone/>
              <a:defRPr/>
            </a:pPr>
            <a:r>
              <a:rPr lang="fr-FR" sz="1200" b="1" u="sng" dirty="0">
                <a:solidFill>
                  <a:srgbClr val="FF0000"/>
                </a:solidFill>
              </a:rPr>
              <a:t>Prochaines manifestations du Club</a:t>
            </a:r>
          </a:p>
          <a:p>
            <a:pPr marL="342900" lvl="3" indent="-342900">
              <a:spcBef>
                <a:spcPct val="20000"/>
              </a:spcBef>
              <a:defRPr/>
            </a:pPr>
            <a:r>
              <a:rPr lang="fr-FR" sz="1200" b="1" u="sng" dirty="0">
                <a:solidFill>
                  <a:schemeClr val="tx2">
                    <a:lumMod val="60000"/>
                    <a:lumOff val="40000"/>
                  </a:schemeClr>
                </a:solidFill>
              </a:rPr>
              <a:t>Assemblée générale </a:t>
            </a:r>
            <a:r>
              <a:rPr lang="fr-FR" sz="1200" b="1" dirty="0">
                <a:solidFill>
                  <a:schemeClr val="tx2">
                    <a:lumMod val="60000"/>
                    <a:lumOff val="40000"/>
                  </a:schemeClr>
                </a:solidFill>
              </a:rPr>
              <a:t>:   </a:t>
            </a:r>
            <a:r>
              <a:rPr lang="fr-FR" sz="1200" i="1" dirty="0">
                <a:solidFill>
                  <a:schemeClr val="tx2">
                    <a:lumMod val="60000"/>
                    <a:lumOff val="40000"/>
                  </a:schemeClr>
                </a:solidFill>
              </a:rPr>
              <a:t>vendredi 13 avril 2018 à 13h30 chez </a:t>
            </a:r>
            <a:r>
              <a:rPr lang="fr-FR" sz="1200" i="1" dirty="0" err="1">
                <a:solidFill>
                  <a:schemeClr val="tx2">
                    <a:lumMod val="60000"/>
                    <a:lumOff val="40000"/>
                  </a:schemeClr>
                </a:solidFill>
              </a:rPr>
              <a:t>Servier</a:t>
            </a:r>
            <a:r>
              <a:rPr lang="fr-FR" sz="1200" i="1" dirty="0">
                <a:solidFill>
                  <a:schemeClr val="tx2">
                    <a:lumMod val="60000"/>
                    <a:lumOff val="40000"/>
                  </a:schemeClr>
                </a:solidFill>
              </a:rPr>
              <a:t> à Suresnes</a:t>
            </a:r>
          </a:p>
          <a:p>
            <a:pPr marL="342900" lvl="3" indent="-342900">
              <a:spcBef>
                <a:spcPct val="20000"/>
              </a:spcBef>
              <a:defRPr/>
            </a:pPr>
            <a:endParaRPr lang="fr-FR" sz="1200" b="1" u="sng" dirty="0">
              <a:solidFill>
                <a:schemeClr val="tx2">
                  <a:lumMod val="60000"/>
                  <a:lumOff val="40000"/>
                </a:schemeClr>
              </a:solidFill>
            </a:endParaRPr>
          </a:p>
          <a:p>
            <a:pPr marL="342900" lvl="3" indent="-342900">
              <a:spcBef>
                <a:spcPct val="20000"/>
              </a:spcBef>
              <a:defRPr/>
            </a:pPr>
            <a:r>
              <a:rPr lang="fr-FR" sz="1200" b="1" u="sng" dirty="0">
                <a:solidFill>
                  <a:schemeClr val="tx2">
                    <a:lumMod val="60000"/>
                    <a:lumOff val="40000"/>
                  </a:schemeClr>
                </a:solidFill>
              </a:rPr>
              <a:t>Table-ronde CR2PA</a:t>
            </a:r>
            <a:r>
              <a:rPr lang="fr-FR" sz="1200" b="1" dirty="0">
                <a:solidFill>
                  <a:schemeClr val="tx2">
                    <a:lumMod val="60000"/>
                    <a:lumOff val="40000"/>
                  </a:schemeClr>
                </a:solidFill>
              </a:rPr>
              <a:t> : </a:t>
            </a:r>
            <a:r>
              <a:rPr lang="fr-FR" sz="1200" i="1" dirty="0">
                <a:solidFill>
                  <a:schemeClr val="tx2">
                    <a:lumMod val="60000"/>
                    <a:lumOff val="40000"/>
                  </a:schemeClr>
                </a:solidFill>
              </a:rPr>
              <a:t>L’assemblée générale du 13/04 sera suivie d’une table ronde sur le thème</a:t>
            </a:r>
            <a:endParaRPr lang="fr-FR" sz="1200" i="1" u="sng" dirty="0">
              <a:solidFill>
                <a:schemeClr val="tx2">
                  <a:lumMod val="60000"/>
                  <a:lumOff val="40000"/>
                </a:schemeClr>
              </a:solidFill>
            </a:endParaRPr>
          </a:p>
          <a:p>
            <a:pPr marL="342900" lvl="3" indent="-342900">
              <a:spcBef>
                <a:spcPct val="20000"/>
              </a:spcBef>
              <a:defRPr/>
            </a:pPr>
            <a:endParaRPr lang="fr-FR" sz="1200" b="1" u="sng" dirty="0">
              <a:solidFill>
                <a:srgbClr val="FF0000"/>
              </a:solidFill>
            </a:endParaRPr>
          </a:p>
          <a:p>
            <a:pPr marL="342900" lvl="3" indent="-342900">
              <a:spcBef>
                <a:spcPct val="20000"/>
              </a:spcBef>
              <a:defRPr/>
            </a:pPr>
            <a:r>
              <a:rPr lang="fr-FR" sz="1200" b="1" u="sng" dirty="0">
                <a:solidFill>
                  <a:srgbClr val="FF0000"/>
                </a:solidFill>
              </a:rPr>
              <a:t>Autres manifestation</a:t>
            </a:r>
          </a:p>
          <a:p>
            <a:pPr marL="342900" lvl="3" indent="-166688">
              <a:spcBef>
                <a:spcPct val="20000"/>
              </a:spcBef>
              <a:buFontTx/>
              <a:buChar char="-"/>
              <a:defRPr/>
            </a:pPr>
            <a:r>
              <a:rPr lang="fr-FR" sz="1200" dirty="0"/>
              <a:t>Diffusions France CULTURE :</a:t>
            </a:r>
          </a:p>
          <a:p>
            <a:pPr marL="628650" lvl="4" indent="-171450">
              <a:spcBef>
                <a:spcPct val="20000"/>
              </a:spcBef>
              <a:buFont typeface="Arial" panose="020B0604020202020204" pitchFamily="34" charset="0"/>
              <a:buChar char="•"/>
              <a:defRPr/>
            </a:pPr>
            <a:r>
              <a:rPr lang="fr-FR" sz="1200" dirty="0"/>
              <a:t>29/11/2017 : </a:t>
            </a:r>
            <a:r>
              <a:rPr lang="fr-FR" sz="1200" i="1" dirty="0"/>
              <a:t>Du grain à moudre </a:t>
            </a:r>
            <a:r>
              <a:rPr lang="fr-FR" sz="1200" dirty="0"/>
              <a:t>par Hervé Gardette, « Toutes les archives sont-elles essentielles ? »</a:t>
            </a:r>
          </a:p>
          <a:p>
            <a:pPr marL="1071563" lvl="4" indent="-176213">
              <a:spcBef>
                <a:spcPct val="20000"/>
              </a:spcBef>
              <a:buFont typeface="Wingdings" panose="05000000000000000000" pitchFamily="2" charset="2"/>
              <a:buChar char="ü"/>
              <a:defRPr/>
            </a:pPr>
            <a:r>
              <a:rPr lang="fr-FR" sz="1200" dirty="0">
                <a:hlinkClick r:id="rId2"/>
              </a:rPr>
              <a:t>Accéder à la page de l’émission du 29/11/2017</a:t>
            </a:r>
            <a:endParaRPr lang="fr-FR" sz="1200" dirty="0"/>
          </a:p>
          <a:p>
            <a:pPr marL="1612900" lvl="4">
              <a:spcBef>
                <a:spcPct val="20000"/>
              </a:spcBef>
              <a:defRPr/>
            </a:pPr>
            <a:endParaRPr lang="fr-FR" sz="1200" i="1" dirty="0"/>
          </a:p>
          <a:p>
            <a:pPr marL="628650" lvl="4" indent="-171450">
              <a:spcBef>
                <a:spcPct val="20000"/>
              </a:spcBef>
              <a:buFont typeface="Arial" panose="020B0604020202020204" pitchFamily="34" charset="0"/>
              <a:buChar char="•"/>
              <a:defRPr/>
            </a:pPr>
            <a:r>
              <a:rPr lang="fr-FR" sz="1200" dirty="0"/>
              <a:t>11-14/12/2017 : </a:t>
            </a:r>
            <a:r>
              <a:rPr lang="fr-FR" sz="1200" i="1" dirty="0"/>
              <a:t>La Fabrique l’Histoire </a:t>
            </a:r>
            <a:r>
              <a:rPr lang="fr-FR" sz="1200" dirty="0"/>
              <a:t>par Emmanuel Laurentin, série « Archive » de 4 émissions</a:t>
            </a:r>
          </a:p>
          <a:p>
            <a:pPr marL="1071563" lvl="4" indent="-176213">
              <a:spcBef>
                <a:spcPct val="20000"/>
              </a:spcBef>
              <a:buFont typeface="Wingdings" panose="05000000000000000000" pitchFamily="2" charset="2"/>
              <a:buChar char="ü"/>
              <a:defRPr/>
            </a:pPr>
            <a:r>
              <a:rPr lang="fr-FR" sz="1200" dirty="0">
                <a:hlinkClick r:id="rId3"/>
              </a:rPr>
              <a:t>Accéder à la page de l’émission Archive (1/4) Le métier d’archiviste, les archives départementales</a:t>
            </a:r>
            <a:endParaRPr lang="fr-FR" sz="1200" i="1" dirty="0"/>
          </a:p>
          <a:p>
            <a:pPr marL="1071563" lvl="4" indent="-176213">
              <a:spcBef>
                <a:spcPct val="20000"/>
              </a:spcBef>
              <a:buFont typeface="Wingdings" panose="05000000000000000000" pitchFamily="2" charset="2"/>
              <a:buChar char="ü"/>
              <a:defRPr/>
            </a:pPr>
            <a:r>
              <a:rPr lang="fr-FR" sz="1200" dirty="0">
                <a:hlinkClick r:id="rId4"/>
              </a:rPr>
              <a:t>Accéder à la page de l’émission Archive (2/4) Les archives de la recherche, des associations et des partis politiques</a:t>
            </a:r>
            <a:endParaRPr lang="fr-FR" sz="1200" i="1" dirty="0"/>
          </a:p>
          <a:p>
            <a:pPr marL="1071563" lvl="4" indent="-176213">
              <a:spcBef>
                <a:spcPct val="20000"/>
              </a:spcBef>
              <a:buFont typeface="Wingdings" panose="05000000000000000000" pitchFamily="2" charset="2"/>
              <a:buChar char="ü"/>
              <a:defRPr/>
            </a:pPr>
            <a:r>
              <a:rPr lang="fr-FR" sz="1200" dirty="0">
                <a:hlinkClick r:id="rId5"/>
              </a:rPr>
              <a:t>Accéder à la page de l’émission Archive (3/4) Les archives audiovisuelles</a:t>
            </a:r>
            <a:endParaRPr lang="fr-FR" sz="1200" i="1" dirty="0"/>
          </a:p>
          <a:p>
            <a:pPr marL="1071563" lvl="4" indent="-176213">
              <a:spcBef>
                <a:spcPct val="20000"/>
              </a:spcBef>
              <a:buFont typeface="Wingdings" panose="05000000000000000000" pitchFamily="2" charset="2"/>
              <a:buChar char="ü"/>
              <a:defRPr/>
            </a:pPr>
            <a:r>
              <a:rPr lang="fr-FR" sz="1200" dirty="0">
                <a:solidFill>
                  <a:prstClr val="black"/>
                </a:solidFill>
                <a:hlinkClick r:id="rId6"/>
              </a:rPr>
              <a:t>Accéder à la page de l’émission Archive (4/4) L’</a:t>
            </a:r>
            <a:r>
              <a:rPr lang="fr-FR" sz="1200" dirty="0" err="1">
                <a:solidFill>
                  <a:prstClr val="black"/>
                </a:solidFill>
                <a:hlinkClick r:id="rId6"/>
              </a:rPr>
              <a:t>Etat</a:t>
            </a:r>
            <a:r>
              <a:rPr lang="fr-FR" sz="1200" dirty="0">
                <a:solidFill>
                  <a:prstClr val="black"/>
                </a:solidFill>
                <a:hlinkClick r:id="rId6"/>
              </a:rPr>
              <a:t> et les archives</a:t>
            </a:r>
            <a:endParaRPr lang="fr-FR" sz="1200" i="1" dirty="0">
              <a:solidFill>
                <a:prstClr val="black"/>
              </a:solidFill>
            </a:endParaRPr>
          </a:p>
          <a:p>
            <a:pPr marL="342900" lvl="3" indent="-342900">
              <a:spcBef>
                <a:spcPct val="20000"/>
              </a:spcBef>
              <a:defRPr/>
            </a:pPr>
            <a:endParaRPr lang="fr-FR" sz="1200" b="1" u="sng" dirty="0">
              <a:solidFill>
                <a:srgbClr val="FF0000"/>
              </a:solidFill>
            </a:endParaRPr>
          </a:p>
          <a:p>
            <a:pPr marL="342900" lvl="3" indent="-342900">
              <a:spcBef>
                <a:spcPct val="20000"/>
              </a:spcBef>
              <a:defRPr/>
            </a:pPr>
            <a:r>
              <a:rPr lang="fr-FR" sz="1200" b="1" u="sng" dirty="0">
                <a:solidFill>
                  <a:srgbClr val="FF0000"/>
                </a:solidFill>
              </a:rPr>
              <a:t>En bref</a:t>
            </a:r>
            <a:r>
              <a:rPr lang="fr-FR" sz="1200" dirty="0">
                <a:solidFill>
                  <a:srgbClr val="FF0000"/>
                </a:solidFill>
              </a:rPr>
              <a:t>	</a:t>
            </a:r>
          </a:p>
          <a:p>
            <a:pPr marL="342900" lvl="3" indent="-166688">
              <a:spcBef>
                <a:spcPct val="20000"/>
              </a:spcBef>
              <a:buFontTx/>
              <a:buChar char="-"/>
              <a:defRPr/>
            </a:pPr>
            <a:r>
              <a:rPr lang="fr-FR" sz="1200" dirty="0"/>
              <a:t>Participation de Delphine au groupe de travail ISO sur la gouvernance de l’information</a:t>
            </a:r>
          </a:p>
          <a:p>
            <a:pPr marL="342900" lvl="3" indent="-166688">
              <a:spcBef>
                <a:spcPct val="20000"/>
              </a:spcBef>
              <a:buFontTx/>
              <a:buChar char="-"/>
              <a:defRPr/>
            </a:pPr>
            <a:r>
              <a:rPr lang="fr-FR" sz="1200" dirty="0"/>
              <a:t>A suivre fin 2018… </a:t>
            </a:r>
            <a:r>
              <a:rPr lang="fr-FR" sz="1200" b="1" dirty="0">
                <a:hlinkClick r:id="rId7"/>
              </a:rPr>
              <a:t>TECHNOLEX</a:t>
            </a:r>
            <a:r>
              <a:rPr lang="fr-FR" sz="1200" b="1" dirty="0"/>
              <a:t>, </a:t>
            </a:r>
            <a:r>
              <a:rPr lang="fr-FR" sz="1200" i="1" dirty="0"/>
              <a:t>« journée de conférences dédiées aux enjeux couplés de la technologie et du droit » </a:t>
            </a:r>
            <a:endParaRPr lang="fr-FR" sz="1200" dirty="0"/>
          </a:p>
        </p:txBody>
      </p:sp>
      <p:sp>
        <p:nvSpPr>
          <p:cNvPr id="8" name="Sous-titre 2"/>
          <p:cNvSpPr txBox="1">
            <a:spLocks/>
          </p:cNvSpPr>
          <p:nvPr/>
        </p:nvSpPr>
        <p:spPr>
          <a:xfrm>
            <a:off x="0" y="4797152"/>
            <a:ext cx="8435280" cy="1375559"/>
          </a:xfrm>
          <a:prstGeom prst="rect">
            <a:avLst/>
          </a:prstGeom>
        </p:spPr>
        <p:txBody>
          <a:bodyPr vert="horz" lIns="91440" tIns="45720" rIns="91440" bIns="45720" rtlCol="0">
            <a:noAutofit/>
          </a:bodyPr>
          <a:lstStyle/>
          <a:p>
            <a:pPr marL="0" lvl="3">
              <a:spcBef>
                <a:spcPct val="20000"/>
              </a:spcBef>
              <a:buFont typeface="Arial" pitchFamily="34" charset="0"/>
              <a:buNone/>
              <a:defRPr/>
            </a:pPr>
            <a:r>
              <a:rPr lang="it-IT" sz="1200" b="1" u="sng" dirty="0">
                <a:solidFill>
                  <a:prstClr val="black">
                    <a:lumMod val="50000"/>
                    <a:lumOff val="50000"/>
                  </a:prstClr>
                </a:solidFill>
              </a:rPr>
              <a:t>A LIRE et A VOIR</a:t>
            </a:r>
          </a:p>
          <a:p>
            <a:pPr marL="342900" lvl="3" indent="-166688">
              <a:spcBef>
                <a:spcPct val="20000"/>
              </a:spcBef>
              <a:buFontTx/>
              <a:buChar char="-"/>
              <a:defRPr/>
            </a:pPr>
            <a:r>
              <a:rPr lang="fr-FR" sz="1200" dirty="0">
                <a:hlinkClick r:id="rId8"/>
              </a:rPr>
              <a:t>Le groupe LinkedIn du CR2PA</a:t>
            </a:r>
            <a:endParaRPr lang="it-IT" sz="1200" dirty="0"/>
          </a:p>
          <a:p>
            <a:pPr marL="342900" lvl="3" indent="-166688">
              <a:spcBef>
                <a:spcPct val="20000"/>
              </a:spcBef>
              <a:buFontTx/>
              <a:buChar char="-"/>
              <a:defRPr/>
            </a:pPr>
            <a:r>
              <a:rPr lang="fr-FR" sz="1200" dirty="0"/>
              <a:t>Publication du 11/12/2017 par Marie-Anne Chabin, « L’archivage a-t-il de l’avenir ? »</a:t>
            </a:r>
          </a:p>
          <a:p>
            <a:pPr marL="1071563" lvl="4" indent="-176213">
              <a:spcBef>
                <a:spcPct val="20000"/>
              </a:spcBef>
              <a:buFont typeface="Wingdings" panose="05000000000000000000" pitchFamily="2" charset="2"/>
              <a:buChar char="ü"/>
              <a:defRPr/>
            </a:pPr>
            <a:r>
              <a:rPr lang="fr-FR" sz="1200" dirty="0">
                <a:solidFill>
                  <a:prstClr val="black"/>
                </a:solidFill>
                <a:hlinkClick r:id="rId9"/>
              </a:rPr>
              <a:t>Accéder à la page du site TRANSARCHIVISTIQUE</a:t>
            </a:r>
            <a:endParaRPr lang="fr-FR" sz="1200" dirty="0">
              <a:solidFill>
                <a:prstClr val="black"/>
              </a:solidFill>
            </a:endParaRPr>
          </a:p>
          <a:p>
            <a:pPr marL="342900" lvl="3" indent="-166688">
              <a:spcBef>
                <a:spcPct val="20000"/>
              </a:spcBef>
              <a:buFontTx/>
              <a:buChar char="-"/>
              <a:defRPr/>
            </a:pPr>
            <a:r>
              <a:rPr lang="fr-FR" sz="1200" dirty="0"/>
              <a:t>A voir ou à revoir : « (</a:t>
            </a:r>
            <a:r>
              <a:rPr lang="fr-FR" sz="1200" dirty="0" err="1"/>
              <a:t>Cyberium</a:t>
            </a:r>
            <a:r>
              <a:rPr lang="fr-FR" sz="1200" dirty="0"/>
              <a:t>) Nos ordinateurs ont ils la mémoire courte ? », Un film de Vincent </a:t>
            </a:r>
            <a:r>
              <a:rPr lang="fr-FR" sz="1200" dirty="0" err="1"/>
              <a:t>Amouroux</a:t>
            </a:r>
            <a:r>
              <a:rPr lang="fr-FR" sz="1200" dirty="0"/>
              <a:t>, 2015</a:t>
            </a:r>
          </a:p>
          <a:p>
            <a:pPr marL="1071563" lvl="4" indent="-176213">
              <a:spcBef>
                <a:spcPct val="20000"/>
              </a:spcBef>
              <a:buFont typeface="Wingdings" panose="05000000000000000000" pitchFamily="2" charset="2"/>
              <a:buChar char="ü"/>
              <a:defRPr/>
            </a:pPr>
            <a:r>
              <a:rPr lang="fr-FR" sz="1200" dirty="0">
                <a:solidFill>
                  <a:prstClr val="black"/>
                </a:solidFill>
                <a:hlinkClick r:id="rId10"/>
              </a:rPr>
              <a:t>https://www.youtube.com/watch?v=KCD1h8o7QTg</a:t>
            </a:r>
            <a:endParaRPr lang="fr-FR" sz="1200" dirty="0">
              <a:solidFill>
                <a:prstClr val="black"/>
              </a:solidFill>
            </a:endParaRPr>
          </a:p>
        </p:txBody>
      </p:sp>
      <p:sp>
        <p:nvSpPr>
          <p:cNvPr id="2" name="Espace réservé du numéro de diapositive 1"/>
          <p:cNvSpPr>
            <a:spLocks noGrp="1"/>
          </p:cNvSpPr>
          <p:nvPr>
            <p:ph type="sldNum" sz="quarter" idx="4"/>
          </p:nvPr>
        </p:nvSpPr>
        <p:spPr/>
        <p:txBody>
          <a:bodyPr/>
          <a:lstStyle/>
          <a:p>
            <a:fld id="{64E75725-8734-406C-86EE-E8D776B82646}" type="slidenum">
              <a:rPr lang="fr-FR" smtClean="0"/>
              <a:t>7</a:t>
            </a:fld>
            <a:endParaRPr lang="fr-FR"/>
          </a:p>
        </p:txBody>
      </p:sp>
    </p:spTree>
    <p:extLst>
      <p:ext uri="{BB962C8B-B14F-4D97-AF65-F5344CB8AC3E}">
        <p14:creationId xmlns:p14="http://schemas.microsoft.com/office/powerpoint/2010/main" val="181093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4E75725-8734-406C-86EE-E8D776B82646}" type="slidenum">
              <a:rPr lang="fr-FR" smtClean="0"/>
              <a:t>8</a:t>
            </a:fld>
            <a:endParaRPr lang="fr-FR"/>
          </a:p>
        </p:txBody>
      </p:sp>
      <p:graphicFrame>
        <p:nvGraphicFramePr>
          <p:cNvPr id="3" name="Objet 2">
            <a:hlinkClick r:id="" action="ppaction://ole?verb=0"/>
          </p:cNvPr>
          <p:cNvGraphicFramePr>
            <a:graphicFrameLocks noChangeAspect="1"/>
          </p:cNvGraphicFramePr>
          <p:nvPr>
            <p:extLst>
              <p:ext uri="{D42A27DB-BD31-4B8C-83A1-F6EECF244321}">
                <p14:modId xmlns:p14="http://schemas.microsoft.com/office/powerpoint/2010/main" val="263723338"/>
              </p:ext>
            </p:extLst>
          </p:nvPr>
        </p:nvGraphicFramePr>
        <p:xfrm>
          <a:off x="0" y="2"/>
          <a:ext cx="9144000" cy="6857998"/>
        </p:xfrm>
        <a:graphic>
          <a:graphicData uri="http://schemas.openxmlformats.org/presentationml/2006/ole">
            <mc:AlternateContent xmlns:mc="http://schemas.openxmlformats.org/markup-compatibility/2006">
              <mc:Choice xmlns:v="urn:schemas-microsoft-com:vml" Requires="v">
                <p:oleObj spid="_x0000_s2064" name="Presentation" r:id="rId3" imgW="6667560" imgH="5000760" progId="PowerPoint.Show.12">
                  <p:embed/>
                </p:oleObj>
              </mc:Choice>
              <mc:Fallback>
                <p:oleObj name="Presentation" r:id="rId3" imgW="6667560" imgH="5000760" progId="PowerPoint.Show.12">
                  <p:embed/>
                  <p:pic>
                    <p:nvPicPr>
                      <p:cNvPr id="0" name=""/>
                      <p:cNvPicPr/>
                      <p:nvPr/>
                    </p:nvPicPr>
                    <p:blipFill>
                      <a:blip r:embed="rId4"/>
                      <a:stretch>
                        <a:fillRect/>
                      </a:stretch>
                    </p:blipFill>
                    <p:spPr>
                      <a:xfrm>
                        <a:off x="0" y="2"/>
                        <a:ext cx="9144000" cy="6857998"/>
                      </a:xfrm>
                      <a:prstGeom prst="rect">
                        <a:avLst/>
                      </a:prstGeom>
                    </p:spPr>
                  </p:pic>
                </p:oleObj>
              </mc:Fallback>
            </mc:AlternateContent>
          </a:graphicData>
        </a:graphic>
      </p:graphicFrame>
      <p:pic>
        <p:nvPicPr>
          <p:cNvPr id="4" name="Image 3"/>
          <p:cNvPicPr>
            <a:picLocks noChangeAspect="1"/>
          </p:cNvPicPr>
          <p:nvPr/>
        </p:nvPicPr>
        <p:blipFill>
          <a:blip r:embed="rId5"/>
          <a:stretch>
            <a:fillRect/>
          </a:stretch>
        </p:blipFill>
        <p:spPr>
          <a:xfrm>
            <a:off x="5995050" y="2780928"/>
            <a:ext cx="1889318" cy="1354605"/>
          </a:xfrm>
          <a:prstGeom prst="rect">
            <a:avLst/>
          </a:prstGeom>
        </p:spPr>
      </p:pic>
    </p:spTree>
    <p:extLst>
      <p:ext uri="{BB962C8B-B14F-4D97-AF65-F5344CB8AC3E}">
        <p14:creationId xmlns:p14="http://schemas.microsoft.com/office/powerpoint/2010/main" val="425239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Archivage probant</a:t>
            </a:r>
            <a:br>
              <a:rPr lang="fr-FR" dirty="0"/>
            </a:br>
            <a:r>
              <a:rPr lang="fr-FR" dirty="0"/>
              <a:t>des informations</a:t>
            </a:r>
            <a:br>
              <a:rPr lang="fr-FR" dirty="0"/>
            </a:br>
            <a:r>
              <a:rPr lang="fr-FR" dirty="0"/>
              <a:t>nativement numériques</a:t>
            </a:r>
            <a:br>
              <a:rPr lang="fr-FR" dirty="0"/>
            </a:br>
            <a:endParaRPr lang="fr-FR" dirty="0"/>
          </a:p>
        </p:txBody>
      </p:sp>
      <p:sp>
        <p:nvSpPr>
          <p:cNvPr id="3" name="Sous-titre 2"/>
          <p:cNvSpPr>
            <a:spLocks noGrp="1"/>
          </p:cNvSpPr>
          <p:nvPr>
            <p:ph type="subTitle" idx="1"/>
          </p:nvPr>
        </p:nvSpPr>
        <p:spPr/>
        <p:txBody>
          <a:bodyPr/>
          <a:lstStyle/>
          <a:p>
            <a:r>
              <a:rPr lang="fr-FR" dirty="0"/>
              <a:t>Enjeux et solutions</a:t>
            </a:r>
          </a:p>
          <a:p>
            <a:r>
              <a:rPr lang="fr-FR" dirty="0"/>
              <a:t>Chez Bouygues Telecom</a:t>
            </a:r>
          </a:p>
        </p:txBody>
      </p:sp>
      <p:sp>
        <p:nvSpPr>
          <p:cNvPr id="4" name="ZoneTexte 3"/>
          <p:cNvSpPr txBox="1"/>
          <p:nvPr/>
        </p:nvSpPr>
        <p:spPr>
          <a:xfrm>
            <a:off x="321059" y="6229220"/>
            <a:ext cx="3218830" cy="369332"/>
          </a:xfrm>
          <a:prstGeom prst="rect">
            <a:avLst/>
          </a:prstGeom>
          <a:noFill/>
        </p:spPr>
        <p:txBody>
          <a:bodyPr wrap="none" rtlCol="0">
            <a:spAutoFit/>
          </a:bodyPr>
          <a:lstStyle/>
          <a:p>
            <a:pPr lvl="0">
              <a:defRPr/>
            </a:pPr>
            <a:r>
              <a:rPr kumimoji="0" lang="fr-FR" sz="1800" b="0" i="0" u="none" strike="noStrike" kern="1200" cap="none" spc="0" normalizeH="0" baseline="0" noProof="0" dirty="0">
                <a:ln>
                  <a:noFill/>
                </a:ln>
                <a:solidFill>
                  <a:srgbClr val="0062AC"/>
                </a:solidFill>
                <a:effectLst/>
                <a:uLnTx/>
                <a:uFillTx/>
                <a:latin typeface="Calibri"/>
                <a:ea typeface="+mn-ea"/>
                <a:cs typeface="+mn-cs"/>
              </a:rPr>
              <a:t>Date du document : </a:t>
            </a:r>
            <a:r>
              <a:rPr lang="fr-FR" dirty="0">
                <a:solidFill>
                  <a:srgbClr val="0062AC"/>
                </a:solidFill>
              </a:rPr>
              <a:t>15/02/2018</a:t>
            </a:r>
            <a:endParaRPr kumimoji="0" lang="fr-FR" sz="1800" b="0" i="0" u="none" strike="noStrike" kern="1200" cap="none" spc="0" normalizeH="0" baseline="0" noProof="0" dirty="0">
              <a:ln>
                <a:noFill/>
              </a:ln>
              <a:solidFill>
                <a:srgbClr val="0062AC"/>
              </a:solidFill>
              <a:effectLst/>
              <a:uLnTx/>
              <a:uFillTx/>
              <a:latin typeface="Calibri"/>
              <a:ea typeface="+mn-ea"/>
              <a:cs typeface="+mn-cs"/>
            </a:endParaRPr>
          </a:p>
        </p:txBody>
      </p:sp>
      <p:sp>
        <p:nvSpPr>
          <p:cNvPr id="5" name="ZoneTexte 4"/>
          <p:cNvSpPr txBox="1"/>
          <p:nvPr/>
        </p:nvSpPr>
        <p:spPr>
          <a:xfrm>
            <a:off x="323528" y="5979818"/>
            <a:ext cx="27678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62AC"/>
                </a:solidFill>
                <a:effectLst/>
                <a:uLnTx/>
                <a:uFillTx/>
                <a:latin typeface="Calibri"/>
                <a:ea typeface="+mn-ea"/>
                <a:cs typeface="+mn-cs"/>
              </a:rPr>
              <a:t>Émetteur</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a:ln>
                  <a:noFill/>
                </a:ln>
                <a:solidFill>
                  <a:srgbClr val="0062AC"/>
                </a:solidFill>
                <a:effectLst/>
                <a:uLnTx/>
                <a:uFillTx/>
                <a:latin typeface="Calibri"/>
                <a:ea typeface="+mn-ea"/>
                <a:cs typeface="+mn-cs"/>
              </a:rPr>
              <a:t>: François DELION</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F5CA-3052-496D-B9FD-6B4040F1CDD1}" type="slidenum">
              <a:rPr kumimoji="0" lang="fr-FR" sz="1200" b="0" i="0" u="none" strike="noStrike" kern="1200" cap="none" spc="0" normalizeH="0" baseline="0" noProof="0" smtClean="0">
                <a:ln>
                  <a:noFill/>
                </a:ln>
                <a:solidFill>
                  <a:srgbClr val="02A7C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srgbClr val="02A7C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964027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 DET 20161004.potx" id="{64CC28F4-20FD-4CA4-A452-2507EC06FFC2}" vid="{C1B984D9-F631-48C3-BE8C-389738D1AAC6}"/>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5683</TotalTime>
  <Words>4739</Words>
  <Application>Microsoft Office PowerPoint</Application>
  <PresentationFormat>Affichage à l'écran (4:3)</PresentationFormat>
  <Paragraphs>861</Paragraphs>
  <Slides>58</Slides>
  <Notes>20</Notes>
  <HiddenSlides>0</HiddenSlides>
  <MMClips>0</MMClips>
  <ScaleCrop>false</ScaleCrop>
  <HeadingPairs>
    <vt:vector size="8" baseType="variant">
      <vt:variant>
        <vt:lpstr>Polices utilisées</vt:lpstr>
      </vt:variant>
      <vt:variant>
        <vt:i4>9</vt:i4>
      </vt:variant>
      <vt:variant>
        <vt:lpstr>Thème</vt:lpstr>
      </vt:variant>
      <vt:variant>
        <vt:i4>2</vt:i4>
      </vt:variant>
      <vt:variant>
        <vt:lpstr>Serveurs OLE incorporés</vt:lpstr>
      </vt:variant>
      <vt:variant>
        <vt:i4>1</vt:i4>
      </vt:variant>
      <vt:variant>
        <vt:lpstr>Titres des diapositives</vt:lpstr>
      </vt:variant>
      <vt:variant>
        <vt:i4>58</vt:i4>
      </vt:variant>
    </vt:vector>
  </HeadingPairs>
  <TitlesOfParts>
    <vt:vector size="70" baseType="lpstr">
      <vt:lpstr>Arial</vt:lpstr>
      <vt:lpstr>Avenir 35 Light</vt:lpstr>
      <vt:lpstr>Calibri</vt:lpstr>
      <vt:lpstr>Gill Sans</vt:lpstr>
      <vt:lpstr>Gill Sans Light</vt:lpstr>
      <vt:lpstr>Gill Sans SemiBold</vt:lpstr>
      <vt:lpstr>Gotham Rounded Light</vt:lpstr>
      <vt:lpstr>Helvetica</vt:lpstr>
      <vt:lpstr>Wingdings</vt:lpstr>
      <vt:lpstr>Thème Office</vt:lpstr>
      <vt:lpstr>1_Thème Office</vt:lpstr>
      <vt:lpstr>Presentation</vt:lpstr>
      <vt:lpstr> Les Ateliers du CR2PA  </vt:lpstr>
      <vt:lpstr>Sommaire</vt:lpstr>
      <vt:lpstr>Présentation PowerPoint</vt:lpstr>
      <vt:lpstr>Participants</vt:lpstr>
      <vt:lpstr>Collecte des mots clefs employés suite à la présentation de chacun lors du tour de table</vt:lpstr>
      <vt:lpstr>Programme des ateliers </vt:lpstr>
      <vt:lpstr>Présentation PowerPoint</vt:lpstr>
      <vt:lpstr>Présentation PowerPoint</vt:lpstr>
      <vt:lpstr>Archivage probant des informations nativement numériques </vt:lpstr>
      <vt:lpstr>BOUYGUES TELECOM </vt:lpstr>
      <vt:lpstr>DES COLLABORATEURS AU SERVICE DE NOS 17,3 MILLIONS DE CLIENTS</vt:lpstr>
      <vt:lpstr>L’ENTREPRISE BOUYGUES TELECOM</vt:lpstr>
      <vt:lpstr>NOS CLIENTS MOBILES</vt:lpstr>
      <vt:lpstr>NOS CLIENTS HAUT ET TRES HAUT DEBIT FIXE</vt:lpstr>
      <vt:lpstr>BOUGUES TELECOM : L’OPERATEUR REFERENT EN 4G</vt:lpstr>
      <vt:lpstr>PERFORMANCES FINANCIERES</vt:lpstr>
      <vt:lpstr>Les termes employés chez Bouygues Telecom</vt:lpstr>
      <vt:lpstr>Archiver, ça veut dire quoi ?</vt:lpstr>
      <vt:lpstr>Pourquoi un système d’archivage électronique ?</vt:lpstr>
      <vt:lpstr>Pour éviter cela !</vt:lpstr>
      <vt:lpstr>Pour évoquer quelques risques majeurs…</vt:lpstr>
      <vt:lpstr>2013 : une petite révolution Focus sur le F.E.C.</vt:lpstr>
      <vt:lpstr>2013 : l’heure de la réflexion</vt:lpstr>
      <vt:lpstr>Le contexte métier</vt:lpstr>
      <vt:lpstr>Le contexte légal et réglementaire</vt:lpstr>
      <vt:lpstr>Des guides précieux</vt:lpstr>
      <vt:lpstr>La réponse : un S.A.E.</vt:lpstr>
      <vt:lpstr>Le projet chez Bouygues Telecom</vt:lpstr>
      <vt:lpstr>2013 : état des lieux </vt:lpstr>
      <vt:lpstr>La rédaction des exigences</vt:lpstr>
      <vt:lpstr>Contenu des exigences</vt:lpstr>
      <vt:lpstr>Les exigences en détail</vt:lpstr>
      <vt:lpstr>Les exigences : l’interopérabilité et réversibilité</vt:lpstr>
      <vt:lpstr>Les exigences : l’intégrité et l’imputabilité</vt:lpstr>
      <vt:lpstr>Les exigences : l’intégrité et l’imputabilité</vt:lpstr>
      <vt:lpstr>Les exigences : l’intégrité et l’imputabilité</vt:lpstr>
      <vt:lpstr>Les exigences : l’intégrité et l’imputabilité</vt:lpstr>
      <vt:lpstr>Les exigences : la pérennité</vt:lpstr>
      <vt:lpstr>Les exigences : la sécurité</vt:lpstr>
      <vt:lpstr>Des besoins métiers</vt:lpstr>
      <vt:lpstr>Les exigences fournisseurs en vue d’un appel d’offres</vt:lpstr>
      <vt:lpstr>Les annexes</vt:lpstr>
      <vt:lpstr>Politique, exigences et charte d’archivage</vt:lpstr>
      <vt:lpstr>Le CR2PA : une aide incontestable</vt:lpstr>
      <vt:lpstr>La politique d’archivage</vt:lpstr>
      <vt:lpstr>Les exigences</vt:lpstr>
      <vt:lpstr>La charte d’archivage</vt:lpstr>
      <vt:lpstr>Archivage probant des informations nativement numériques </vt:lpstr>
      <vt:lpstr>Compléments par Bernard OUILLON</vt:lpstr>
      <vt:lpstr>Compléments par Bernard OUILLON</vt:lpstr>
      <vt:lpstr>Compléments par Bernard OUILLON</vt:lpstr>
      <vt:lpstr>Echanges au sein de l’atelier</vt:lpstr>
      <vt:lpstr>Mots clefs ou thèmes ou points clefs  lors de  l’animation de Bouygues Telecom</vt:lpstr>
      <vt:lpstr>Synthèse travail de l’atelier les points clefs à retenir</vt:lpstr>
      <vt:lpstr>Présentation PowerPoint</vt:lpstr>
      <vt:lpstr>Présentation PowerPoint</vt:lpstr>
      <vt:lpstr>Présentation PowerPoint</vt:lpstr>
      <vt:lpstr>Propositions de GTs</vt:lpstr>
    </vt:vector>
  </TitlesOfParts>
  <Company>RTE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Ateliers du CR2PA</dc:title>
  <dc:creator>OUILLON Bernard</dc:creator>
  <cp:lastModifiedBy>christine carbonnel</cp:lastModifiedBy>
  <cp:revision>249</cp:revision>
  <cp:lastPrinted>2015-04-01T17:36:14Z</cp:lastPrinted>
  <dcterms:created xsi:type="dcterms:W3CDTF">2015-04-01T17:36:14Z</dcterms:created>
  <dcterms:modified xsi:type="dcterms:W3CDTF">2018-03-08T10:41:15Z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gnivaPresentationIdentifier">
    <vt:lpwstr>c2102f74-07e9-4eff-a9ba-1e324742397a</vt:lpwstr>
  </property>
  <property fmtid="{D5CDD505-2E9C-101B-9397-08002B2CF9AE}" pid="3" name="psa_titre">
    <vt:lpwstr>CR2PA - Atelier n°15 - 2016 12 08</vt:lpwstr>
  </property>
  <property fmtid="{D5CDD505-2E9C-101B-9397-08002B2CF9AE}" pid="4" name="psa_date_creation">
    <vt:lpwstr>07/12/2016 13:54</vt:lpwstr>
  </property>
  <property fmtid="{D5CDD505-2E9C-101B-9397-08002B2CF9AE}" pid="5" name="psa_date_modification">
    <vt:lpwstr>07/12/2016 18:47</vt:lpwstr>
  </property>
  <property fmtid="{D5CDD505-2E9C-101B-9397-08002B2CF9AE}" pid="6" name="psa_auteur">
    <vt:lpwstr>MAHE HERVE - P052167  </vt:lpwstr>
  </property>
  <property fmtid="{D5CDD505-2E9C-101B-9397-08002B2CF9AE}" pid="7" name="psa_emetteur">
    <vt:lpwstr>MAHE HERVE - P052167  </vt:lpwstr>
  </property>
  <property fmtid="{D5CDD505-2E9C-101B-9397-08002B2CF9AE}" pid="8" name="psa_version">
    <vt:lpwstr>0.3</vt:lpwstr>
  </property>
  <property fmtid="{D5CDD505-2E9C-101B-9397-08002B2CF9AE}" pid="9" name="psa_commentaire">
    <vt:lpwstr>La dimension internationale dans la mise en place et la conduite des projets d'archivage managérial</vt:lpwstr>
  </property>
  <property fmtid="{D5CDD505-2E9C-101B-9397-08002B2CF9AE}" pid="10" name="psa_langue_principale">
    <vt:lpwstr>Français</vt:lpwstr>
  </property>
  <property fmtid="{D5CDD505-2E9C-101B-9397-08002B2CF9AE}" pid="11" name="psa_status">
    <vt:lpwstr>brouillon</vt:lpwstr>
  </property>
  <property fmtid="{D5CDD505-2E9C-101B-9397-08002B2CF9AE}" pid="12" name="psa_type_doc">
    <vt:lpwstr>Présentation</vt:lpwstr>
  </property>
  <property fmtid="{D5CDD505-2E9C-101B-9397-08002B2CF9AE}" pid="13" name="psa_communaute">
    <vt:lpwstr>Projet Archivage Groupe SAE</vt:lpwstr>
  </property>
  <property fmtid="{D5CDD505-2E9C-101B-9397-08002B2CF9AE}" pid="14" name="psa_niveau_confidentialite">
    <vt:lpwstr>A usage interne (C=1)</vt:lpwstr>
  </property>
  <property fmtid="{D5CDD505-2E9C-101B-9397-08002B2CF9AE}" pid="15" name="psa_url_fiche">
    <vt:lpwstr>http://docinfogroupe.inetpsa.com/ead/doc/ref.01375_16_00178/v.0.3</vt:lpwstr>
  </property>
  <property fmtid="{D5CDD505-2E9C-101B-9397-08002B2CF9AE}" pid="16" name="psa_url_modification">
    <vt:lpwstr>http://docinfogroupe.inetpsa.com/ead/doc/modif/ref.01375_16_00178/fiche</vt:lpwstr>
  </property>
  <property fmtid="{D5CDD505-2E9C-101B-9397-08002B2CF9AE}" pid="17" name="psa_date_publication">
    <vt:lpwstr/>
  </property>
  <property fmtid="{D5CDD505-2E9C-101B-9397-08002B2CF9AE}" pid="18" name="psa_reference">
    <vt:lpwstr>01375_16_00178</vt:lpwstr>
  </property>
  <property fmtid="{D5CDD505-2E9C-101B-9397-08002B2CF9AE}" pid="19" name="_NewReviewCycle">
    <vt:lpwstr/>
  </property>
</Properties>
</file>