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60" r:id="rId2"/>
    <p:sldId id="261" r:id="rId3"/>
    <p:sldId id="257" r:id="rId4"/>
    <p:sldId id="283" r:id="rId5"/>
    <p:sldId id="489" r:id="rId6"/>
    <p:sldId id="416" r:id="rId7"/>
    <p:sldId id="417" r:id="rId8"/>
    <p:sldId id="476" r:id="rId9"/>
    <p:sldId id="477" r:id="rId10"/>
    <p:sldId id="478" r:id="rId11"/>
    <p:sldId id="479" r:id="rId12"/>
    <p:sldId id="480" r:id="rId13"/>
    <p:sldId id="481" r:id="rId14"/>
    <p:sldId id="482" r:id="rId15"/>
    <p:sldId id="483" r:id="rId16"/>
    <p:sldId id="484" r:id="rId17"/>
    <p:sldId id="485" r:id="rId18"/>
    <p:sldId id="486" r:id="rId19"/>
    <p:sldId id="487" r:id="rId20"/>
    <p:sldId id="488" r:id="rId21"/>
    <p:sldId id="490" r:id="rId22"/>
    <p:sldId id="491" r:id="rId23"/>
    <p:sldId id="432" r:id="rId24"/>
    <p:sldId id="433" r:id="rId25"/>
    <p:sldId id="434" r:id="rId26"/>
    <p:sldId id="435" r:id="rId27"/>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7"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399FF"/>
    <a:srgbClr val="0099FF"/>
    <a:srgbClr val="0066FF"/>
    <a:srgbClr val="FFCD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03" autoAdjust="0"/>
    <p:restoredTop sz="91182" autoAdjust="0"/>
  </p:normalViewPr>
  <p:slideViewPr>
    <p:cSldViewPr>
      <p:cViewPr varScale="1">
        <p:scale>
          <a:sx n="76" d="100"/>
          <a:sy n="76" d="100"/>
        </p:scale>
        <p:origin x="965" y="58"/>
      </p:cViewPr>
      <p:guideLst>
        <p:guide orient="horz" pos="3067"/>
        <p:guide pos="2880"/>
      </p:guideLst>
    </p:cSldViewPr>
  </p:slideViewPr>
  <p:outlineViewPr>
    <p:cViewPr>
      <p:scale>
        <a:sx n="33" d="100"/>
        <a:sy n="33" d="100"/>
      </p:scale>
      <p:origin x="0" y="10698"/>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0" d="100"/>
          <a:sy n="60" d="100"/>
        </p:scale>
        <p:origin x="3087" y="65"/>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4C4983F-4EC6-4B8E-8ED4-DAFAE46032ED}" type="datetimeFigureOut">
              <a:rPr lang="fr-FR" smtClean="0"/>
              <a:pPr/>
              <a:t>27/06/2018</a:t>
            </a:fld>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906D30AD-5E41-4690-B519-ED7CE996B425}" type="slidenum">
              <a:rPr lang="fr-FR" smtClean="0"/>
              <a:pPr/>
              <a:t>‹N°›</a:t>
            </a:fld>
            <a:endParaRPr lang="fr-FR"/>
          </a:p>
        </p:txBody>
      </p:sp>
      <p:sp>
        <p:nvSpPr>
          <p:cNvPr id="6" name="Espace réservé du pied de page 5"/>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Tree>
    <p:extLst>
      <p:ext uri="{BB962C8B-B14F-4D97-AF65-F5344CB8AC3E}">
        <p14:creationId xmlns:p14="http://schemas.microsoft.com/office/powerpoint/2010/main" val="27289170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0F812E0-94EC-4F6C-90CD-B7F3BECF1844}" type="datetimeFigureOut">
              <a:rPr lang="fr-FR" smtClean="0"/>
              <a:pPr/>
              <a:t>27/06/2018</a:t>
            </a:fld>
            <a:endParaRPr lang="fr-FR"/>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70EB80D-65FE-4B61-8255-E0BAB71FCFAF}" type="slidenum">
              <a:rPr lang="fr-FR" smtClean="0"/>
              <a:pPr/>
              <a:t>‹N°›</a:t>
            </a:fld>
            <a:endParaRPr lang="fr-FR"/>
          </a:p>
        </p:txBody>
      </p:sp>
    </p:spTree>
    <p:extLst>
      <p:ext uri="{BB962C8B-B14F-4D97-AF65-F5344CB8AC3E}">
        <p14:creationId xmlns:p14="http://schemas.microsoft.com/office/powerpoint/2010/main" val="341187646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65225" y="1241425"/>
            <a:ext cx="4467225" cy="3349625"/>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EB80D-65FE-4B61-8255-E0BAB71FCFAF}" type="slidenum">
              <a:rPr lang="fr-FR" smtClean="0"/>
              <a:pPr/>
              <a:t>2</a:t>
            </a:fld>
            <a:endParaRPr lang="fr-FR"/>
          </a:p>
        </p:txBody>
      </p:sp>
    </p:spTree>
    <p:extLst>
      <p:ext uri="{BB962C8B-B14F-4D97-AF65-F5344CB8AC3E}">
        <p14:creationId xmlns:p14="http://schemas.microsoft.com/office/powerpoint/2010/main" val="16970265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5" name="Imag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412" y="6236412"/>
            <a:ext cx="648388" cy="578477"/>
          </a:xfrm>
          <a:prstGeom prst="rect">
            <a:avLst/>
          </a:prstGeom>
        </p:spPr>
      </p:pic>
      <p:sp>
        <p:nvSpPr>
          <p:cNvPr id="2" name="Titre 1"/>
          <p:cNvSpPr>
            <a:spLocks noGrp="1"/>
          </p:cNvSpPr>
          <p:nvPr>
            <p:ph type="ctrTitle"/>
          </p:nvPr>
        </p:nvSpPr>
        <p:spPr>
          <a:xfrm>
            <a:off x="685800" y="2130430"/>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Titre 3"/>
          <p:cNvSpPr>
            <a:spLocks noGrp="1"/>
          </p:cNvSpPr>
          <p:nvPr>
            <p:ph type="title"/>
          </p:nvPr>
        </p:nvSpPr>
        <p:spPr/>
        <p:txBody>
          <a:bodyPr/>
          <a:lstStyle/>
          <a:p>
            <a:r>
              <a:rPr lang="fr-FR"/>
              <a:t>Modifiez le style du titre</a:t>
            </a:r>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412" y="6236412"/>
            <a:ext cx="648388" cy="578477"/>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340768"/>
            <a:ext cx="8229600" cy="4525963"/>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9" name="Imag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412" y="6236412"/>
            <a:ext cx="648388" cy="578477"/>
          </a:xfrm>
          <a:prstGeom prst="rect">
            <a:avLst/>
          </a:prstGeom>
        </p:spPr>
      </p:pic>
      <p:sp>
        <p:nvSpPr>
          <p:cNvPr id="10" name="Espace réservé du pied de page 10"/>
          <p:cNvSpPr txBox="1">
            <a:spLocks/>
          </p:cNvSpPr>
          <p:nvPr userDrawn="1"/>
        </p:nvSpPr>
        <p:spPr>
          <a:xfrm>
            <a:off x="1322769" y="6312452"/>
            <a:ext cx="7067128" cy="224091"/>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100" dirty="0">
                <a:solidFill>
                  <a:prstClr val="black"/>
                </a:solidFill>
              </a:rPr>
              <a:t>CR2PA - Atelier </a:t>
            </a:r>
            <a:r>
              <a:rPr lang="fr-FR" sz="1100" dirty="0" smtClean="0">
                <a:solidFill>
                  <a:srgbClr val="FF0000"/>
                </a:solidFill>
              </a:rPr>
              <a:t>N°21 – 25</a:t>
            </a:r>
            <a:r>
              <a:rPr lang="fr-FR" sz="1100" baseline="0" dirty="0" smtClean="0">
                <a:solidFill>
                  <a:srgbClr val="FF0000"/>
                </a:solidFill>
              </a:rPr>
              <a:t>/01/2018  Sylvie Piva / Catherine Vincens de Tapol</a:t>
            </a:r>
            <a:endParaRPr lang="fr-FR" sz="1100" dirty="0">
              <a:solidFill>
                <a:srgbClr val="000000"/>
              </a:solidFill>
            </a:endParaRPr>
          </a:p>
        </p:txBody>
      </p:sp>
      <p:sp>
        <p:nvSpPr>
          <p:cNvPr id="14" name="ZoneTexte 13"/>
          <p:cNvSpPr txBox="1"/>
          <p:nvPr userDrawn="1"/>
        </p:nvSpPr>
        <p:spPr>
          <a:xfrm>
            <a:off x="4353599" y="6525650"/>
            <a:ext cx="482824" cy="307777"/>
          </a:xfrm>
          <a:prstGeom prst="rect">
            <a:avLst/>
          </a:prstGeom>
          <a:noFill/>
        </p:spPr>
        <p:txBody>
          <a:bodyPr wrap="none" rtlCol="0">
            <a:spAutoFit/>
          </a:bodyPr>
          <a:lstStyle/>
          <a:p>
            <a:pPr algn="ctr"/>
            <a:fld id="{13D1B817-A4A4-4CE2-9A34-993D93106629}" type="slidenum">
              <a:rPr lang="fr-FR" sz="1400" smtClean="0">
                <a:solidFill>
                  <a:schemeClr val="bg1">
                    <a:lumMod val="65000"/>
                  </a:schemeClr>
                </a:solidFill>
              </a:rPr>
              <a:pPr algn="ctr"/>
              <a:t>‹N°›</a:t>
            </a:fld>
            <a:endParaRPr lang="fr-FR" sz="1400" dirty="0">
              <a:solidFill>
                <a:schemeClr val="bg1">
                  <a:lumMod val="65000"/>
                </a:schemeClr>
              </a:solidFill>
            </a:endParaRPr>
          </a:p>
        </p:txBody>
      </p:sp>
      <p:pic>
        <p:nvPicPr>
          <p:cNvPr id="12" name="Image 11"/>
          <p:cNvPicPr/>
          <p:nvPr userDrawn="1"/>
        </p:nvPicPr>
        <p:blipFill>
          <a:blip r:embed="rId6" cstate="print"/>
          <a:srcRect/>
          <a:stretch>
            <a:fillRect/>
          </a:stretch>
        </p:blipFill>
        <p:spPr bwMode="auto">
          <a:xfrm>
            <a:off x="7236296" y="6188913"/>
            <a:ext cx="1671283" cy="432948"/>
          </a:xfrm>
          <a:prstGeom prst="rect">
            <a:avLst/>
          </a:prstGeom>
          <a:noFill/>
          <a:ln w="9525">
            <a:noFill/>
            <a:miter lim="800000"/>
            <a:headEnd/>
            <a:tailEnd/>
          </a:ln>
        </p:spPr>
      </p:pic>
      <p:pic>
        <p:nvPicPr>
          <p:cNvPr id="13" name="Image 12"/>
          <p:cNvPicPr/>
          <p:nvPr userDrawn="1"/>
        </p:nvPicPr>
        <p:blipFill>
          <a:blip r:embed="rId7" cstate="print"/>
          <a:srcRect/>
          <a:stretch>
            <a:fillRect/>
          </a:stretch>
        </p:blipFill>
        <p:spPr bwMode="auto">
          <a:xfrm>
            <a:off x="685800" y="6246000"/>
            <a:ext cx="1837055" cy="3257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fr.wikipedia.org/wiki/Donn%C3%A9e_(informatiqu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florent.vincent@fr.thalesgroup.com" TargetMode="External"/><Relationship Id="rId3" Type="http://schemas.openxmlformats.org/officeDocument/2006/relationships/hyperlink" Target="mailto:bruno.lalande@renault.com" TargetMode="External"/><Relationship Id="rId7" Type="http://schemas.openxmlformats.org/officeDocument/2006/relationships/hyperlink" Target="mailto:epichat@systra.com" TargetMode="External"/><Relationship Id="rId12" Type="http://schemas.openxmlformats.org/officeDocument/2006/relationships/hyperlink" Target="mailto:line.lumiere@stif.info" TargetMode="External"/><Relationship Id="rId2" Type="http://schemas.openxmlformats.org/officeDocument/2006/relationships/hyperlink" Target="mailto:cavincensdetapol@airfrance.fr" TargetMode="External"/><Relationship Id="rId1" Type="http://schemas.openxmlformats.org/officeDocument/2006/relationships/slideLayout" Target="../slideLayouts/slideLayout2.xml"/><Relationship Id="rId6" Type="http://schemas.openxmlformats.org/officeDocument/2006/relationships/hyperlink" Target="mailto:Graciela.LACOSTE@siaap.fr" TargetMode="External"/><Relationship Id="rId11" Type="http://schemas.openxmlformats.org/officeDocument/2006/relationships/hyperlink" Target="mailto:chantal.pasquier@egis.fr" TargetMode="External"/><Relationship Id="rId5" Type="http://schemas.openxmlformats.org/officeDocument/2006/relationships/hyperlink" Target="mailto:anne.savoie@sncf.fr" TargetMode="External"/><Relationship Id="rId10" Type="http://schemas.openxmlformats.org/officeDocument/2006/relationships/hyperlink" Target="mailto:agnes.capron@egis.fr" TargetMode="External"/><Relationship Id="rId4" Type="http://schemas.openxmlformats.org/officeDocument/2006/relationships/hyperlink" Target="mailto:FDELION@bouyguestelecom.fr" TargetMode="External"/><Relationship Id="rId9" Type="http://schemas.openxmlformats.org/officeDocument/2006/relationships/hyperlink" Target="mailto:eric.lemoine@apprentis-auteuil.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4245" y="358681"/>
            <a:ext cx="7772400" cy="1470025"/>
          </a:xfrm>
        </p:spPr>
        <p:txBody>
          <a:bodyPr>
            <a:noAutofit/>
          </a:bodyPr>
          <a:lstStyle/>
          <a:p>
            <a:r>
              <a:rPr lang="fr-FR" b="1" dirty="0"/>
              <a:t/>
            </a:r>
            <a:br>
              <a:rPr lang="fr-FR" b="1" dirty="0"/>
            </a:br>
            <a:r>
              <a:rPr lang="fr-FR" b="1" dirty="0"/>
              <a:t>Les Ateliers du CR2PA</a:t>
            </a:r>
            <a:br>
              <a:rPr lang="fr-FR" b="1" dirty="0"/>
            </a:br>
            <a:r>
              <a:rPr lang="fr-FR" b="1" dirty="0">
                <a:solidFill>
                  <a:schemeClr val="accent2">
                    <a:lumMod val="75000"/>
                  </a:schemeClr>
                </a:solidFill>
                <a:effectLst>
                  <a:outerShdw blurRad="38100" dist="38100" dir="2700000" algn="tl">
                    <a:srgbClr val="000000">
                      <a:alpha val="43137"/>
                    </a:srgbClr>
                  </a:outerShdw>
                </a:effectLst>
                <a:latin typeface="Calibri" pitchFamily="34" charset="0"/>
              </a:rPr>
              <a:t/>
            </a:r>
            <a:br>
              <a:rPr lang="fr-FR" b="1" dirty="0">
                <a:solidFill>
                  <a:schemeClr val="accent2">
                    <a:lumMod val="75000"/>
                  </a:schemeClr>
                </a:solidFill>
                <a:effectLst>
                  <a:outerShdw blurRad="38100" dist="38100" dir="2700000" algn="tl">
                    <a:srgbClr val="000000">
                      <a:alpha val="43137"/>
                    </a:srgbClr>
                  </a:outerShdw>
                </a:effectLst>
                <a:latin typeface="Calibri" pitchFamily="34" charset="0"/>
              </a:rPr>
            </a:br>
            <a:endParaRPr lang="fr-FR" dirty="0"/>
          </a:p>
        </p:txBody>
      </p:sp>
      <p:sp>
        <p:nvSpPr>
          <p:cNvPr id="3" name="Sous-titre 2"/>
          <p:cNvSpPr>
            <a:spLocks noGrp="1"/>
          </p:cNvSpPr>
          <p:nvPr>
            <p:ph type="subTitle" idx="1"/>
          </p:nvPr>
        </p:nvSpPr>
        <p:spPr>
          <a:xfrm>
            <a:off x="1403648" y="2282566"/>
            <a:ext cx="5688632" cy="3351463"/>
          </a:xfrm>
        </p:spPr>
        <p:txBody>
          <a:bodyPr>
            <a:normAutofit/>
          </a:bodyPr>
          <a:lstStyle/>
          <a:p>
            <a:pPr marL="381000" indent="-381000" algn="r" defTabSz="957263" eaLnBrk="0" fontAlgn="base" hangingPunct="0">
              <a:lnSpc>
                <a:spcPct val="120000"/>
              </a:lnSpc>
              <a:spcBef>
                <a:spcPts val="0"/>
              </a:spcBef>
              <a:buClr>
                <a:schemeClr val="tx1"/>
              </a:buClr>
              <a:buSzPct val="80000"/>
              <a:defRPr/>
            </a:pPr>
            <a:r>
              <a:rPr lang="fr-FR" b="1" dirty="0">
                <a:solidFill>
                  <a:schemeClr val="accent2">
                    <a:lumMod val="75000"/>
                  </a:schemeClr>
                </a:solidFill>
                <a:effectLst>
                  <a:outerShdw blurRad="38100" dist="38100" dir="2700000" algn="tl">
                    <a:srgbClr val="000000">
                      <a:alpha val="43137"/>
                    </a:srgbClr>
                  </a:outerShdw>
                </a:effectLst>
                <a:latin typeface="Calibri" pitchFamily="34" charset="0"/>
              </a:rPr>
              <a:t>Atelier N° </a:t>
            </a:r>
            <a:r>
              <a:rPr lang="fr-FR" b="1" dirty="0" smtClean="0">
                <a:solidFill>
                  <a:schemeClr val="accent2">
                    <a:lumMod val="75000"/>
                  </a:schemeClr>
                </a:solidFill>
                <a:effectLst>
                  <a:outerShdw blurRad="38100" dist="38100" dir="2700000" algn="tl">
                    <a:srgbClr val="000000">
                      <a:alpha val="43137"/>
                    </a:srgbClr>
                  </a:outerShdw>
                </a:effectLst>
                <a:latin typeface="Calibri" pitchFamily="34" charset="0"/>
              </a:rPr>
              <a:t>21</a:t>
            </a:r>
          </a:p>
          <a:p>
            <a:pPr marL="381000" indent="-381000" algn="r" defTabSz="957263" eaLnBrk="0" fontAlgn="base" hangingPunct="0">
              <a:lnSpc>
                <a:spcPct val="120000"/>
              </a:lnSpc>
              <a:spcBef>
                <a:spcPts val="0"/>
              </a:spcBef>
              <a:buClr>
                <a:schemeClr val="tx1"/>
              </a:buClr>
              <a:buSzPct val="80000"/>
              <a:defRPr/>
            </a:pPr>
            <a:r>
              <a:rPr lang="fr-FR" sz="2400" b="1" dirty="0" smtClean="0">
                <a:solidFill>
                  <a:schemeClr val="accent2">
                    <a:lumMod val="75000"/>
                  </a:schemeClr>
                </a:solidFill>
                <a:effectLst>
                  <a:outerShdw blurRad="38100" dist="38100" dir="2700000" algn="tl">
                    <a:srgbClr val="000000">
                      <a:alpha val="43137"/>
                    </a:srgbClr>
                  </a:outerShdw>
                </a:effectLst>
                <a:latin typeface="Calibri" pitchFamily="34" charset="0"/>
              </a:rPr>
              <a:t>jeudi 25 janvier 2018 </a:t>
            </a:r>
          </a:p>
          <a:p>
            <a:pPr marL="381000" indent="-381000" defTabSz="957263" eaLnBrk="0" fontAlgn="base" hangingPunct="0">
              <a:lnSpc>
                <a:spcPct val="120000"/>
              </a:lnSpc>
              <a:spcBef>
                <a:spcPts val="0"/>
              </a:spcBef>
              <a:buClr>
                <a:schemeClr val="tx1"/>
              </a:buClr>
              <a:buSzPct val="80000"/>
              <a:defRPr/>
            </a:pPr>
            <a:r>
              <a:rPr lang="fr-FR" sz="2400" b="1" dirty="0" smtClean="0">
                <a:solidFill>
                  <a:schemeClr val="accent2">
                    <a:lumMod val="75000"/>
                  </a:schemeClr>
                </a:solidFill>
                <a:effectLst>
                  <a:outerShdw blurRad="38100" dist="38100" dir="2700000" algn="tl">
                    <a:srgbClr val="000000">
                      <a:alpha val="43137"/>
                    </a:srgbClr>
                  </a:outerShdw>
                </a:effectLst>
                <a:latin typeface="Calibri" pitchFamily="34" charset="0"/>
              </a:rPr>
              <a:t>(</a:t>
            </a:r>
            <a:r>
              <a:rPr lang="fr-FR" sz="2400" b="1" dirty="0">
                <a:solidFill>
                  <a:schemeClr val="accent2">
                    <a:lumMod val="75000"/>
                  </a:schemeClr>
                </a:solidFill>
                <a:effectLst>
                  <a:outerShdw blurRad="38100" dist="38100" dir="2700000" algn="tl">
                    <a:srgbClr val="000000">
                      <a:alpha val="43137"/>
                    </a:srgbClr>
                  </a:outerShdw>
                </a:effectLst>
                <a:latin typeface="Calibri" pitchFamily="34" charset="0"/>
              </a:rPr>
              <a:t>14h-17h)</a:t>
            </a:r>
          </a:p>
          <a:p>
            <a:pPr defTabSz="957263" eaLnBrk="0" fontAlgn="base" hangingPunct="0">
              <a:lnSpc>
                <a:spcPct val="120000"/>
              </a:lnSpc>
              <a:spcBef>
                <a:spcPts val="0"/>
              </a:spcBef>
              <a:buClr>
                <a:schemeClr val="tx1"/>
              </a:buClr>
              <a:buSzPct val="80000"/>
              <a:defRPr/>
            </a:pPr>
            <a:endParaRPr lang="fr-FR" sz="1200" b="1" dirty="0">
              <a:solidFill>
                <a:schemeClr val="accent2">
                  <a:lumMod val="75000"/>
                </a:schemeClr>
              </a:solidFill>
              <a:effectLst>
                <a:outerShdw blurRad="38100" dist="38100" dir="2700000" algn="tl">
                  <a:srgbClr val="000000">
                    <a:alpha val="43137"/>
                  </a:srgbClr>
                </a:outerShdw>
              </a:effectLst>
              <a:latin typeface="Calibri" pitchFamily="34" charset="0"/>
            </a:endParaRPr>
          </a:p>
          <a:p>
            <a:pPr defTabSz="957263" eaLnBrk="0" fontAlgn="base" hangingPunct="0">
              <a:lnSpc>
                <a:spcPct val="120000"/>
              </a:lnSpc>
              <a:spcBef>
                <a:spcPts val="0"/>
              </a:spcBef>
              <a:buClr>
                <a:schemeClr val="tx1"/>
              </a:buClr>
              <a:buSzPct val="80000"/>
              <a:defRPr/>
            </a:pPr>
            <a:r>
              <a:rPr lang="fr-FR" b="1" dirty="0">
                <a:solidFill>
                  <a:schemeClr val="accent2">
                    <a:lumMod val="75000"/>
                  </a:schemeClr>
                </a:solidFill>
                <a:effectLst>
                  <a:outerShdw blurRad="38100" dist="38100" dir="2700000" algn="tl">
                    <a:srgbClr val="000000">
                      <a:alpha val="43137"/>
                    </a:srgbClr>
                  </a:outerShdw>
                </a:effectLst>
                <a:latin typeface="Calibri" pitchFamily="34" charset="0"/>
              </a:rPr>
              <a:t>Chez   	</a:t>
            </a:r>
            <a:r>
              <a:rPr lang="fr-FR" sz="1100" b="1" dirty="0" smtClean="0">
                <a:solidFill>
                  <a:schemeClr val="bg1"/>
                </a:solidFill>
                <a:latin typeface="Calibri" pitchFamily="34" charset="0"/>
              </a:rPr>
              <a:t>…</a:t>
            </a:r>
            <a:endParaRPr lang="fr-FR" sz="2000" b="1" dirty="0">
              <a:solidFill>
                <a:schemeClr val="accent2">
                  <a:lumMod val="75000"/>
                </a:schemeClr>
              </a:solidFill>
              <a:latin typeface="Calibri" pitchFamily="34" charset="0"/>
            </a:endParaRPr>
          </a:p>
        </p:txBody>
      </p:sp>
      <p:pic>
        <p:nvPicPr>
          <p:cNvPr id="4" name="Picture 2"/>
          <p:cNvPicPr>
            <a:picLocks noChangeAspect="1" noChangeArrowheads="1"/>
          </p:cNvPicPr>
          <p:nvPr/>
        </p:nvPicPr>
        <p:blipFill>
          <a:blip r:embed="rId2" cstate="print"/>
          <a:srcRect/>
          <a:stretch>
            <a:fillRect/>
          </a:stretch>
        </p:blipFill>
        <p:spPr bwMode="auto">
          <a:xfrm>
            <a:off x="6732240" y="332661"/>
            <a:ext cx="1368152" cy="1375431"/>
          </a:xfrm>
          <a:prstGeom prst="rect">
            <a:avLst/>
          </a:prstGeom>
          <a:noFill/>
          <a:ln w="9525">
            <a:noFill/>
            <a:miter lim="800000"/>
            <a:headEnd/>
            <a:tailEnd/>
          </a:ln>
        </p:spPr>
      </p:pic>
      <p:sp>
        <p:nvSpPr>
          <p:cNvPr id="8" name="ZoneTexte 7"/>
          <p:cNvSpPr txBox="1"/>
          <p:nvPr/>
        </p:nvSpPr>
        <p:spPr>
          <a:xfrm>
            <a:off x="4638293" y="5595027"/>
            <a:ext cx="3168352" cy="369332"/>
          </a:xfrm>
          <a:prstGeom prst="rect">
            <a:avLst/>
          </a:prstGeom>
          <a:noFill/>
        </p:spPr>
        <p:txBody>
          <a:bodyPr wrap="square" rtlCol="0">
            <a:spAutoFit/>
          </a:bodyPr>
          <a:lstStyle/>
          <a:p>
            <a:r>
              <a:rPr lang="fr-FR" dirty="0" smtClean="0"/>
              <a:t>16  </a:t>
            </a:r>
            <a:r>
              <a:rPr lang="fr-FR" dirty="0"/>
              <a:t>participants</a:t>
            </a:r>
          </a:p>
        </p:txBody>
      </p:sp>
      <p:sp>
        <p:nvSpPr>
          <p:cNvPr id="11" name="Rectangle 10"/>
          <p:cNvSpPr/>
          <p:nvPr/>
        </p:nvSpPr>
        <p:spPr>
          <a:xfrm>
            <a:off x="317819" y="1337946"/>
            <a:ext cx="6414427" cy="523220"/>
          </a:xfrm>
          <a:prstGeom prst="rect">
            <a:avLst/>
          </a:prstGeom>
        </p:spPr>
        <p:txBody>
          <a:bodyPr wrap="square">
            <a:spAutoFit/>
          </a:bodyPr>
          <a:lstStyle/>
          <a:p>
            <a:pPr algn="ctr"/>
            <a:r>
              <a:rPr lang="fr-FR" sz="2800" b="1" dirty="0" smtClean="0">
                <a:solidFill>
                  <a:schemeClr val="tx2">
                    <a:lumMod val="60000"/>
                    <a:lumOff val="40000"/>
                  </a:schemeClr>
                </a:solidFill>
              </a:rPr>
              <a:t>Regards croisés SAE GED</a:t>
            </a:r>
            <a:endParaRPr lang="fr-FR" sz="2800" b="1" dirty="0">
              <a:solidFill>
                <a:schemeClr val="tx2">
                  <a:lumMod val="60000"/>
                  <a:lumOff val="40000"/>
                </a:schemeClr>
              </a:solidFill>
            </a:endParaRPr>
          </a:p>
        </p:txBody>
      </p:sp>
      <p:pic>
        <p:nvPicPr>
          <p:cNvPr id="9" name="Image 8"/>
          <p:cNvPicPr/>
          <p:nvPr/>
        </p:nvPicPr>
        <p:blipFill>
          <a:blip r:embed="rId3" cstate="print"/>
          <a:srcRect/>
          <a:stretch>
            <a:fillRect/>
          </a:stretch>
        </p:blipFill>
        <p:spPr bwMode="auto">
          <a:xfrm>
            <a:off x="4228176" y="3986320"/>
            <a:ext cx="2822575" cy="10655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p:txBody>
          <a:bodyPr>
            <a:normAutofit fontScale="90000"/>
          </a:bodyPr>
          <a:lstStyle/>
          <a:p>
            <a:r>
              <a:rPr lang="fr-FR" altLang="fr-FR" smtClean="0"/>
              <a:t>GED versus SAE: Deux outils complémentaires aux finalités distinctes</a:t>
            </a:r>
          </a:p>
        </p:txBody>
      </p:sp>
      <p:sp>
        <p:nvSpPr>
          <p:cNvPr id="5123" name="Espace réservé du contenu 2"/>
          <p:cNvSpPr>
            <a:spLocks noGrp="1"/>
          </p:cNvSpPr>
          <p:nvPr>
            <p:ph idx="1"/>
          </p:nvPr>
        </p:nvSpPr>
        <p:spPr/>
        <p:txBody>
          <a:bodyPr>
            <a:normAutofit fontScale="85000" lnSpcReduction="10000"/>
          </a:bodyPr>
          <a:lstStyle/>
          <a:p>
            <a:endParaRPr lang="fr-FR" altLang="fr-FR" dirty="0" smtClean="0"/>
          </a:p>
          <a:p>
            <a:pPr marL="0" indent="0">
              <a:buNone/>
            </a:pPr>
            <a:r>
              <a:rPr lang="fr-FR" altLang="fr-FR" dirty="0" smtClean="0"/>
              <a:t> </a:t>
            </a:r>
          </a:p>
          <a:p>
            <a:pPr>
              <a:buFontTx/>
              <a:buChar char="•"/>
            </a:pPr>
            <a:r>
              <a:rPr lang="fr-FR" altLang="fr-FR" dirty="0" smtClean="0"/>
              <a:t>Confusion fréquente entre gestion électronique des documents (GED) et archivage électronique (SAE) </a:t>
            </a:r>
          </a:p>
          <a:p>
            <a:endParaRPr lang="fr-FR" altLang="fr-FR" dirty="0" smtClean="0"/>
          </a:p>
          <a:p>
            <a:pPr>
              <a:buFontTx/>
              <a:buChar char="•"/>
            </a:pPr>
            <a:r>
              <a:rPr lang="fr-FR" altLang="fr-FR" dirty="0" smtClean="0"/>
              <a:t>« </a:t>
            </a:r>
            <a:r>
              <a:rPr lang="fr-FR" altLang="fr-FR" i="1" dirty="0" smtClean="0"/>
              <a:t>j’ai archivé dans la GED, donc pas besoin d’un SAE</a:t>
            </a:r>
            <a:r>
              <a:rPr lang="fr-FR" altLang="fr-FR" dirty="0" smtClean="0"/>
              <a:t> ». </a:t>
            </a:r>
          </a:p>
          <a:p>
            <a:endParaRPr lang="fr-FR" altLang="fr-FR" dirty="0" smtClean="0"/>
          </a:p>
          <a:p>
            <a:pPr>
              <a:buFontTx/>
              <a:buChar char="•"/>
            </a:pPr>
            <a:r>
              <a:rPr lang="fr-FR" altLang="fr-FR" dirty="0" smtClean="0"/>
              <a:t> Confusion souvent entretenue par les éditeurs de logiciels, (rencontrez-les en ayant creusé le sujet en amont!) </a:t>
            </a:r>
          </a:p>
        </p:txBody>
      </p:sp>
      <p:sp>
        <p:nvSpPr>
          <p:cNvPr id="5124" name="Espace réservé de la date 3"/>
          <p:cNvSpPr>
            <a:spLocks noGrp="1"/>
          </p:cNvSpPr>
          <p:nvPr>
            <p:ph type="dt" sz="quarter" idx="4294967295"/>
          </p:nvPr>
        </p:nvSpPr>
        <p:spPr>
          <a:xfrm>
            <a:off x="355600" y="6332538"/>
            <a:ext cx="6197600" cy="244475"/>
          </a:xfrm>
          <a:prstGeom prst="rect">
            <a:avLst/>
          </a:prstGeom>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900" b="0" smtClean="0">
                <a:solidFill>
                  <a:schemeClr val="accent1"/>
                </a:solidFill>
              </a:rPr>
              <a:t>Atelier CR2PA GED vs SAE  25/01/2018</a:t>
            </a:r>
          </a:p>
        </p:txBody>
      </p:sp>
    </p:spTree>
    <p:extLst>
      <p:ext uri="{BB962C8B-B14F-4D97-AF65-F5344CB8AC3E}">
        <p14:creationId xmlns:p14="http://schemas.microsoft.com/office/powerpoint/2010/main" val="2511904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e la date 3"/>
          <p:cNvSpPr>
            <a:spLocks noGrp="1"/>
          </p:cNvSpPr>
          <p:nvPr>
            <p:ph type="dt" sz="quarter" idx="4294967295"/>
          </p:nvPr>
        </p:nvSpPr>
        <p:spPr>
          <a:xfrm>
            <a:off x="355600" y="6332538"/>
            <a:ext cx="6197600" cy="244475"/>
          </a:xfrm>
          <a:prstGeom prst="rect">
            <a:avLst/>
          </a:prstGeom>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900" b="0" smtClean="0">
                <a:solidFill>
                  <a:schemeClr val="accent1"/>
                </a:solidFill>
              </a:rPr>
              <a:t>Atelier CR2PA GED vs SAE  25/01/2018</a:t>
            </a:r>
          </a:p>
        </p:txBody>
      </p:sp>
      <p:sp>
        <p:nvSpPr>
          <p:cNvPr id="6147" name="Espace réservé du contenu 1"/>
          <p:cNvSpPr>
            <a:spLocks noGrp="1"/>
          </p:cNvSpPr>
          <p:nvPr>
            <p:ph idx="1"/>
          </p:nvPr>
        </p:nvSpPr>
        <p:spPr/>
        <p:txBody>
          <a:bodyPr/>
          <a:lstStyle/>
          <a:p>
            <a:endParaRPr lang="fr-FR" altLang="fr-FR" dirty="0" smtClean="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78928">
            <a:off x="7273925" y="3482975"/>
            <a:ext cx="1795463" cy="96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irage 7"/>
          <p:cNvSpPr/>
          <p:nvPr/>
        </p:nvSpPr>
        <p:spPr>
          <a:xfrm rot="5400000">
            <a:off x="2032794" y="1723232"/>
            <a:ext cx="3024187" cy="2089150"/>
          </a:xfrm>
          <a:prstGeom prst="bentArrow">
            <a:avLst>
              <a:gd name="adj1" fmla="val 25000"/>
              <a:gd name="adj2" fmla="val 23563"/>
              <a:gd name="adj3" fmla="val 25000"/>
              <a:gd name="adj4" fmla="val 43750"/>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9" name="ZoneTexte 8"/>
          <p:cNvSpPr txBox="1"/>
          <p:nvPr/>
        </p:nvSpPr>
        <p:spPr>
          <a:xfrm>
            <a:off x="341313" y="1184275"/>
            <a:ext cx="2087562" cy="276225"/>
          </a:xfrm>
          <a:prstGeom prst="rect">
            <a:avLst/>
          </a:prstGeom>
          <a:gradFill>
            <a:gsLst>
              <a:gs pos="0">
                <a:schemeClr val="bg1">
                  <a:lumMod val="85000"/>
                </a:schemeClr>
              </a:gs>
              <a:gs pos="53000">
                <a:srgbClr val="D4DEFF"/>
              </a:gs>
              <a:gs pos="83000">
                <a:srgbClr val="D4DEFF"/>
              </a:gs>
              <a:gs pos="100000">
                <a:srgbClr val="96AB94"/>
              </a:gs>
            </a:gsLst>
            <a:lin ang="5400000" scaled="0"/>
          </a:gradFill>
          <a:ln>
            <a:solidFill>
              <a:schemeClr val="accent1"/>
            </a:solidFill>
          </a:ln>
          <a:effectLst>
            <a:outerShdw blurRad="50800" dist="38100" dir="13500000" algn="br" rotWithShape="0">
              <a:prstClr val="black">
                <a:alpha val="40000"/>
              </a:prstClr>
            </a:outerShdw>
          </a:effectLst>
        </p:spPr>
        <p:txBody>
          <a:bodyPr>
            <a:spAutoFit/>
          </a:bodyPr>
          <a:lstStyle/>
          <a:p>
            <a:pPr algn="ctr">
              <a:defRPr/>
            </a:pPr>
            <a:r>
              <a:rPr lang="fr-FR" sz="1200" b="1" dirty="0">
                <a:solidFill>
                  <a:srgbClr val="002060"/>
                </a:solidFill>
              </a:rPr>
              <a:t>Poste de travail</a:t>
            </a:r>
          </a:p>
        </p:txBody>
      </p:sp>
      <p:sp>
        <p:nvSpPr>
          <p:cNvPr id="10" name="ZoneTexte 9"/>
          <p:cNvSpPr txBox="1"/>
          <p:nvPr/>
        </p:nvSpPr>
        <p:spPr>
          <a:xfrm>
            <a:off x="340790" y="1471839"/>
            <a:ext cx="2088232" cy="276999"/>
          </a:xfrm>
          <a:prstGeom prst="rect">
            <a:avLst/>
          </a:prstGeom>
          <a:gradFill>
            <a:gsLst>
              <a:gs pos="0">
                <a:schemeClr val="bg1">
                  <a:lumMod val="85000"/>
                </a:schemeClr>
              </a:gs>
              <a:gs pos="53000">
                <a:srgbClr val="D4DEFF"/>
              </a:gs>
              <a:gs pos="83000">
                <a:srgbClr val="D4DEFF"/>
              </a:gs>
              <a:gs pos="100000">
                <a:srgbClr val="96AB94"/>
              </a:gs>
            </a:gsLst>
            <a:lin ang="5400000" scaled="0"/>
          </a:gradFill>
          <a:ln>
            <a:solidFill>
              <a:schemeClr val="accent1"/>
            </a:solidFill>
          </a:ln>
          <a:effectLst>
            <a:innerShdw blurRad="63500" dist="50800" dir="13500000">
              <a:prstClr val="black">
                <a:alpha val="50000"/>
              </a:prstClr>
            </a:innerShdw>
          </a:effectLst>
        </p:spPr>
        <p:txBody>
          <a:bodyPr>
            <a:spAutoFit/>
          </a:bodyPr>
          <a:lstStyle/>
          <a:p>
            <a:pPr algn="ctr">
              <a:defRPr/>
            </a:pPr>
            <a:r>
              <a:rPr lang="fr-FR" sz="1200" b="1" dirty="0">
                <a:solidFill>
                  <a:srgbClr val="002060"/>
                </a:solidFill>
              </a:rPr>
              <a:t>Répertoires réseaux</a:t>
            </a:r>
          </a:p>
        </p:txBody>
      </p:sp>
      <p:sp>
        <p:nvSpPr>
          <p:cNvPr id="11" name="ZoneTexte 10"/>
          <p:cNvSpPr txBox="1"/>
          <p:nvPr/>
        </p:nvSpPr>
        <p:spPr>
          <a:xfrm>
            <a:off x="340790" y="1759871"/>
            <a:ext cx="2088232" cy="276999"/>
          </a:xfrm>
          <a:prstGeom prst="rect">
            <a:avLst/>
          </a:prstGeom>
          <a:gradFill>
            <a:gsLst>
              <a:gs pos="0">
                <a:schemeClr val="bg1">
                  <a:lumMod val="85000"/>
                </a:schemeClr>
              </a:gs>
              <a:gs pos="53000">
                <a:srgbClr val="D4DEFF"/>
              </a:gs>
              <a:gs pos="83000">
                <a:srgbClr val="D4DEFF"/>
              </a:gs>
              <a:gs pos="100000">
                <a:srgbClr val="96AB94"/>
              </a:gs>
            </a:gsLst>
            <a:lin ang="5400000" scaled="0"/>
          </a:gradFill>
          <a:ln>
            <a:solidFill>
              <a:schemeClr val="accent1"/>
            </a:solidFill>
          </a:ln>
          <a:effectLst>
            <a:innerShdw blurRad="63500" dist="50800" dir="13500000">
              <a:prstClr val="black">
                <a:alpha val="50000"/>
              </a:prstClr>
            </a:innerShdw>
          </a:effectLst>
        </p:spPr>
        <p:txBody>
          <a:bodyPr>
            <a:spAutoFit/>
          </a:bodyPr>
          <a:lstStyle/>
          <a:p>
            <a:pPr algn="ctr">
              <a:defRPr/>
            </a:pPr>
            <a:r>
              <a:rPr lang="fr-FR" sz="1200" b="1" dirty="0">
                <a:solidFill>
                  <a:srgbClr val="002060"/>
                </a:solidFill>
              </a:rPr>
              <a:t>Messagerie</a:t>
            </a:r>
          </a:p>
        </p:txBody>
      </p:sp>
      <p:sp>
        <p:nvSpPr>
          <p:cNvPr id="12" name="ZoneTexte 11"/>
          <p:cNvSpPr txBox="1"/>
          <p:nvPr/>
        </p:nvSpPr>
        <p:spPr>
          <a:xfrm>
            <a:off x="3005086" y="2479951"/>
            <a:ext cx="1775048" cy="646331"/>
          </a:xfrm>
          <a:prstGeom prst="rect">
            <a:avLst/>
          </a:prstGeom>
          <a:solidFill>
            <a:srgbClr val="FFFF00"/>
          </a:solidFill>
          <a:ln w="6350">
            <a:solidFill>
              <a:schemeClr val="bg1">
                <a:lumMod val="85000"/>
              </a:schemeClr>
            </a:solidFill>
          </a:ln>
          <a:effectLst>
            <a:innerShdw blurRad="25400" dist="38100" dir="8100000">
              <a:prstClr val="black">
                <a:alpha val="50000"/>
              </a:prstClr>
            </a:innerShdw>
          </a:effectLst>
        </p:spPr>
        <p:txBody>
          <a:bodyPr>
            <a:spAutoFit/>
          </a:bodyPr>
          <a:lstStyle/>
          <a:p>
            <a:pPr algn="ctr">
              <a:defRPr/>
            </a:pPr>
            <a:endParaRPr lang="fr-FR" sz="1200" b="1"/>
          </a:p>
          <a:p>
            <a:pPr algn="ctr">
              <a:defRPr/>
            </a:pPr>
            <a:r>
              <a:rPr lang="fr-FR" sz="1200" b="1"/>
              <a:t>GED  </a:t>
            </a:r>
            <a:r>
              <a:rPr lang="fr-FR" sz="1200" b="1" err="1"/>
              <a:t>Sharepoint</a:t>
            </a:r>
            <a:endParaRPr lang="fr-FR" sz="1200" b="1"/>
          </a:p>
          <a:p>
            <a:pPr algn="ctr">
              <a:defRPr/>
            </a:pPr>
            <a:endParaRPr lang="fr-FR" sz="1200" b="1"/>
          </a:p>
        </p:txBody>
      </p:sp>
      <p:sp>
        <p:nvSpPr>
          <p:cNvPr id="13" name="ZoneTexte 12"/>
          <p:cNvSpPr txBox="1"/>
          <p:nvPr/>
        </p:nvSpPr>
        <p:spPr>
          <a:xfrm>
            <a:off x="3077094" y="2551959"/>
            <a:ext cx="1775048" cy="646331"/>
          </a:xfrm>
          <a:prstGeom prst="rect">
            <a:avLst/>
          </a:prstGeom>
          <a:solidFill>
            <a:srgbClr val="FFFF00"/>
          </a:solidFill>
          <a:ln w="6350">
            <a:solidFill>
              <a:schemeClr val="bg1">
                <a:lumMod val="85000"/>
              </a:schemeClr>
            </a:solidFill>
          </a:ln>
          <a:effectLst>
            <a:innerShdw blurRad="25400" dist="38100" dir="8100000">
              <a:prstClr val="black">
                <a:alpha val="50000"/>
              </a:prstClr>
            </a:innerShdw>
          </a:effectLst>
        </p:spPr>
        <p:txBody>
          <a:bodyPr>
            <a:spAutoFit/>
          </a:bodyPr>
          <a:lstStyle/>
          <a:p>
            <a:pPr algn="ctr">
              <a:defRPr/>
            </a:pPr>
            <a:endParaRPr lang="fr-FR" sz="1200" b="1"/>
          </a:p>
          <a:p>
            <a:pPr algn="ctr">
              <a:defRPr/>
            </a:pPr>
            <a:r>
              <a:rPr lang="fr-FR" sz="1200" b="1"/>
              <a:t>GED  </a:t>
            </a:r>
            <a:r>
              <a:rPr lang="fr-FR" sz="1200" b="1" err="1"/>
              <a:t>Sharepoint</a:t>
            </a:r>
            <a:endParaRPr lang="fr-FR" sz="1200" b="1"/>
          </a:p>
          <a:p>
            <a:pPr algn="ctr">
              <a:defRPr/>
            </a:pPr>
            <a:endParaRPr lang="fr-FR" sz="1200" b="1"/>
          </a:p>
        </p:txBody>
      </p:sp>
      <p:sp>
        <p:nvSpPr>
          <p:cNvPr id="14" name="ZoneTexte 13"/>
          <p:cNvSpPr txBox="1"/>
          <p:nvPr/>
        </p:nvSpPr>
        <p:spPr>
          <a:xfrm>
            <a:off x="3149102" y="2649120"/>
            <a:ext cx="1800200" cy="946413"/>
          </a:xfrm>
          <a:prstGeom prst="rect">
            <a:avLst/>
          </a:prstGeom>
          <a:solidFill>
            <a:srgbClr val="FFFF00"/>
          </a:solidFill>
          <a:ln w="6350">
            <a:solidFill>
              <a:schemeClr val="bg1">
                <a:lumMod val="85000"/>
              </a:schemeClr>
            </a:solidFill>
          </a:ln>
          <a:effectLst>
            <a:innerShdw blurRad="25400" dist="38100" dir="8100000">
              <a:prstClr val="black">
                <a:alpha val="50000"/>
              </a:prstClr>
            </a:innerShdw>
          </a:effec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endParaRPr lang="fr-FR" altLang="fr-FR" sz="1200" b="1">
              <a:solidFill>
                <a:srgbClr val="002060"/>
              </a:solidFill>
            </a:endParaRPr>
          </a:p>
          <a:p>
            <a:pPr algn="ctr"/>
            <a:r>
              <a:rPr lang="fr-FR" altLang="fr-FR" sz="1000" b="1">
                <a:solidFill>
                  <a:srgbClr val="002060"/>
                </a:solidFill>
              </a:rPr>
              <a:t>GED / Sharepoint /signature-cachet électronique/ intranet</a:t>
            </a:r>
          </a:p>
          <a:p>
            <a:pPr algn="ctr"/>
            <a:endParaRPr lang="fr-FR" altLang="fr-FR" sz="1200" b="1"/>
          </a:p>
        </p:txBody>
      </p:sp>
      <p:sp>
        <p:nvSpPr>
          <p:cNvPr id="15" name="ZoneTexte 14"/>
          <p:cNvSpPr txBox="1"/>
          <p:nvPr/>
        </p:nvSpPr>
        <p:spPr>
          <a:xfrm>
            <a:off x="3149102" y="4352159"/>
            <a:ext cx="1631032" cy="646331"/>
          </a:xfrm>
          <a:prstGeom prst="rect">
            <a:avLst/>
          </a:prstGeom>
          <a:solidFill>
            <a:srgbClr val="FFFF00"/>
          </a:solidFill>
          <a:ln w="6350">
            <a:solidFill>
              <a:schemeClr val="bg1">
                <a:lumMod val="85000"/>
              </a:schemeClr>
            </a:solidFill>
          </a:ln>
          <a:effectLst>
            <a:innerShdw blurRad="63500" dist="50800" dir="13500000">
              <a:prstClr val="black">
                <a:alpha val="50000"/>
              </a:prstClr>
            </a:innerShdw>
          </a:effectLst>
        </p:spPr>
        <p:txBody>
          <a:bodyPr>
            <a:spAutoFit/>
          </a:bodyPr>
          <a:lstStyle/>
          <a:p>
            <a:pPr algn="ctr">
              <a:defRPr/>
            </a:pPr>
            <a:endParaRPr lang="fr-FR" sz="1200" b="1"/>
          </a:p>
          <a:p>
            <a:pPr algn="ctr">
              <a:defRPr/>
            </a:pPr>
            <a:r>
              <a:rPr lang="fr-FR" sz="1200" b="1"/>
              <a:t>GED  </a:t>
            </a:r>
            <a:r>
              <a:rPr lang="fr-FR" sz="1200" b="1" err="1"/>
              <a:t>Sharepoint</a:t>
            </a:r>
            <a:endParaRPr lang="fr-FR" sz="1200" b="1"/>
          </a:p>
          <a:p>
            <a:pPr algn="ctr">
              <a:defRPr/>
            </a:pPr>
            <a:endParaRPr lang="fr-FR" sz="1200" b="1"/>
          </a:p>
        </p:txBody>
      </p:sp>
      <p:sp>
        <p:nvSpPr>
          <p:cNvPr id="16" name="ZoneTexte 15"/>
          <p:cNvSpPr txBox="1"/>
          <p:nvPr/>
        </p:nvSpPr>
        <p:spPr>
          <a:xfrm>
            <a:off x="3221110" y="4424167"/>
            <a:ext cx="1703040" cy="646331"/>
          </a:xfrm>
          <a:prstGeom prst="rect">
            <a:avLst/>
          </a:prstGeom>
          <a:solidFill>
            <a:srgbClr val="FFFF00"/>
          </a:solidFill>
          <a:ln w="6350">
            <a:solidFill>
              <a:schemeClr val="bg1">
                <a:lumMod val="85000"/>
              </a:schemeClr>
            </a:solidFill>
          </a:ln>
          <a:effectLst>
            <a:innerShdw blurRad="63500" dist="50800" dir="13500000">
              <a:prstClr val="black">
                <a:alpha val="50000"/>
              </a:prstClr>
            </a:innerShdw>
          </a:effectLst>
        </p:spPr>
        <p:txBody>
          <a:bodyPr>
            <a:spAutoFit/>
          </a:bodyPr>
          <a:lstStyle/>
          <a:p>
            <a:pPr algn="ctr">
              <a:defRPr/>
            </a:pPr>
            <a:endParaRPr lang="fr-FR" sz="1200" b="1"/>
          </a:p>
          <a:p>
            <a:pPr algn="ctr">
              <a:defRPr/>
            </a:pPr>
            <a:r>
              <a:rPr lang="fr-FR" sz="1200" b="1"/>
              <a:t>GED  </a:t>
            </a:r>
            <a:r>
              <a:rPr lang="fr-FR" sz="1200" b="1" err="1"/>
              <a:t>Sharepoint</a:t>
            </a:r>
            <a:endParaRPr lang="fr-FR" sz="1200" b="1"/>
          </a:p>
          <a:p>
            <a:pPr algn="ctr">
              <a:defRPr/>
            </a:pPr>
            <a:endParaRPr lang="fr-FR" sz="1200" b="1"/>
          </a:p>
        </p:txBody>
      </p:sp>
      <p:sp>
        <p:nvSpPr>
          <p:cNvPr id="17" name="ZoneTexte 16"/>
          <p:cNvSpPr txBox="1"/>
          <p:nvPr/>
        </p:nvSpPr>
        <p:spPr>
          <a:xfrm>
            <a:off x="3365126" y="4568182"/>
            <a:ext cx="1775048" cy="646331"/>
          </a:xfrm>
          <a:prstGeom prst="rect">
            <a:avLst/>
          </a:prstGeom>
          <a:solidFill>
            <a:srgbClr val="FFFF00"/>
          </a:solidFill>
          <a:ln w="6350">
            <a:solidFill>
              <a:schemeClr val="bg1">
                <a:lumMod val="85000"/>
              </a:schemeClr>
            </a:solidFill>
          </a:ln>
          <a:effectLst>
            <a:innerShdw blurRad="63500" dist="50800" dir="13500000">
              <a:prstClr val="black">
                <a:alpha val="50000"/>
              </a:prstClr>
            </a:innerShdw>
          </a:effectLst>
        </p:spPr>
        <p:txBody>
          <a:bodyPr>
            <a:spAutoFit/>
          </a:bodyPr>
          <a:lstStyle/>
          <a:p>
            <a:pPr algn="ctr">
              <a:defRPr/>
            </a:pPr>
            <a:endParaRPr lang="fr-FR" sz="1200" b="1" dirty="0"/>
          </a:p>
          <a:p>
            <a:pPr algn="ctr">
              <a:defRPr/>
            </a:pPr>
            <a:r>
              <a:rPr lang="fr-FR" sz="1200" b="1" dirty="0">
                <a:solidFill>
                  <a:srgbClr val="002060"/>
                </a:solidFill>
              </a:rPr>
              <a:t>SI Métier</a:t>
            </a:r>
          </a:p>
          <a:p>
            <a:pPr algn="ctr">
              <a:defRPr/>
            </a:pPr>
            <a:endParaRPr lang="fr-FR" sz="1200" b="1" dirty="0">
              <a:solidFill>
                <a:srgbClr val="002060"/>
              </a:solidFill>
            </a:endParaRPr>
          </a:p>
        </p:txBody>
      </p:sp>
      <p:sp>
        <p:nvSpPr>
          <p:cNvPr id="18" name="ZoneTexte 17"/>
          <p:cNvSpPr txBox="1"/>
          <p:nvPr/>
        </p:nvSpPr>
        <p:spPr>
          <a:xfrm>
            <a:off x="6154738" y="1108075"/>
            <a:ext cx="1295400" cy="4984750"/>
          </a:xfrm>
          <a:prstGeom prst="rect">
            <a:avLst/>
          </a:prstGeom>
          <a:gradFill>
            <a:gsLst>
              <a:gs pos="0">
                <a:srgbClr val="FFFF00"/>
              </a:gs>
              <a:gs pos="39999">
                <a:srgbClr val="85C2FF"/>
              </a:gs>
              <a:gs pos="70000">
                <a:srgbClr val="C4D6EB"/>
              </a:gs>
              <a:gs pos="100000">
                <a:srgbClr val="FFEBFA"/>
              </a:gs>
            </a:gsLst>
            <a:lin ang="5400000" scaled="0"/>
          </a:gradFill>
          <a:ln>
            <a:solidFill>
              <a:schemeClr val="bg1">
                <a:lumMod val="85000"/>
              </a:schemeClr>
            </a:solidFill>
          </a:ln>
          <a:effectLst>
            <a:outerShdw blurRad="76200" dist="12700" dir="2700000" sy="-23000" kx="-800400" algn="bl" rotWithShape="0">
              <a:prstClr val="black">
                <a:alpha val="20000"/>
              </a:prstClr>
            </a:outerShdw>
          </a:effectLst>
        </p:spPr>
        <p:txBody>
          <a:bodyPr>
            <a:spAutoFit/>
          </a:bodyPr>
          <a:lstStyle/>
          <a:p>
            <a:pPr>
              <a:defRPr/>
            </a:pPr>
            <a:endParaRPr lang="fr-FR" dirty="0"/>
          </a:p>
          <a:p>
            <a:pPr>
              <a:defRPr/>
            </a:pPr>
            <a:endParaRPr lang="fr-FR" dirty="0"/>
          </a:p>
          <a:p>
            <a:pPr algn="ctr">
              <a:defRPr/>
            </a:pPr>
            <a:r>
              <a:rPr lang="fr-FR" sz="1800" b="1" dirty="0">
                <a:solidFill>
                  <a:srgbClr val="002060"/>
                </a:solidFill>
              </a:rPr>
              <a:t>SAE</a:t>
            </a:r>
          </a:p>
          <a:p>
            <a:pPr algn="ctr">
              <a:defRPr/>
            </a:pPr>
            <a:endParaRPr lang="fr-FR" sz="1800" b="1" dirty="0">
              <a:solidFill>
                <a:srgbClr val="002060"/>
              </a:solidFill>
            </a:endParaRPr>
          </a:p>
          <a:p>
            <a:pPr algn="ctr">
              <a:defRPr/>
            </a:pPr>
            <a:r>
              <a:rPr lang="fr-FR" sz="1600" b="1" dirty="0">
                <a:solidFill>
                  <a:srgbClr val="002060"/>
                </a:solidFill>
              </a:rPr>
              <a:t>Documents à enjeux  dans la durée de RTE</a:t>
            </a:r>
          </a:p>
          <a:p>
            <a:pPr algn="ctr">
              <a:defRPr/>
            </a:pPr>
            <a:endParaRPr lang="fr-FR" sz="1600" b="1" dirty="0">
              <a:solidFill>
                <a:srgbClr val="002060"/>
              </a:solidFill>
            </a:endParaRPr>
          </a:p>
          <a:p>
            <a:pPr algn="ctr">
              <a:defRPr/>
            </a:pPr>
            <a:r>
              <a:rPr lang="fr-FR" sz="1600" b="1" dirty="0">
                <a:solidFill>
                  <a:srgbClr val="002060"/>
                </a:solidFill>
              </a:rPr>
              <a:t>Ou </a:t>
            </a:r>
          </a:p>
          <a:p>
            <a:pPr algn="ctr">
              <a:defRPr/>
            </a:pPr>
            <a:endParaRPr lang="fr-FR" sz="1600" b="1" dirty="0">
              <a:solidFill>
                <a:srgbClr val="002060"/>
              </a:solidFill>
            </a:endParaRPr>
          </a:p>
          <a:p>
            <a:pPr algn="ctr">
              <a:defRPr/>
            </a:pPr>
            <a:r>
              <a:rPr lang="fr-FR" sz="1600" b="1" dirty="0">
                <a:solidFill>
                  <a:srgbClr val="002060"/>
                </a:solidFill>
              </a:rPr>
              <a:t>Records</a:t>
            </a:r>
          </a:p>
          <a:p>
            <a:pPr algn="ctr">
              <a:defRPr/>
            </a:pPr>
            <a:r>
              <a:rPr lang="fr-FR" sz="1800" b="1" dirty="0"/>
              <a:t> </a:t>
            </a:r>
          </a:p>
          <a:p>
            <a:pPr algn="ctr">
              <a:defRPr/>
            </a:pPr>
            <a:r>
              <a:rPr lang="fr-FR" sz="1800" b="1" dirty="0">
                <a:solidFill>
                  <a:srgbClr val="00B050"/>
                </a:solidFill>
              </a:rPr>
              <a:t>Norme </a:t>
            </a:r>
          </a:p>
          <a:p>
            <a:pPr algn="ctr">
              <a:defRPr/>
            </a:pPr>
            <a:r>
              <a:rPr lang="fr-FR" sz="1800" b="1" dirty="0">
                <a:solidFill>
                  <a:srgbClr val="00B050"/>
                </a:solidFill>
              </a:rPr>
              <a:t>42013</a:t>
            </a:r>
          </a:p>
          <a:p>
            <a:pPr algn="ctr">
              <a:defRPr/>
            </a:pPr>
            <a:r>
              <a:rPr lang="fr-FR" sz="1800" b="1" dirty="0">
                <a:solidFill>
                  <a:srgbClr val="00B050"/>
                </a:solidFill>
              </a:rPr>
              <a:t>15489</a:t>
            </a:r>
            <a:endParaRPr lang="fr-FR" sz="1800" dirty="0">
              <a:solidFill>
                <a:srgbClr val="00B050"/>
              </a:solidFill>
            </a:endParaRPr>
          </a:p>
          <a:p>
            <a:pPr>
              <a:defRPr/>
            </a:pPr>
            <a:endParaRPr lang="fr-FR" sz="1800" dirty="0"/>
          </a:p>
        </p:txBody>
      </p:sp>
      <p:sp>
        <p:nvSpPr>
          <p:cNvPr id="19" name="Double flèche horizontale 18"/>
          <p:cNvSpPr/>
          <p:nvPr/>
        </p:nvSpPr>
        <p:spPr>
          <a:xfrm>
            <a:off x="4733925" y="2720975"/>
            <a:ext cx="1439863" cy="647700"/>
          </a:xfrm>
          <a:prstGeom prst="leftRightArrow">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0" name="ZoneTexte 19"/>
          <p:cNvSpPr txBox="1">
            <a:spLocks noChangeArrowheads="1"/>
          </p:cNvSpPr>
          <p:nvPr/>
        </p:nvSpPr>
        <p:spPr bwMode="auto">
          <a:xfrm>
            <a:off x="5021263" y="2865438"/>
            <a:ext cx="9366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1400" b="1">
                <a:solidFill>
                  <a:srgbClr val="FF0000"/>
                </a:solidFill>
              </a:rPr>
              <a:t>Records</a:t>
            </a:r>
          </a:p>
        </p:txBody>
      </p:sp>
      <p:sp>
        <p:nvSpPr>
          <p:cNvPr id="21" name="Double flèche horizontale 20"/>
          <p:cNvSpPr/>
          <p:nvPr/>
        </p:nvSpPr>
        <p:spPr>
          <a:xfrm>
            <a:off x="4805363" y="4521200"/>
            <a:ext cx="1439862" cy="647700"/>
          </a:xfrm>
          <a:prstGeom prst="leftRightArrow">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2" name="ZoneTexte 21"/>
          <p:cNvSpPr txBox="1">
            <a:spLocks noChangeArrowheads="1"/>
          </p:cNvSpPr>
          <p:nvPr/>
        </p:nvSpPr>
        <p:spPr bwMode="auto">
          <a:xfrm>
            <a:off x="5092700" y="4665663"/>
            <a:ext cx="9366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1400" b="1">
                <a:solidFill>
                  <a:srgbClr val="FF0000"/>
                </a:solidFill>
              </a:rPr>
              <a:t>Records</a:t>
            </a:r>
          </a:p>
        </p:txBody>
      </p:sp>
      <p:sp>
        <p:nvSpPr>
          <p:cNvPr id="23" name="Double flèche horizontale 22"/>
          <p:cNvSpPr/>
          <p:nvPr/>
        </p:nvSpPr>
        <p:spPr>
          <a:xfrm>
            <a:off x="1276350" y="2192338"/>
            <a:ext cx="1944688" cy="1295400"/>
          </a:xfrm>
          <a:prstGeom prst="leftRightArrow">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4" name="ZoneTexte 23"/>
          <p:cNvSpPr txBox="1">
            <a:spLocks noChangeArrowheads="1"/>
          </p:cNvSpPr>
          <p:nvPr/>
        </p:nvSpPr>
        <p:spPr bwMode="auto">
          <a:xfrm>
            <a:off x="1781175" y="2695575"/>
            <a:ext cx="1171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1400" b="1">
                <a:solidFill>
                  <a:srgbClr val="002060"/>
                </a:solidFill>
              </a:rPr>
              <a:t>Documents</a:t>
            </a:r>
          </a:p>
        </p:txBody>
      </p:sp>
      <p:sp>
        <p:nvSpPr>
          <p:cNvPr id="25" name="Double flèche horizontale 24"/>
          <p:cNvSpPr/>
          <p:nvPr/>
        </p:nvSpPr>
        <p:spPr>
          <a:xfrm>
            <a:off x="1420813" y="4279900"/>
            <a:ext cx="1944687" cy="1296988"/>
          </a:xfrm>
          <a:prstGeom prst="leftRightArrow">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6" name="ZoneTexte 25"/>
          <p:cNvSpPr txBox="1">
            <a:spLocks noChangeArrowheads="1"/>
          </p:cNvSpPr>
          <p:nvPr/>
        </p:nvSpPr>
        <p:spPr bwMode="auto">
          <a:xfrm>
            <a:off x="1420813" y="4665663"/>
            <a:ext cx="20875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1200" b="1">
                <a:solidFill>
                  <a:srgbClr val="002060"/>
                </a:solidFill>
              </a:rPr>
              <a:t>Données structurées et </a:t>
            </a:r>
          </a:p>
          <a:p>
            <a:r>
              <a:rPr lang="fr-FR" altLang="fr-FR" sz="1200" b="1">
                <a:solidFill>
                  <a:srgbClr val="002060"/>
                </a:solidFill>
              </a:rPr>
              <a:t>Données non structurées</a:t>
            </a:r>
          </a:p>
        </p:txBody>
      </p:sp>
      <p:sp>
        <p:nvSpPr>
          <p:cNvPr id="28" name="ZoneTexte 27"/>
          <p:cNvSpPr txBox="1">
            <a:spLocks noChangeArrowheads="1"/>
          </p:cNvSpPr>
          <p:nvPr/>
        </p:nvSpPr>
        <p:spPr bwMode="auto">
          <a:xfrm rot="2238571">
            <a:off x="6678613" y="4781550"/>
            <a:ext cx="26733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r>
              <a:rPr lang="fr-FR" altLang="fr-FR" sz="1200" b="1">
                <a:solidFill>
                  <a:srgbClr val="002060"/>
                </a:solidFill>
              </a:rPr>
              <a:t>Legal - Knowledge management</a:t>
            </a:r>
          </a:p>
        </p:txBody>
      </p:sp>
      <p:pic>
        <p:nvPicPr>
          <p:cNvPr id="618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921802">
            <a:off x="-22225" y="3155950"/>
            <a:ext cx="1833563" cy="131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ZoneTexte 29"/>
          <p:cNvSpPr txBox="1">
            <a:spLocks noChangeArrowheads="1"/>
          </p:cNvSpPr>
          <p:nvPr/>
        </p:nvSpPr>
        <p:spPr bwMode="auto">
          <a:xfrm rot="-1591850">
            <a:off x="-165100" y="4702175"/>
            <a:ext cx="20335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r>
              <a:rPr lang="fr-FR" altLang="fr-FR" sz="1600" b="1">
                <a:solidFill>
                  <a:srgbClr val="002060"/>
                </a:solidFill>
              </a:rPr>
              <a:t>Utilisateurs métier</a:t>
            </a:r>
          </a:p>
        </p:txBody>
      </p:sp>
      <p:sp>
        <p:nvSpPr>
          <p:cNvPr id="31" name="ZoneTexte 30"/>
          <p:cNvSpPr txBox="1"/>
          <p:nvPr/>
        </p:nvSpPr>
        <p:spPr>
          <a:xfrm>
            <a:off x="52758" y="5792319"/>
            <a:ext cx="1368152" cy="646331"/>
          </a:xfrm>
          <a:prstGeom prst="rect">
            <a:avLst/>
          </a:prstGeom>
          <a:solidFill>
            <a:schemeClr val="accent5">
              <a:lumMod val="40000"/>
              <a:lumOff val="60000"/>
            </a:schemeClr>
          </a:solidFill>
          <a:ln>
            <a:solidFill>
              <a:schemeClr val="tx1"/>
            </a:solidFill>
          </a:ln>
          <a:effectLst>
            <a:innerShdw blurRad="63500" dist="50800" dir="13500000">
              <a:prstClr val="black">
                <a:alpha val="50000"/>
              </a:prstClr>
            </a:innerShdw>
          </a:effectLst>
        </p:spPr>
        <p:txBody>
          <a:bodyPr>
            <a:spAutoFit/>
          </a:bodyPr>
          <a:lstStyle/>
          <a:p>
            <a:pPr algn="ctr">
              <a:defRPr/>
            </a:pPr>
            <a:r>
              <a:rPr lang="fr-FR" sz="1200" b="1" dirty="0">
                <a:solidFill>
                  <a:srgbClr val="002060"/>
                </a:solidFill>
              </a:rPr>
              <a:t>Versement automatique</a:t>
            </a:r>
          </a:p>
          <a:p>
            <a:pPr algn="ctr">
              <a:defRPr/>
            </a:pPr>
            <a:r>
              <a:rPr lang="fr-FR" sz="1200" b="1" dirty="0">
                <a:solidFill>
                  <a:srgbClr val="002060"/>
                </a:solidFill>
              </a:rPr>
              <a:t>externe</a:t>
            </a:r>
          </a:p>
        </p:txBody>
      </p:sp>
      <p:sp>
        <p:nvSpPr>
          <p:cNvPr id="32" name="Double flèche horizontale 31"/>
          <p:cNvSpPr/>
          <p:nvPr/>
        </p:nvSpPr>
        <p:spPr>
          <a:xfrm>
            <a:off x="1411288" y="5838825"/>
            <a:ext cx="4679950" cy="215900"/>
          </a:xfrm>
          <a:prstGeom prst="leftRightArrow">
            <a:avLst/>
          </a:prstGeom>
          <a:solidFill>
            <a:schemeClr val="bg1"/>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200" b="1" dirty="0">
                <a:solidFill>
                  <a:srgbClr val="FF0000"/>
                </a:solidFill>
              </a:rPr>
              <a:t>Records ou documents à enjeux à conserver dans la durée</a:t>
            </a:r>
          </a:p>
        </p:txBody>
      </p:sp>
      <p:sp>
        <p:nvSpPr>
          <p:cNvPr id="33" name="Organigramme : Disque magnétique 32"/>
          <p:cNvSpPr/>
          <p:nvPr/>
        </p:nvSpPr>
        <p:spPr>
          <a:xfrm>
            <a:off x="7859713" y="966788"/>
            <a:ext cx="1157287" cy="168275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a:t>Hébergeur</a:t>
            </a:r>
          </a:p>
          <a:p>
            <a:pPr algn="ctr">
              <a:defRPr/>
            </a:pPr>
            <a:r>
              <a:rPr lang="fr-FR" sz="1400" b="1" dirty="0"/>
              <a:t>numérique</a:t>
            </a:r>
          </a:p>
        </p:txBody>
      </p:sp>
      <p:sp>
        <p:nvSpPr>
          <p:cNvPr id="34" name="ZoneTexte 33"/>
          <p:cNvSpPr txBox="1">
            <a:spLocks noChangeArrowheads="1"/>
          </p:cNvSpPr>
          <p:nvPr/>
        </p:nvSpPr>
        <p:spPr bwMode="auto">
          <a:xfrm>
            <a:off x="7231063" y="1327150"/>
            <a:ext cx="9350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1400" b="1">
                <a:solidFill>
                  <a:srgbClr val="FF0000"/>
                </a:solidFill>
              </a:rPr>
              <a:t>Records</a:t>
            </a:r>
          </a:p>
        </p:txBody>
      </p:sp>
      <p:sp>
        <p:nvSpPr>
          <p:cNvPr id="35" name="Flèche droite 34"/>
          <p:cNvSpPr/>
          <p:nvPr/>
        </p:nvSpPr>
        <p:spPr>
          <a:xfrm>
            <a:off x="7450138" y="1587500"/>
            <a:ext cx="409575" cy="287338"/>
          </a:xfrm>
          <a:prstGeom prst="rightArrow">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6" name="Cube 35"/>
          <p:cNvSpPr/>
          <p:nvPr/>
        </p:nvSpPr>
        <p:spPr>
          <a:xfrm>
            <a:off x="7859713" y="2916238"/>
            <a:ext cx="1157287" cy="67945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a:t>TAP</a:t>
            </a:r>
          </a:p>
          <a:p>
            <a:pPr algn="ctr">
              <a:defRPr/>
            </a:pPr>
            <a:endParaRPr lang="fr-FR"/>
          </a:p>
        </p:txBody>
      </p:sp>
      <p:sp>
        <p:nvSpPr>
          <p:cNvPr id="37" name="ZoneTexte 36"/>
          <p:cNvSpPr txBox="1">
            <a:spLocks noChangeArrowheads="1"/>
          </p:cNvSpPr>
          <p:nvPr/>
        </p:nvSpPr>
        <p:spPr bwMode="auto">
          <a:xfrm>
            <a:off x="7270750" y="3032125"/>
            <a:ext cx="9366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1400" b="1">
                <a:solidFill>
                  <a:srgbClr val="FF0000"/>
                </a:solidFill>
              </a:rPr>
              <a:t>Records</a:t>
            </a:r>
          </a:p>
        </p:txBody>
      </p:sp>
      <p:sp>
        <p:nvSpPr>
          <p:cNvPr id="38" name="Flèche droite 37"/>
          <p:cNvSpPr/>
          <p:nvPr/>
        </p:nvSpPr>
        <p:spPr>
          <a:xfrm>
            <a:off x="7475538" y="3281363"/>
            <a:ext cx="409575" cy="288925"/>
          </a:xfrm>
          <a:prstGeom prst="rightArrow">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197" name="Titre 2"/>
          <p:cNvSpPr>
            <a:spLocks noGrp="1"/>
          </p:cNvSpPr>
          <p:nvPr>
            <p:ph type="title"/>
          </p:nvPr>
        </p:nvSpPr>
        <p:spPr/>
        <p:txBody>
          <a:bodyPr>
            <a:normAutofit fontScale="90000"/>
          </a:bodyPr>
          <a:lstStyle/>
          <a:p>
            <a:r>
              <a:rPr lang="fr-FR" altLang="fr-FR" smtClean="0"/>
              <a:t>L’archivage en vue d’ensemble des outils SI</a:t>
            </a:r>
          </a:p>
        </p:txBody>
      </p:sp>
      <p:sp>
        <p:nvSpPr>
          <p:cNvPr id="41" name="ZoneTexte 40"/>
          <p:cNvSpPr txBox="1">
            <a:spLocks noChangeArrowheads="1"/>
          </p:cNvSpPr>
          <p:nvPr/>
        </p:nvSpPr>
        <p:spPr bwMode="auto">
          <a:xfrm>
            <a:off x="2616200" y="1390650"/>
            <a:ext cx="20875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fr-FR" altLang="fr-FR" sz="1400" b="1">
                <a:solidFill>
                  <a:srgbClr val="000000"/>
                </a:solidFill>
                <a:latin typeface="Calibri" panose="020F0502020204030204" pitchFamily="34" charset="0"/>
              </a:rPr>
              <a:t>Documents, Courriels</a:t>
            </a:r>
          </a:p>
        </p:txBody>
      </p:sp>
    </p:spTree>
    <p:extLst>
      <p:ext uri="{BB962C8B-B14F-4D97-AF65-F5344CB8AC3E}">
        <p14:creationId xmlns:p14="http://schemas.microsoft.com/office/powerpoint/2010/main" val="28919243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nodeType="click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slide(fromBottom)">
                                      <p:cBhvr>
                                        <p:cTn id="45" dur="500"/>
                                        <p:tgtEl>
                                          <p:spTgt spid="7"/>
                                        </p:tgtEl>
                                      </p:cBhvr>
                                    </p:animEffect>
                                  </p:childTnLst>
                                </p:cTn>
                              </p:par>
                              <p:par>
                                <p:cTn id="46" presetID="12" presetClass="entr" presetSubtype="4" fill="hold" grpId="0" nodeType="with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slide(fromBottom)">
                                      <p:cBhvr>
                                        <p:cTn id="48" dur="500"/>
                                        <p:tgtEl>
                                          <p:spTgt spid="28"/>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box(in)">
                                      <p:cBhvr>
                                        <p:cTn id="53" dur="500"/>
                                        <p:tgtEl>
                                          <p:spTgt spid="19"/>
                                        </p:tgtEl>
                                      </p:cBhvr>
                                    </p:animEffect>
                                  </p:childTnLst>
                                </p:cTn>
                              </p:par>
                              <p:par>
                                <p:cTn id="54" presetID="4" presetClass="entr" presetSubtype="16" fill="hold" grpId="0" nodeType="with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box(in)">
                                      <p:cBhvr>
                                        <p:cTn id="56" dur="500"/>
                                        <p:tgtEl>
                                          <p:spTgt spid="20"/>
                                        </p:tgtEl>
                                      </p:cBhvr>
                                    </p:animEffect>
                                  </p:childTnLst>
                                </p:cTn>
                              </p:par>
                              <p:par>
                                <p:cTn id="57" presetID="4" presetClass="entr" presetSubtype="16" fill="hold" grpId="0" nodeType="with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box(in)">
                                      <p:cBhvr>
                                        <p:cTn id="59" dur="500"/>
                                        <p:tgtEl>
                                          <p:spTgt spid="22"/>
                                        </p:tgtEl>
                                      </p:cBhvr>
                                    </p:animEffect>
                                  </p:childTnLst>
                                </p:cTn>
                              </p:par>
                              <p:par>
                                <p:cTn id="60" presetID="4" presetClass="entr" presetSubtype="16" fill="hold" grpId="0" nodeType="with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box(in)">
                                      <p:cBhvr>
                                        <p:cTn id="62" dur="500"/>
                                        <p:tgtEl>
                                          <p:spTgt spid="21"/>
                                        </p:tgtEl>
                                      </p:cBhvr>
                                    </p:animEffect>
                                  </p:childTnLst>
                                </p:cTn>
                              </p:par>
                              <p:par>
                                <p:cTn id="63" presetID="4" presetClass="entr" presetSubtype="16" fill="hold" grpId="0" nodeType="with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box(in)">
                                      <p:cBhvr>
                                        <p:cTn id="65" dur="500"/>
                                        <p:tgtEl>
                                          <p:spTgt spid="32"/>
                                        </p:tgtEl>
                                      </p:cBhvr>
                                    </p:animEffect>
                                  </p:childTnLst>
                                </p:cTn>
                              </p:par>
                              <p:par>
                                <p:cTn id="66" presetID="4" presetClass="entr" presetSubtype="16" fill="hold" grpId="0" nodeType="with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box(in)">
                                      <p:cBhvr>
                                        <p:cTn id="68" dur="500"/>
                                        <p:tgtEl>
                                          <p:spTgt spid="34"/>
                                        </p:tgtEl>
                                      </p:cBhvr>
                                    </p:animEffect>
                                  </p:childTnLst>
                                </p:cTn>
                              </p:par>
                              <p:par>
                                <p:cTn id="69" presetID="4" presetClass="entr" presetSubtype="16" fill="hold" grpId="0" nodeType="withEffect">
                                  <p:stCondLst>
                                    <p:cond delay="0"/>
                                  </p:stCondLst>
                                  <p:childTnLst>
                                    <p:set>
                                      <p:cBhvr>
                                        <p:cTn id="70" dur="1" fill="hold">
                                          <p:stCondLst>
                                            <p:cond delay="0"/>
                                          </p:stCondLst>
                                        </p:cTn>
                                        <p:tgtEl>
                                          <p:spTgt spid="35"/>
                                        </p:tgtEl>
                                        <p:attrNameLst>
                                          <p:attrName>style.visibility</p:attrName>
                                        </p:attrNameLst>
                                      </p:cBhvr>
                                      <p:to>
                                        <p:strVal val="visible"/>
                                      </p:to>
                                    </p:set>
                                    <p:animEffect transition="in" filter="box(in)">
                                      <p:cBhvr>
                                        <p:cTn id="71" dur="500"/>
                                        <p:tgtEl>
                                          <p:spTgt spid="35"/>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4" fill="hold" grpId="0" nodeType="clickEffect">
                                  <p:stCondLst>
                                    <p:cond delay="0"/>
                                  </p:stCondLst>
                                  <p:childTnLst>
                                    <p:set>
                                      <p:cBhvr>
                                        <p:cTn id="75" dur="1" fill="hold">
                                          <p:stCondLst>
                                            <p:cond delay="0"/>
                                          </p:stCondLst>
                                        </p:cTn>
                                        <p:tgtEl>
                                          <p:spTgt spid="18"/>
                                        </p:tgtEl>
                                        <p:attrNameLst>
                                          <p:attrName>style.visibility</p:attrName>
                                        </p:attrNameLst>
                                      </p:cBhvr>
                                      <p:to>
                                        <p:strVal val="visible"/>
                                      </p:to>
                                    </p:set>
                                    <p:animEffect transition="in" filter="wipe(down)">
                                      <p:cBhvr>
                                        <p:cTn id="76" dur="500"/>
                                        <p:tgtEl>
                                          <p:spTgt spid="18"/>
                                        </p:tgtEl>
                                      </p:cBhvr>
                                    </p:animEffect>
                                  </p:childTnLst>
                                </p:cTn>
                              </p:par>
                              <p:par>
                                <p:cTn id="77" presetID="4" presetClass="entr" presetSubtype="16" fill="hold" grpId="0" nodeType="withEffect">
                                  <p:stCondLst>
                                    <p:cond delay="0"/>
                                  </p:stCondLst>
                                  <p:childTnLst>
                                    <p:set>
                                      <p:cBhvr>
                                        <p:cTn id="78" dur="1" fill="hold">
                                          <p:stCondLst>
                                            <p:cond delay="0"/>
                                          </p:stCondLst>
                                        </p:cTn>
                                        <p:tgtEl>
                                          <p:spTgt spid="37"/>
                                        </p:tgtEl>
                                        <p:attrNameLst>
                                          <p:attrName>style.visibility</p:attrName>
                                        </p:attrNameLst>
                                      </p:cBhvr>
                                      <p:to>
                                        <p:strVal val="visible"/>
                                      </p:to>
                                    </p:set>
                                    <p:animEffect transition="in" filter="box(in)">
                                      <p:cBhvr>
                                        <p:cTn id="79" dur="500"/>
                                        <p:tgtEl>
                                          <p:spTgt spid="37"/>
                                        </p:tgtEl>
                                      </p:cBhvr>
                                    </p:animEffect>
                                  </p:childTnLst>
                                </p:cTn>
                              </p:par>
                              <p:par>
                                <p:cTn id="80" presetID="4" presetClass="entr" presetSubtype="16" fill="hold" grpId="0" nodeType="withEffect">
                                  <p:stCondLst>
                                    <p:cond delay="0"/>
                                  </p:stCondLst>
                                  <p:childTnLst>
                                    <p:set>
                                      <p:cBhvr>
                                        <p:cTn id="81" dur="1" fill="hold">
                                          <p:stCondLst>
                                            <p:cond delay="0"/>
                                          </p:stCondLst>
                                        </p:cTn>
                                        <p:tgtEl>
                                          <p:spTgt spid="38"/>
                                        </p:tgtEl>
                                        <p:attrNameLst>
                                          <p:attrName>style.visibility</p:attrName>
                                        </p:attrNameLst>
                                      </p:cBhvr>
                                      <p:to>
                                        <p:strVal val="visible"/>
                                      </p:to>
                                    </p:set>
                                    <p:animEffect transition="in" filter="box(in)">
                                      <p:cBhvr>
                                        <p:cTn id="82" dur="500"/>
                                        <p:tgtEl>
                                          <p:spTgt spid="3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3"/>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36"/>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8" grpId="0" animBg="1"/>
      <p:bldP spid="19" grpId="0" animBg="1"/>
      <p:bldP spid="20" grpId="0"/>
      <p:bldP spid="21" grpId="0" animBg="1"/>
      <p:bldP spid="22" grpId="0"/>
      <p:bldP spid="23" grpId="0" animBg="1"/>
      <p:bldP spid="25" grpId="0" animBg="1"/>
      <p:bldP spid="26" grpId="0"/>
      <p:bldP spid="28" grpId="0"/>
      <p:bldP spid="30" grpId="0"/>
      <p:bldP spid="32" grpId="0" animBg="1"/>
      <p:bldP spid="33" grpId="0" animBg="1"/>
      <p:bldP spid="34" grpId="0"/>
      <p:bldP spid="35" grpId="0" animBg="1"/>
      <p:bldP spid="36" grpId="0" animBg="1"/>
      <p:bldP spid="37" grpId="0"/>
      <p:bldP spid="38" grpId="0" animBg="1"/>
      <p:bldP spid="4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p:txBody>
          <a:bodyPr/>
          <a:lstStyle/>
          <a:p>
            <a:r>
              <a:rPr lang="fr-FR" altLang="fr-FR" smtClean="0"/>
              <a:t>Projet SAE Air France</a:t>
            </a:r>
          </a:p>
        </p:txBody>
      </p:sp>
      <p:sp>
        <p:nvSpPr>
          <p:cNvPr id="7171" name="Espace réservé du contenu 2"/>
          <p:cNvSpPr>
            <a:spLocks noGrp="1"/>
          </p:cNvSpPr>
          <p:nvPr>
            <p:ph idx="1"/>
          </p:nvPr>
        </p:nvSpPr>
        <p:spPr>
          <a:xfrm>
            <a:off x="388938" y="1143000"/>
            <a:ext cx="8429625" cy="4957763"/>
          </a:xfrm>
        </p:spPr>
        <p:txBody>
          <a:bodyPr>
            <a:normAutofit fontScale="70000" lnSpcReduction="20000"/>
          </a:bodyPr>
          <a:lstStyle/>
          <a:p>
            <a:r>
              <a:rPr lang="fr-FR" altLang="fr-FR" smtClean="0"/>
              <a:t>Aujourd’hui les différents services d’AF stockent des documents électroniques importants sur des disques durs internes ou externes, des réseaux partagés parfois saturés, différentes GED: </a:t>
            </a:r>
          </a:p>
          <a:p>
            <a:pPr>
              <a:buFont typeface="Wingdings" panose="05000000000000000000" pitchFamily="2" charset="2"/>
              <a:buChar char="Ø"/>
            </a:pPr>
            <a:r>
              <a:rPr lang="fr-FR" altLang="fr-FR" smtClean="0"/>
              <a:t>supports non adaptés et souvent non sécurisés.</a:t>
            </a:r>
          </a:p>
          <a:p>
            <a:pPr>
              <a:buFont typeface="Wingdings" panose="05000000000000000000" pitchFamily="2" charset="2"/>
              <a:buChar char="Ø"/>
            </a:pPr>
            <a:r>
              <a:rPr lang="fr-FR" altLang="fr-FR" smtClean="0"/>
              <a:t> Difficultés pour retrouver les documents.</a:t>
            </a:r>
          </a:p>
          <a:p>
            <a:pPr>
              <a:buFont typeface="Wingdings" panose="05000000000000000000" pitchFamily="2" charset="2"/>
              <a:buChar char="Ø"/>
            </a:pPr>
            <a:r>
              <a:rPr lang="fr-FR" altLang="fr-FR" smtClean="0"/>
              <a:t> Pertes de données.</a:t>
            </a:r>
          </a:p>
          <a:p>
            <a:r>
              <a:rPr lang="fr-FR" altLang="fr-FR" smtClean="0"/>
              <a:t>Solution SAE choisie après un appel d’offres.</a:t>
            </a:r>
          </a:p>
          <a:p>
            <a:r>
              <a:rPr lang="fr-FR" altLang="fr-FR" smtClean="0"/>
              <a:t>Objectif: Mise en opération en mai 2018</a:t>
            </a:r>
          </a:p>
          <a:p>
            <a:r>
              <a:rPr lang="fr-FR" altLang="fr-FR" smtClean="0"/>
              <a:t>La Direction Générale Economie Finance sera pilote pour l’utilisation de l’outil</a:t>
            </a:r>
          </a:p>
          <a:p>
            <a:r>
              <a:rPr lang="fr-FR" altLang="fr-FR" smtClean="0"/>
              <a:t>Puis déploiement progressif sur 4 ans pour adresser les besoins de toutes les directions d’Air France</a:t>
            </a:r>
          </a:p>
          <a:p>
            <a:r>
              <a:rPr lang="fr-FR" altLang="fr-FR" smtClean="0"/>
              <a:t>Travail important de préparation en amont: Plan de classement/ Référentiel de conservation.</a:t>
            </a:r>
          </a:p>
          <a:p>
            <a:endParaRPr lang="fr-FR" altLang="fr-FR" smtClean="0"/>
          </a:p>
        </p:txBody>
      </p:sp>
      <p:sp>
        <p:nvSpPr>
          <p:cNvPr id="7172" name="Espace réservé de la date 3"/>
          <p:cNvSpPr>
            <a:spLocks noGrp="1"/>
          </p:cNvSpPr>
          <p:nvPr>
            <p:ph type="dt" sz="quarter" idx="4294967295"/>
          </p:nvPr>
        </p:nvSpPr>
        <p:spPr>
          <a:xfrm>
            <a:off x="355600" y="6332538"/>
            <a:ext cx="6197600" cy="244475"/>
          </a:xfrm>
          <a:prstGeom prst="rect">
            <a:avLst/>
          </a:prstGeom>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900" b="0" smtClean="0">
                <a:solidFill>
                  <a:schemeClr val="accent1"/>
                </a:solidFill>
              </a:rPr>
              <a:t>Atelier CR2PA GED vs SAE  25/01/2018</a:t>
            </a:r>
          </a:p>
        </p:txBody>
      </p:sp>
    </p:spTree>
    <p:extLst>
      <p:ext uri="{BB962C8B-B14F-4D97-AF65-F5344CB8AC3E}">
        <p14:creationId xmlns:p14="http://schemas.microsoft.com/office/powerpoint/2010/main" val="39618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p:txBody>
          <a:bodyPr/>
          <a:lstStyle/>
          <a:p>
            <a:r>
              <a:rPr lang="fr-FR" altLang="fr-FR" dirty="0" smtClean="0"/>
              <a:t>Exemple Air France</a:t>
            </a:r>
          </a:p>
        </p:txBody>
      </p:sp>
      <p:sp>
        <p:nvSpPr>
          <p:cNvPr id="3" name="Espace réservé du contenu 2"/>
          <p:cNvSpPr>
            <a:spLocks noGrp="1"/>
          </p:cNvSpPr>
          <p:nvPr>
            <p:ph idx="1"/>
          </p:nvPr>
        </p:nvSpPr>
        <p:spPr/>
        <p:txBody>
          <a:bodyPr>
            <a:normAutofit fontScale="85000" lnSpcReduction="10000"/>
          </a:bodyPr>
          <a:lstStyle/>
          <a:p>
            <a:pPr marL="0" indent="0">
              <a:buNone/>
              <a:defRPr/>
            </a:pPr>
            <a:r>
              <a:rPr lang="fr-FR" dirty="0" smtClean="0"/>
              <a:t>Plusieurs GED coexistent:</a:t>
            </a:r>
          </a:p>
          <a:p>
            <a:pPr>
              <a:buFont typeface="Arial" panose="020B0604020202020204" pitchFamily="34" charset="0"/>
              <a:buChar char="•"/>
              <a:defRPr/>
            </a:pPr>
            <a:r>
              <a:rPr lang="fr-FR" dirty="0" smtClean="0"/>
              <a:t>DOK: la GED du système qualité</a:t>
            </a:r>
          </a:p>
          <a:p>
            <a:pPr>
              <a:buFont typeface="Arial" panose="020B0604020202020204" pitchFamily="34" charset="0"/>
              <a:buChar char="•"/>
              <a:defRPr/>
            </a:pPr>
            <a:r>
              <a:rPr lang="fr-FR" dirty="0" err="1" smtClean="0"/>
              <a:t>Mezzoteam</a:t>
            </a:r>
            <a:r>
              <a:rPr lang="fr-FR" dirty="0" smtClean="0"/>
              <a:t>: la GED de la direction Immobilier et services</a:t>
            </a:r>
          </a:p>
          <a:p>
            <a:pPr>
              <a:buFont typeface="Arial" panose="020B0604020202020204" pitchFamily="34" charset="0"/>
              <a:buChar char="•"/>
              <a:defRPr/>
            </a:pPr>
            <a:r>
              <a:rPr lang="fr-FR" dirty="0" err="1" smtClean="0"/>
              <a:t>Mydoc</a:t>
            </a:r>
            <a:r>
              <a:rPr lang="fr-FR" dirty="0" smtClean="0"/>
              <a:t>: GED tous métiers ( Factures/ bulletins de paye…) basé sur </a:t>
            </a:r>
            <a:r>
              <a:rPr lang="fr-FR" dirty="0" err="1" smtClean="0"/>
              <a:t>Cmod</a:t>
            </a:r>
            <a:r>
              <a:rPr lang="fr-FR" dirty="0" smtClean="0"/>
              <a:t> –outil IBM</a:t>
            </a:r>
          </a:p>
          <a:p>
            <a:pPr>
              <a:buFont typeface="Arial" panose="020B0604020202020204" pitchFamily="34" charset="0"/>
              <a:buChar char="•"/>
              <a:defRPr/>
            </a:pPr>
            <a:r>
              <a:rPr lang="fr-FR" dirty="0" smtClean="0"/>
              <a:t>…</a:t>
            </a:r>
            <a:endParaRPr lang="fr-FR" dirty="0"/>
          </a:p>
          <a:p>
            <a:pPr marL="0" indent="0">
              <a:defRPr/>
            </a:pPr>
            <a:endParaRPr lang="fr-FR" dirty="0"/>
          </a:p>
          <a:p>
            <a:pPr marL="0" indent="0">
              <a:buNone/>
              <a:defRPr/>
            </a:pPr>
            <a:r>
              <a:rPr lang="fr-FR" dirty="0" smtClean="0"/>
              <a:t>Comment ces GED et le futur SAE se différencient-ils? </a:t>
            </a:r>
          </a:p>
          <a:p>
            <a:pPr marL="0" indent="0">
              <a:buNone/>
              <a:defRPr/>
            </a:pPr>
            <a:r>
              <a:rPr lang="fr-FR" dirty="0" smtClean="0"/>
              <a:t>Le SAE va-t-il se substituer à certaines GED?</a:t>
            </a:r>
            <a:endParaRPr lang="fr-FR" dirty="0"/>
          </a:p>
        </p:txBody>
      </p:sp>
      <p:sp>
        <p:nvSpPr>
          <p:cNvPr id="8196" name="Espace réservé de la date 3"/>
          <p:cNvSpPr>
            <a:spLocks noGrp="1"/>
          </p:cNvSpPr>
          <p:nvPr>
            <p:ph type="dt" sz="quarter" idx="4294967295"/>
          </p:nvPr>
        </p:nvSpPr>
        <p:spPr>
          <a:xfrm>
            <a:off x="355600" y="6332538"/>
            <a:ext cx="6197600" cy="244475"/>
          </a:xfrm>
          <a:prstGeom prst="rect">
            <a:avLst/>
          </a:prstGeom>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900" b="0" smtClean="0">
                <a:solidFill>
                  <a:schemeClr val="accent1"/>
                </a:solidFill>
              </a:rPr>
              <a:t>Atelier CR2PA GED vs SAE  25/01/2018</a:t>
            </a:r>
          </a:p>
        </p:txBody>
      </p:sp>
    </p:spTree>
    <p:extLst>
      <p:ext uri="{BB962C8B-B14F-4D97-AF65-F5344CB8AC3E}">
        <p14:creationId xmlns:p14="http://schemas.microsoft.com/office/powerpoint/2010/main" val="25560919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p:txBody>
          <a:bodyPr/>
          <a:lstStyle/>
          <a:p>
            <a:r>
              <a:rPr lang="fr-FR" altLang="fr-FR" smtClean="0"/>
              <a:t>Travaux en groupe</a:t>
            </a:r>
          </a:p>
        </p:txBody>
      </p:sp>
      <p:sp>
        <p:nvSpPr>
          <p:cNvPr id="9219" name="Espace réservé du contenu 2"/>
          <p:cNvSpPr>
            <a:spLocks noGrp="1"/>
          </p:cNvSpPr>
          <p:nvPr>
            <p:ph idx="1"/>
          </p:nvPr>
        </p:nvSpPr>
        <p:spPr/>
        <p:txBody>
          <a:bodyPr>
            <a:normAutofit lnSpcReduction="10000"/>
          </a:bodyPr>
          <a:lstStyle/>
          <a:p>
            <a:pPr>
              <a:buFontTx/>
              <a:buChar char="•"/>
            </a:pPr>
            <a:r>
              <a:rPr lang="fr-FR" altLang="fr-FR" dirty="0" smtClean="0"/>
              <a:t>Qu’est-ce qui caractérise la GED ?</a:t>
            </a:r>
          </a:p>
          <a:p>
            <a:pPr>
              <a:buFontTx/>
              <a:buChar char="•"/>
            </a:pPr>
            <a:r>
              <a:rPr lang="fr-FR" altLang="fr-FR" dirty="0" smtClean="0"/>
              <a:t>Qu’est-ce qui caractérise le SAE ?</a:t>
            </a:r>
          </a:p>
          <a:p>
            <a:pPr>
              <a:buFontTx/>
              <a:buChar char="•"/>
            </a:pPr>
            <a:r>
              <a:rPr lang="fr-FR" altLang="fr-FR" dirty="0" smtClean="0"/>
              <a:t>Cycle de vie des documents: positionnement GED vs SAE</a:t>
            </a:r>
          </a:p>
          <a:p>
            <a:pPr>
              <a:buFontTx/>
              <a:buChar char="•"/>
            </a:pPr>
            <a:r>
              <a:rPr lang="fr-FR" altLang="fr-FR" dirty="0" smtClean="0"/>
              <a:t>Fonctionnalités GED</a:t>
            </a:r>
          </a:p>
          <a:p>
            <a:pPr>
              <a:buFontTx/>
              <a:buChar char="•"/>
            </a:pPr>
            <a:r>
              <a:rPr lang="fr-FR" altLang="fr-FR" dirty="0" smtClean="0"/>
              <a:t>Fonctionnalités SAE</a:t>
            </a:r>
          </a:p>
          <a:p>
            <a:pPr>
              <a:buFontTx/>
              <a:buChar char="•"/>
            </a:pPr>
            <a:r>
              <a:rPr lang="fr-FR" altLang="fr-FR" dirty="0" smtClean="0"/>
              <a:t>Recommandations</a:t>
            </a:r>
          </a:p>
          <a:p>
            <a:pPr>
              <a:buFontTx/>
              <a:buChar char="•"/>
            </a:pPr>
            <a:r>
              <a:rPr lang="fr-FR" altLang="fr-FR" dirty="0" smtClean="0"/>
              <a:t>Exemples dans vos entreprises</a:t>
            </a:r>
          </a:p>
          <a:p>
            <a:endParaRPr lang="fr-FR" altLang="fr-FR" dirty="0" smtClean="0"/>
          </a:p>
        </p:txBody>
      </p:sp>
      <p:sp>
        <p:nvSpPr>
          <p:cNvPr id="9220" name="Espace réservé de la date 3"/>
          <p:cNvSpPr>
            <a:spLocks noGrp="1"/>
          </p:cNvSpPr>
          <p:nvPr>
            <p:ph type="dt" sz="quarter" idx="4294967295"/>
          </p:nvPr>
        </p:nvSpPr>
        <p:spPr>
          <a:xfrm>
            <a:off x="355600" y="6332538"/>
            <a:ext cx="6197600" cy="244475"/>
          </a:xfrm>
          <a:prstGeom prst="rect">
            <a:avLst/>
          </a:prstGeom>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900" b="0" smtClean="0">
                <a:solidFill>
                  <a:schemeClr val="accent1"/>
                </a:solidFill>
              </a:rPr>
              <a:t>Atelier CR2PA GED vs SAE  25/01/2018</a:t>
            </a:r>
          </a:p>
        </p:txBody>
      </p:sp>
    </p:spTree>
    <p:extLst>
      <p:ext uri="{BB962C8B-B14F-4D97-AF65-F5344CB8AC3E}">
        <p14:creationId xmlns:p14="http://schemas.microsoft.com/office/powerpoint/2010/main" val="14098962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p:txBody>
          <a:bodyPr/>
          <a:lstStyle/>
          <a:p>
            <a:r>
              <a:rPr lang="fr-FR" altLang="fr-FR" smtClean="0"/>
              <a:t>LA GED</a:t>
            </a:r>
          </a:p>
        </p:txBody>
      </p:sp>
      <p:sp>
        <p:nvSpPr>
          <p:cNvPr id="9219" name="Espace réservé du contenu 2"/>
          <p:cNvSpPr>
            <a:spLocks noGrp="1"/>
          </p:cNvSpPr>
          <p:nvPr>
            <p:ph idx="1"/>
          </p:nvPr>
        </p:nvSpPr>
        <p:spPr>
          <a:xfrm>
            <a:off x="714375" y="1169988"/>
            <a:ext cx="8429625" cy="5434012"/>
          </a:xfrm>
        </p:spPr>
        <p:txBody>
          <a:bodyPr>
            <a:normAutofit fontScale="77500" lnSpcReduction="20000"/>
          </a:bodyPr>
          <a:lstStyle/>
          <a:p>
            <a:pPr marL="0" indent="0">
              <a:buNone/>
              <a:defRPr/>
            </a:pPr>
            <a:r>
              <a:rPr lang="fr-FR" altLang="fr-FR" b="0" dirty="0" smtClean="0"/>
              <a:t>GED, gestion électronique des documents, (</a:t>
            </a:r>
            <a:r>
              <a:rPr lang="fr-FR" altLang="fr-FR" b="0" i="1" dirty="0" smtClean="0"/>
              <a:t> « EDMS » : </a:t>
            </a:r>
            <a:r>
              <a:rPr lang="fr-FR" altLang="fr-FR" b="0" i="1" dirty="0" err="1" smtClean="0"/>
              <a:t>Electronic</a:t>
            </a:r>
            <a:r>
              <a:rPr lang="fr-FR" altLang="fr-FR" b="0" i="1" dirty="0" smtClean="0"/>
              <a:t> Document Management System)</a:t>
            </a:r>
            <a:r>
              <a:rPr lang="fr-FR" altLang="fr-FR" b="0" dirty="0" smtClean="0"/>
              <a:t> </a:t>
            </a:r>
          </a:p>
          <a:p>
            <a:pPr marL="0" indent="0">
              <a:buNone/>
              <a:defRPr/>
            </a:pPr>
            <a:r>
              <a:rPr lang="fr-FR" altLang="fr-FR" dirty="0"/>
              <a:t>G</a:t>
            </a:r>
            <a:r>
              <a:rPr lang="fr-FR" altLang="fr-FR" b="0" dirty="0" smtClean="0"/>
              <a:t>estion du stockage des documents électroniques, par la gestion des métadonnées.</a:t>
            </a:r>
          </a:p>
          <a:p>
            <a:pPr marL="0" indent="0">
              <a:buNone/>
              <a:defRPr/>
            </a:pPr>
            <a:r>
              <a:rPr lang="fr-FR" altLang="fr-FR" dirty="0"/>
              <a:t>P</a:t>
            </a:r>
            <a:r>
              <a:rPr lang="fr-FR" altLang="fr-FR" b="0" dirty="0" smtClean="0"/>
              <a:t>ermet de réaliser les diverses étapes de la chaine de traitement d’un document. </a:t>
            </a:r>
          </a:p>
          <a:p>
            <a:pPr marL="0" indent="0">
              <a:buNone/>
              <a:defRPr/>
            </a:pPr>
            <a:r>
              <a:rPr lang="fr-FR" altLang="fr-FR" dirty="0"/>
              <a:t>M</a:t>
            </a:r>
            <a:r>
              <a:rPr lang="fr-FR" altLang="fr-FR" b="0" dirty="0" smtClean="0"/>
              <a:t>et principalement en œuvre des systèmes d’acquisition, d’indexation, de classement, de stockage, d’accès et de consultation des documents. </a:t>
            </a:r>
          </a:p>
          <a:p>
            <a:pPr marL="0" indent="0">
              <a:buNone/>
              <a:defRPr/>
            </a:pPr>
            <a:r>
              <a:rPr lang="fr-FR" altLang="fr-FR" dirty="0"/>
              <a:t>P</a:t>
            </a:r>
            <a:r>
              <a:rPr lang="fr-FR" altLang="fr-FR" b="0" dirty="0" smtClean="0"/>
              <a:t>rend en compte le besoin de gestion des documents selon leur cycle de vie. </a:t>
            </a:r>
          </a:p>
          <a:p>
            <a:pPr marL="0" indent="0">
              <a:buNone/>
              <a:defRPr/>
            </a:pPr>
            <a:r>
              <a:rPr lang="fr-FR" altLang="fr-FR" b="0" dirty="0" smtClean="0"/>
              <a:t>4 étapes majeures : l’acquisition, l’indexation, le stockage et la diffusion.</a:t>
            </a:r>
          </a:p>
          <a:p>
            <a:pPr marL="0" indent="0">
              <a:buNone/>
              <a:defRPr/>
            </a:pPr>
            <a:r>
              <a:rPr lang="fr-FR" altLang="fr-FR" dirty="0"/>
              <a:t>P</a:t>
            </a:r>
            <a:r>
              <a:rPr lang="fr-FR" altLang="fr-FR" b="0" dirty="0" smtClean="0"/>
              <a:t>ermet de gérer l’accès aux différentes versions d’un document ainsi que les workflows de validation. </a:t>
            </a:r>
          </a:p>
          <a:p>
            <a:pPr>
              <a:buFont typeface="Arial" panose="020B0604020202020204" pitchFamily="34" charset="0"/>
              <a:buChar char="•"/>
              <a:defRPr/>
            </a:pPr>
            <a:endParaRPr lang="fr-FR" altLang="fr-FR" dirty="0" smtClean="0"/>
          </a:p>
        </p:txBody>
      </p:sp>
      <p:sp>
        <p:nvSpPr>
          <p:cNvPr id="10244" name="Espace réservé de la date 3"/>
          <p:cNvSpPr>
            <a:spLocks noGrp="1"/>
          </p:cNvSpPr>
          <p:nvPr>
            <p:ph type="dt" sz="quarter" idx="4294967295"/>
          </p:nvPr>
        </p:nvSpPr>
        <p:spPr>
          <a:xfrm>
            <a:off x="357188" y="6577013"/>
            <a:ext cx="6197600" cy="280987"/>
          </a:xfrm>
          <a:prstGeom prst="rect">
            <a:avLst/>
          </a:prstGeom>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900" b="0" smtClean="0">
                <a:solidFill>
                  <a:schemeClr val="accent1"/>
                </a:solidFill>
              </a:rPr>
              <a:t>Atelier CR2PA GED vs SAE  25/01/2018</a:t>
            </a:r>
          </a:p>
          <a:p>
            <a:endParaRPr lang="fr-FR" altLang="fr-FR" sz="900" b="0" smtClean="0">
              <a:solidFill>
                <a:schemeClr val="accent1"/>
              </a:solidFill>
            </a:endParaRPr>
          </a:p>
        </p:txBody>
      </p:sp>
      <p:sp>
        <p:nvSpPr>
          <p:cNvPr id="10245" name="Flèche droite 1"/>
          <p:cNvSpPr>
            <a:spLocks noChangeArrowheads="1"/>
          </p:cNvSpPr>
          <p:nvPr/>
        </p:nvSpPr>
        <p:spPr bwMode="auto">
          <a:xfrm>
            <a:off x="107950" y="1844675"/>
            <a:ext cx="431800" cy="484188"/>
          </a:xfrm>
          <a:prstGeom prst="rightArrow">
            <a:avLst>
              <a:gd name="adj1" fmla="val 50000"/>
              <a:gd name="adj2" fmla="val 500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fr-FR" altLang="fr-FR"/>
          </a:p>
        </p:txBody>
      </p:sp>
      <p:sp>
        <p:nvSpPr>
          <p:cNvPr id="10246" name="Flèche droite 5"/>
          <p:cNvSpPr>
            <a:spLocks noChangeArrowheads="1"/>
          </p:cNvSpPr>
          <p:nvPr/>
        </p:nvSpPr>
        <p:spPr bwMode="auto">
          <a:xfrm>
            <a:off x="107950" y="2540000"/>
            <a:ext cx="431800" cy="484188"/>
          </a:xfrm>
          <a:prstGeom prst="rightArrow">
            <a:avLst>
              <a:gd name="adj1" fmla="val 50000"/>
              <a:gd name="adj2" fmla="val 500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fr-FR" altLang="fr-FR"/>
          </a:p>
        </p:txBody>
      </p:sp>
      <p:sp>
        <p:nvSpPr>
          <p:cNvPr id="10247" name="Flèche droite 6"/>
          <p:cNvSpPr>
            <a:spLocks noChangeArrowheads="1"/>
          </p:cNvSpPr>
          <p:nvPr/>
        </p:nvSpPr>
        <p:spPr bwMode="auto">
          <a:xfrm>
            <a:off x="101600" y="3211513"/>
            <a:ext cx="431800" cy="484187"/>
          </a:xfrm>
          <a:prstGeom prst="rightArrow">
            <a:avLst>
              <a:gd name="adj1" fmla="val 50000"/>
              <a:gd name="adj2" fmla="val 500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fr-FR" altLang="fr-FR"/>
          </a:p>
        </p:txBody>
      </p:sp>
      <p:sp>
        <p:nvSpPr>
          <p:cNvPr id="10248" name="Flèche droite 7"/>
          <p:cNvSpPr>
            <a:spLocks noChangeArrowheads="1"/>
          </p:cNvSpPr>
          <p:nvPr/>
        </p:nvSpPr>
        <p:spPr bwMode="auto">
          <a:xfrm>
            <a:off x="95250" y="4316413"/>
            <a:ext cx="431800" cy="484187"/>
          </a:xfrm>
          <a:prstGeom prst="rightArrow">
            <a:avLst>
              <a:gd name="adj1" fmla="val 50000"/>
              <a:gd name="adj2" fmla="val 500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fr-FR" altLang="fr-FR"/>
          </a:p>
        </p:txBody>
      </p:sp>
      <p:sp>
        <p:nvSpPr>
          <p:cNvPr id="10249" name="Flèche droite 8"/>
          <p:cNvSpPr>
            <a:spLocks noChangeArrowheads="1"/>
          </p:cNvSpPr>
          <p:nvPr/>
        </p:nvSpPr>
        <p:spPr bwMode="auto">
          <a:xfrm>
            <a:off x="95250" y="4975225"/>
            <a:ext cx="431800" cy="485775"/>
          </a:xfrm>
          <a:prstGeom prst="rightArrow">
            <a:avLst>
              <a:gd name="adj1" fmla="val 50000"/>
              <a:gd name="adj2" fmla="val 500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fr-FR" altLang="fr-FR"/>
          </a:p>
        </p:txBody>
      </p:sp>
      <p:sp>
        <p:nvSpPr>
          <p:cNvPr id="10250" name="Flèche droite 9"/>
          <p:cNvSpPr>
            <a:spLocks noChangeArrowheads="1"/>
          </p:cNvSpPr>
          <p:nvPr/>
        </p:nvSpPr>
        <p:spPr bwMode="auto">
          <a:xfrm>
            <a:off x="95250" y="5707063"/>
            <a:ext cx="431800" cy="485775"/>
          </a:xfrm>
          <a:prstGeom prst="rightArrow">
            <a:avLst>
              <a:gd name="adj1" fmla="val 50000"/>
              <a:gd name="adj2" fmla="val 500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fr-FR" altLang="fr-FR"/>
          </a:p>
        </p:txBody>
      </p:sp>
    </p:spTree>
    <p:extLst>
      <p:ext uri="{BB962C8B-B14F-4D97-AF65-F5344CB8AC3E}">
        <p14:creationId xmlns:p14="http://schemas.microsoft.com/office/powerpoint/2010/main" val="40256338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p:txBody>
          <a:bodyPr/>
          <a:lstStyle/>
          <a:p>
            <a:r>
              <a:rPr lang="fr-FR" altLang="fr-FR" smtClean="0"/>
              <a:t>Le SAE</a:t>
            </a:r>
          </a:p>
        </p:txBody>
      </p:sp>
      <p:sp>
        <p:nvSpPr>
          <p:cNvPr id="11267" name="Espace réservé du contenu 2"/>
          <p:cNvSpPr>
            <a:spLocks noGrp="1"/>
          </p:cNvSpPr>
          <p:nvPr>
            <p:ph idx="1"/>
          </p:nvPr>
        </p:nvSpPr>
        <p:spPr>
          <a:xfrm>
            <a:off x="682625" y="1579563"/>
            <a:ext cx="8429625" cy="4314825"/>
          </a:xfrm>
        </p:spPr>
        <p:txBody>
          <a:bodyPr>
            <a:normAutofit fontScale="92500" lnSpcReduction="20000"/>
          </a:bodyPr>
          <a:lstStyle/>
          <a:p>
            <a:pPr marL="0" indent="0">
              <a:buNone/>
            </a:pPr>
            <a:r>
              <a:rPr lang="fr-FR" altLang="fr-FR" b="0" dirty="0" smtClean="0"/>
              <a:t>SAE, système d’archivage électronique,  ( « digital </a:t>
            </a:r>
            <a:r>
              <a:rPr lang="fr-FR" altLang="fr-FR" b="0" dirty="0" err="1" smtClean="0"/>
              <a:t>preservation</a:t>
            </a:r>
            <a:r>
              <a:rPr lang="fr-FR" altLang="fr-FR" b="0" dirty="0" smtClean="0"/>
              <a:t> system » ou « ERMS » : </a:t>
            </a:r>
            <a:r>
              <a:rPr lang="fr-FR" altLang="fr-FR" b="0" dirty="0" err="1" smtClean="0"/>
              <a:t>Electronic</a:t>
            </a:r>
            <a:r>
              <a:rPr lang="fr-FR" altLang="fr-FR" b="0" dirty="0" smtClean="0"/>
              <a:t> Records Management System, ou « </a:t>
            </a:r>
            <a:r>
              <a:rPr lang="fr-FR" altLang="fr-FR" b="0" dirty="0" err="1" smtClean="0"/>
              <a:t>Electronic</a:t>
            </a:r>
            <a:r>
              <a:rPr lang="fr-FR" altLang="fr-FR" b="0" dirty="0" smtClean="0"/>
              <a:t> </a:t>
            </a:r>
            <a:r>
              <a:rPr lang="fr-FR" altLang="fr-FR" b="0" dirty="0" err="1" smtClean="0"/>
              <a:t>Archiving</a:t>
            </a:r>
            <a:r>
              <a:rPr lang="fr-FR" altLang="fr-FR" b="0" dirty="0" smtClean="0"/>
              <a:t> System »)</a:t>
            </a:r>
          </a:p>
          <a:p>
            <a:pPr marL="0" indent="0">
              <a:buNone/>
            </a:pPr>
            <a:endParaRPr lang="fr-FR" altLang="fr-FR" dirty="0"/>
          </a:p>
          <a:p>
            <a:pPr marL="0" indent="0">
              <a:buNone/>
            </a:pPr>
            <a:r>
              <a:rPr lang="fr-FR" altLang="fr-FR" b="0" dirty="0" smtClean="0"/>
              <a:t>Va au-delà du simple stockage des données.</a:t>
            </a:r>
          </a:p>
          <a:p>
            <a:pPr marL="0" indent="0">
              <a:buNone/>
            </a:pPr>
            <a:endParaRPr lang="fr-FR" altLang="fr-FR" b="0" dirty="0" smtClean="0"/>
          </a:p>
          <a:p>
            <a:pPr marL="0" indent="0">
              <a:buNone/>
            </a:pPr>
            <a:r>
              <a:rPr lang="fr-FR" altLang="fr-FR" dirty="0"/>
              <a:t>I</a:t>
            </a:r>
            <a:r>
              <a:rPr lang="fr-FR" altLang="fr-FR" b="0" dirty="0" smtClean="0"/>
              <a:t>ntègre des règles de records management définies par l’entreprise (durée de conservation, typologie des documents, niveau de confidentialité, etc..). </a:t>
            </a:r>
          </a:p>
          <a:p>
            <a:endParaRPr lang="fr-FR" altLang="fr-FR" dirty="0" smtClean="0"/>
          </a:p>
        </p:txBody>
      </p:sp>
      <p:sp>
        <p:nvSpPr>
          <p:cNvPr id="11268" name="Espace réservé de la date 3"/>
          <p:cNvSpPr>
            <a:spLocks noGrp="1"/>
          </p:cNvSpPr>
          <p:nvPr>
            <p:ph type="dt" sz="quarter" idx="4294967295"/>
          </p:nvPr>
        </p:nvSpPr>
        <p:spPr>
          <a:xfrm>
            <a:off x="355600" y="6332538"/>
            <a:ext cx="6197600" cy="244475"/>
          </a:xfrm>
          <a:prstGeom prst="rect">
            <a:avLst/>
          </a:prstGeom>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900" b="0" smtClean="0">
                <a:solidFill>
                  <a:schemeClr val="accent1"/>
                </a:solidFill>
              </a:rPr>
              <a:t>Atelier CR2PA GED vs SAE  25/01/2018</a:t>
            </a:r>
          </a:p>
          <a:p>
            <a:endParaRPr lang="fr-FR" altLang="fr-FR" sz="900" b="0" smtClean="0">
              <a:solidFill>
                <a:schemeClr val="accent1"/>
              </a:solidFill>
            </a:endParaRPr>
          </a:p>
        </p:txBody>
      </p:sp>
      <p:sp>
        <p:nvSpPr>
          <p:cNvPr id="11269" name="Flèche droite 4"/>
          <p:cNvSpPr>
            <a:spLocks noChangeArrowheads="1"/>
          </p:cNvSpPr>
          <p:nvPr/>
        </p:nvSpPr>
        <p:spPr bwMode="auto">
          <a:xfrm>
            <a:off x="139700" y="3494881"/>
            <a:ext cx="431800" cy="484187"/>
          </a:xfrm>
          <a:prstGeom prst="rightArrow">
            <a:avLst>
              <a:gd name="adj1" fmla="val 50000"/>
              <a:gd name="adj2" fmla="val 500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fr-FR" altLang="fr-FR"/>
          </a:p>
        </p:txBody>
      </p:sp>
      <p:sp>
        <p:nvSpPr>
          <p:cNvPr id="11270" name="Flèche droite 5"/>
          <p:cNvSpPr>
            <a:spLocks noChangeArrowheads="1"/>
          </p:cNvSpPr>
          <p:nvPr/>
        </p:nvSpPr>
        <p:spPr bwMode="auto">
          <a:xfrm>
            <a:off x="96795" y="4487561"/>
            <a:ext cx="431800" cy="484188"/>
          </a:xfrm>
          <a:prstGeom prst="rightArrow">
            <a:avLst>
              <a:gd name="adj1" fmla="val 50000"/>
              <a:gd name="adj2" fmla="val 500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fr-FR" altLang="fr-FR"/>
          </a:p>
        </p:txBody>
      </p:sp>
    </p:spTree>
    <p:extLst>
      <p:ext uri="{BB962C8B-B14F-4D97-AF65-F5344CB8AC3E}">
        <p14:creationId xmlns:p14="http://schemas.microsoft.com/office/powerpoint/2010/main" val="23920658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a:xfrm>
            <a:off x="463550" y="63500"/>
            <a:ext cx="8229600" cy="1143000"/>
          </a:xfrm>
        </p:spPr>
        <p:txBody>
          <a:bodyPr/>
          <a:lstStyle/>
          <a:p>
            <a:r>
              <a:rPr lang="fr-FR" altLang="fr-FR" dirty="0" smtClean="0"/>
              <a:t>GED vs SAE</a:t>
            </a:r>
          </a:p>
        </p:txBody>
      </p:sp>
      <p:sp>
        <p:nvSpPr>
          <p:cNvPr id="11267" name="Espace réservé du contenu 2"/>
          <p:cNvSpPr>
            <a:spLocks noGrp="1"/>
          </p:cNvSpPr>
          <p:nvPr>
            <p:ph idx="1"/>
          </p:nvPr>
        </p:nvSpPr>
        <p:spPr>
          <a:xfrm>
            <a:off x="363538" y="981075"/>
            <a:ext cx="8429625" cy="4779963"/>
          </a:xfrm>
        </p:spPr>
        <p:txBody>
          <a:bodyPr>
            <a:normAutofit fontScale="92500" lnSpcReduction="10000"/>
          </a:bodyPr>
          <a:lstStyle/>
          <a:p>
            <a:pPr marL="0" indent="0">
              <a:buNone/>
              <a:defRPr/>
            </a:pPr>
            <a:r>
              <a:rPr lang="fr-FR" altLang="fr-FR" sz="1600" dirty="0" smtClean="0"/>
              <a:t>Deux outils complémentaires, mais orientés vers des finalités différentes. </a:t>
            </a:r>
          </a:p>
          <a:p>
            <a:pPr>
              <a:defRPr/>
            </a:pPr>
            <a:r>
              <a:rPr lang="fr-FR" altLang="fr-FR" sz="1600" b="1" dirty="0" smtClean="0">
                <a:solidFill>
                  <a:srgbClr val="FF0000"/>
                </a:solidFill>
              </a:rPr>
              <a:t>En commun:</a:t>
            </a:r>
          </a:p>
          <a:p>
            <a:pPr>
              <a:buFont typeface="Wingdings" panose="05000000000000000000" pitchFamily="2" charset="2"/>
              <a:buChar char="ü"/>
              <a:defRPr/>
            </a:pPr>
            <a:r>
              <a:rPr lang="fr-FR" altLang="fr-FR" sz="1600" b="0" dirty="0" smtClean="0"/>
              <a:t> nécessité de structurer la base documentaire par un plan de classement</a:t>
            </a:r>
          </a:p>
          <a:p>
            <a:pPr>
              <a:buFont typeface="Wingdings" panose="05000000000000000000" pitchFamily="2" charset="2"/>
              <a:buChar char="ü"/>
              <a:defRPr/>
            </a:pPr>
            <a:r>
              <a:rPr lang="fr-FR" altLang="fr-FR" sz="1600" b="0" dirty="0" smtClean="0"/>
              <a:t> l’utilisation de métadonnées pour décrire les documents</a:t>
            </a:r>
          </a:p>
          <a:p>
            <a:pPr>
              <a:buFont typeface="Wingdings" panose="05000000000000000000" pitchFamily="2" charset="2"/>
              <a:buChar char="ü"/>
              <a:defRPr/>
            </a:pPr>
            <a:r>
              <a:rPr lang="fr-FR" altLang="fr-FR" sz="1600" b="0" dirty="0" smtClean="0"/>
              <a:t> la conservation des documents électroniques</a:t>
            </a:r>
          </a:p>
          <a:p>
            <a:pPr>
              <a:buFont typeface="Wingdings" panose="05000000000000000000" pitchFamily="2" charset="2"/>
              <a:buChar char="ü"/>
              <a:defRPr/>
            </a:pPr>
            <a:r>
              <a:rPr lang="fr-FR" altLang="fr-FR" sz="1600" b="0" dirty="0" smtClean="0"/>
              <a:t>l’usage de  moteurs de recherche efficaces, </a:t>
            </a:r>
          </a:p>
          <a:p>
            <a:pPr marL="0" indent="0">
              <a:defRPr/>
            </a:pPr>
            <a:r>
              <a:rPr lang="fr-FR" altLang="fr-FR" sz="1600" dirty="0" smtClean="0"/>
              <a:t>     </a:t>
            </a:r>
            <a:r>
              <a:rPr lang="fr-FR" altLang="fr-FR" sz="1600" b="1" dirty="0" smtClean="0">
                <a:solidFill>
                  <a:srgbClr val="FF0000"/>
                </a:solidFill>
              </a:rPr>
              <a:t>Finalités différentes: </a:t>
            </a:r>
          </a:p>
          <a:p>
            <a:pPr marL="0" indent="0">
              <a:buNone/>
              <a:defRPr/>
            </a:pPr>
            <a:r>
              <a:rPr lang="fr-FR" altLang="fr-FR" sz="1600" b="0" dirty="0"/>
              <a:t>O</a:t>
            </a:r>
            <a:r>
              <a:rPr lang="fr-FR" altLang="fr-FR" sz="1600" b="0" dirty="0" smtClean="0"/>
              <a:t>bjectif premier d’une </a:t>
            </a:r>
            <a:r>
              <a:rPr lang="fr-FR" altLang="fr-FR" sz="1600" b="1" dirty="0" smtClean="0"/>
              <a:t>GED</a:t>
            </a:r>
            <a:r>
              <a:rPr lang="fr-FR" altLang="fr-FR" sz="1600" b="0" dirty="0" smtClean="0"/>
              <a:t>: faciliter l’accès aux documents. </a:t>
            </a:r>
          </a:p>
          <a:p>
            <a:pPr>
              <a:buFont typeface="Wingdings" panose="05000000000000000000" pitchFamily="2" charset="2"/>
              <a:buChar char="v"/>
              <a:defRPr/>
            </a:pPr>
            <a:r>
              <a:rPr lang="fr-FR" altLang="fr-FR" sz="1600" b="0" dirty="0" smtClean="0"/>
              <a:t>Principales fonctions: recherche,  gestion des différentes versions, processus de publication</a:t>
            </a:r>
          </a:p>
          <a:p>
            <a:pPr>
              <a:buFont typeface="Wingdings" panose="05000000000000000000" pitchFamily="2" charset="2"/>
              <a:buChar char="v"/>
              <a:defRPr/>
            </a:pPr>
            <a:r>
              <a:rPr lang="fr-FR" altLang="fr-FR" sz="1600" b="0" dirty="0" smtClean="0"/>
              <a:t>répond à une problématique métier et d’efficacité opérationnelle</a:t>
            </a:r>
          </a:p>
          <a:p>
            <a:pPr>
              <a:buFont typeface="Wingdings" panose="05000000000000000000" pitchFamily="2" charset="2"/>
              <a:buChar char="v"/>
              <a:defRPr/>
            </a:pPr>
            <a:r>
              <a:rPr lang="fr-FR" altLang="fr-FR" sz="1600" b="0" dirty="0" smtClean="0"/>
              <a:t>outil collectif pour la production et la diffusion documentaire</a:t>
            </a:r>
            <a:r>
              <a:rPr lang="fr-FR" altLang="fr-FR" sz="1600" b="0" smtClean="0"/>
              <a:t>. </a:t>
            </a:r>
          </a:p>
          <a:p>
            <a:pPr marL="0" indent="0">
              <a:buNone/>
              <a:defRPr/>
            </a:pPr>
            <a:r>
              <a:rPr lang="fr-FR" altLang="fr-FR" sz="1600" b="0" smtClean="0"/>
              <a:t>Un </a:t>
            </a:r>
            <a:r>
              <a:rPr lang="fr-FR" altLang="fr-FR" sz="1600" b="1" dirty="0" smtClean="0"/>
              <a:t>SAE</a:t>
            </a:r>
            <a:r>
              <a:rPr lang="fr-FR" altLang="fr-FR" sz="1600" b="0" dirty="0" smtClean="0"/>
              <a:t> assure principalement la conservation sécurisée des documents sur des durées définies qui peuvent être très longues.</a:t>
            </a:r>
          </a:p>
          <a:p>
            <a:pPr>
              <a:buFont typeface="Wingdings" panose="05000000000000000000" pitchFamily="2" charset="2"/>
              <a:buChar char="q"/>
              <a:defRPr/>
            </a:pPr>
            <a:r>
              <a:rPr lang="fr-FR" altLang="fr-FR" sz="1600" b="0" dirty="0" smtClean="0"/>
              <a:t> spécialisé sur la pérennisation de documents électroniques. </a:t>
            </a:r>
          </a:p>
          <a:p>
            <a:pPr>
              <a:buFont typeface="Wingdings" panose="05000000000000000000" pitchFamily="2" charset="2"/>
              <a:buChar char="q"/>
              <a:defRPr/>
            </a:pPr>
            <a:r>
              <a:rPr lang="fr-FR" altLang="fr-FR" sz="1600" b="0" dirty="0" smtClean="0"/>
              <a:t>4 objectifs : traçabilité, sécurité, pérennité et intégrité. Ces deux derniers objectifs diffèrent de la GED. </a:t>
            </a:r>
          </a:p>
          <a:p>
            <a:pPr>
              <a:buFont typeface="Wingdings" panose="05000000000000000000" pitchFamily="2" charset="2"/>
              <a:buChar char="q"/>
              <a:defRPr/>
            </a:pPr>
            <a:r>
              <a:rPr lang="fr-FR" altLang="fr-FR" sz="1600" b="0" dirty="0" smtClean="0"/>
              <a:t>spécificité du SAE: assurer la valeur probante d’un document. Lorsqu’un document est intégré au système, il devient dès lors impossible de le modifier</a:t>
            </a:r>
            <a:r>
              <a:rPr lang="fr-FR" altLang="fr-FR" sz="1400" b="0" dirty="0" smtClean="0"/>
              <a:t>.</a:t>
            </a:r>
          </a:p>
          <a:p>
            <a:pPr>
              <a:defRPr/>
            </a:pPr>
            <a:r>
              <a:rPr lang="fr-FR" altLang="fr-FR" sz="1200" b="0" i="1" dirty="0" smtClean="0"/>
              <a:t>Métadonnée : </a:t>
            </a:r>
            <a:r>
              <a:rPr lang="fr-FR" altLang="fr-FR" sz="1200" b="0" i="1" dirty="0" smtClean="0">
                <a:hlinkClick r:id="rId2"/>
              </a:rPr>
              <a:t>donnée</a:t>
            </a:r>
            <a:r>
              <a:rPr lang="fr-FR" altLang="fr-FR" sz="1200" b="0" i="1" dirty="0" smtClean="0"/>
              <a:t> servant à définir ou décrire une autre donnée quel que soit son support (papier ou électronique). Un exemple type est d'associer à une donnée la date à laquelle elle a été produite ou enregistrée</a:t>
            </a:r>
            <a:r>
              <a:rPr lang="fr-FR" altLang="fr-FR" sz="1400" b="0" dirty="0" smtClean="0"/>
              <a:t>.</a:t>
            </a:r>
          </a:p>
          <a:p>
            <a:pPr>
              <a:defRPr/>
            </a:pPr>
            <a:endParaRPr lang="fr-FR" altLang="fr-FR" dirty="0" smtClean="0"/>
          </a:p>
        </p:txBody>
      </p:sp>
      <p:sp>
        <p:nvSpPr>
          <p:cNvPr id="12292" name="Espace réservé de la date 3"/>
          <p:cNvSpPr>
            <a:spLocks noGrp="1"/>
          </p:cNvSpPr>
          <p:nvPr>
            <p:ph type="dt" sz="quarter" idx="4294967295"/>
          </p:nvPr>
        </p:nvSpPr>
        <p:spPr>
          <a:xfrm>
            <a:off x="355600" y="6453188"/>
            <a:ext cx="6197600" cy="244475"/>
          </a:xfrm>
          <a:prstGeom prst="rect">
            <a:avLst/>
          </a:prstGeom>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900" b="0" smtClean="0">
                <a:solidFill>
                  <a:schemeClr val="accent1"/>
                </a:solidFill>
              </a:rPr>
              <a:t>Atelier CR2PA GED vs SAE  25/01/2018</a:t>
            </a:r>
          </a:p>
        </p:txBody>
      </p:sp>
    </p:spTree>
    <p:extLst>
      <p:ext uri="{BB962C8B-B14F-4D97-AF65-F5344CB8AC3E}">
        <p14:creationId xmlns:p14="http://schemas.microsoft.com/office/powerpoint/2010/main" val="26774823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p:txBody>
          <a:bodyPr/>
          <a:lstStyle/>
          <a:p>
            <a:r>
              <a:rPr lang="fr-FR" altLang="fr-FR" smtClean="0"/>
              <a:t>Le cycle de vie</a:t>
            </a:r>
          </a:p>
        </p:txBody>
      </p:sp>
      <p:pic>
        <p:nvPicPr>
          <p:cNvPr id="13315" name="Espace réservé du contenu 4"/>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0" y="330200"/>
            <a:ext cx="6672263" cy="5729288"/>
          </a:xfrm>
        </p:spPr>
      </p:pic>
      <p:sp>
        <p:nvSpPr>
          <p:cNvPr id="13317" name="Rectangle 1"/>
          <p:cNvSpPr>
            <a:spLocks noChangeArrowheads="1"/>
          </p:cNvSpPr>
          <p:nvPr/>
        </p:nvSpPr>
        <p:spPr bwMode="auto">
          <a:xfrm>
            <a:off x="6692790" y="606000"/>
            <a:ext cx="2199689"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1400" b="1" i="1" dirty="0">
                <a:solidFill>
                  <a:srgbClr val="000000"/>
                </a:solidFill>
                <a:latin typeface="Cambria" panose="02040503050406030204" pitchFamily="18" charset="0"/>
                <a:ea typeface="Calibri" panose="020F0502020204030204" pitchFamily="34" charset="0"/>
                <a:cs typeface="Arial" panose="020B0604020202020204" pitchFamily="34" charset="0"/>
              </a:rPr>
              <a:t>T0</a:t>
            </a:r>
            <a:r>
              <a:rPr lang="fr-FR" altLang="fr-FR" sz="1400" i="1" dirty="0">
                <a:solidFill>
                  <a:srgbClr val="000000"/>
                </a:solidFill>
                <a:latin typeface="Cambria" panose="02040503050406030204" pitchFamily="18" charset="0"/>
                <a:ea typeface="Calibri" panose="020F0502020204030204" pitchFamily="34" charset="0"/>
                <a:cs typeface="Arial" panose="020B0604020202020204" pitchFamily="34" charset="0"/>
              </a:rPr>
              <a:t>: validation du document qui prend sa forme </a:t>
            </a:r>
            <a:r>
              <a:rPr lang="fr-FR" altLang="fr-FR" sz="1400" i="1" dirty="0" smtClean="0">
                <a:solidFill>
                  <a:srgbClr val="000000"/>
                </a:solidFill>
                <a:latin typeface="Cambria" panose="02040503050406030204" pitchFamily="18" charset="0"/>
                <a:ea typeface="Calibri" panose="020F0502020204030204" pitchFamily="34" charset="0"/>
                <a:cs typeface="Arial" panose="020B0604020202020204" pitchFamily="34" charset="0"/>
              </a:rPr>
              <a:t>définitive</a:t>
            </a:r>
          </a:p>
          <a:p>
            <a:endParaRPr lang="fr-FR" altLang="fr-FR" sz="1400" i="1" dirty="0">
              <a:solidFill>
                <a:srgbClr val="000000"/>
              </a:solidFill>
              <a:latin typeface="Cambria" panose="02040503050406030204" pitchFamily="18" charset="0"/>
              <a:ea typeface="Calibri" panose="020F0502020204030204" pitchFamily="34" charset="0"/>
              <a:cs typeface="Arial" panose="020B0604020202020204" pitchFamily="34" charset="0"/>
            </a:endParaRPr>
          </a:p>
          <a:p>
            <a:r>
              <a:rPr lang="fr-FR" altLang="fr-FR" sz="1400" b="1" i="1" dirty="0">
                <a:solidFill>
                  <a:srgbClr val="000000"/>
                </a:solidFill>
                <a:latin typeface="Cambria" panose="02040503050406030204" pitchFamily="18" charset="0"/>
                <a:ea typeface="Calibri" panose="020F0502020204030204" pitchFamily="34" charset="0"/>
                <a:cs typeface="Arial" panose="020B0604020202020204" pitchFamily="34" charset="0"/>
              </a:rPr>
              <a:t>T1</a:t>
            </a:r>
            <a:r>
              <a:rPr lang="fr-FR" altLang="fr-FR" sz="1400" i="1" dirty="0">
                <a:solidFill>
                  <a:srgbClr val="000000"/>
                </a:solidFill>
                <a:latin typeface="Cambria" panose="02040503050406030204" pitchFamily="18" charset="0"/>
                <a:ea typeface="Calibri" panose="020F0502020204030204" pitchFamily="34" charset="0"/>
                <a:cs typeface="Arial" panose="020B0604020202020204" pitchFamily="34" charset="0"/>
              </a:rPr>
              <a:t>: Fin de l’utilité du document dans le processus métier (lié à un évènement ex : clôture du dossier/ fin de contrat/départ d’un salarié de l’entreprise…)</a:t>
            </a:r>
            <a:r>
              <a:rPr lang="en-US" altLang="fr-FR" sz="1400" dirty="0">
                <a:latin typeface="Calibri" panose="020F0502020204030204" pitchFamily="34" charset="0"/>
                <a:ea typeface="Calibri" panose="020F0502020204030204" pitchFamily="34" charset="0"/>
                <a:cs typeface="Arial" panose="020B0604020202020204" pitchFamily="34" charset="0"/>
              </a:rPr>
              <a:t>  </a:t>
            </a:r>
            <a:endParaRPr lang="en-US" altLang="fr-FR" sz="1400" dirty="0" smtClean="0">
              <a:latin typeface="Calibri" panose="020F0502020204030204" pitchFamily="34" charset="0"/>
              <a:ea typeface="Calibri" panose="020F0502020204030204" pitchFamily="34" charset="0"/>
              <a:cs typeface="Arial" panose="020B0604020202020204" pitchFamily="34" charset="0"/>
            </a:endParaRPr>
          </a:p>
          <a:p>
            <a:endParaRPr lang="en-US" altLang="fr-FR" sz="1400" dirty="0">
              <a:latin typeface="Calibri" panose="020F0502020204030204" pitchFamily="34" charset="0"/>
              <a:ea typeface="Calibri" panose="020F0502020204030204" pitchFamily="34" charset="0"/>
              <a:cs typeface="Arial" panose="020B0604020202020204" pitchFamily="34" charset="0"/>
            </a:endParaRPr>
          </a:p>
          <a:p>
            <a:r>
              <a:rPr lang="fr-FR" altLang="fr-FR" sz="1400" b="1" i="1" dirty="0">
                <a:solidFill>
                  <a:srgbClr val="000000"/>
                </a:solidFill>
                <a:latin typeface="Cambria" panose="02040503050406030204" pitchFamily="18" charset="0"/>
                <a:ea typeface="Calibri" panose="020F0502020204030204" pitchFamily="34" charset="0"/>
                <a:cs typeface="Arial" panose="020B0604020202020204" pitchFamily="34" charset="0"/>
              </a:rPr>
              <a:t>T2 </a:t>
            </a:r>
            <a:r>
              <a:rPr lang="fr-FR" altLang="fr-FR" sz="1400" i="1" dirty="0">
                <a:solidFill>
                  <a:srgbClr val="000000"/>
                </a:solidFill>
                <a:latin typeface="Cambria" panose="02040503050406030204" pitchFamily="18" charset="0"/>
                <a:ea typeface="Calibri" panose="020F0502020204030204" pitchFamily="34" charset="0"/>
                <a:cs typeface="Arial" panose="020B0604020202020204" pitchFamily="34" charset="0"/>
              </a:rPr>
              <a:t>: </a:t>
            </a:r>
            <a:r>
              <a:rPr lang="fr-FR" altLang="fr-FR" sz="1400" i="1" dirty="0" smtClean="0">
                <a:solidFill>
                  <a:srgbClr val="000000"/>
                </a:solidFill>
                <a:latin typeface="Cambria" panose="02040503050406030204" pitchFamily="18" charset="0"/>
                <a:ea typeface="Calibri" panose="020F0502020204030204" pitchFamily="34" charset="0"/>
                <a:cs typeface="Arial" panose="020B0604020202020204" pitchFamily="34" charset="0"/>
              </a:rPr>
              <a:t>Fin </a:t>
            </a:r>
            <a:r>
              <a:rPr lang="fr-FR" altLang="fr-FR" sz="1400" i="1" dirty="0">
                <a:solidFill>
                  <a:srgbClr val="000000"/>
                </a:solidFill>
                <a:latin typeface="Cambria" panose="02040503050406030204" pitchFamily="18" charset="0"/>
                <a:ea typeface="Calibri" panose="020F0502020204030204" pitchFamily="34" charset="0"/>
                <a:cs typeface="Arial" panose="020B0604020202020204" pitchFamily="34" charset="0"/>
              </a:rPr>
              <a:t>du besoin de conservation pour des raisons juridiques ou besoin d’information nécessaire à l’activité</a:t>
            </a:r>
            <a:r>
              <a:rPr lang="fr-FR" altLang="fr-FR" sz="1200" i="1" dirty="0">
                <a:solidFill>
                  <a:srgbClr val="000000"/>
                </a:solidFill>
                <a:latin typeface="Cambria" panose="02040503050406030204" pitchFamily="18" charset="0"/>
                <a:ea typeface="Calibri" panose="020F0502020204030204" pitchFamily="34" charset="0"/>
                <a:cs typeface="Arial" panose="020B0604020202020204" pitchFamily="34" charset="0"/>
              </a:rPr>
              <a:t>.</a:t>
            </a:r>
          </a:p>
        </p:txBody>
      </p:sp>
      <p:sp>
        <p:nvSpPr>
          <p:cNvPr id="2" name="Rectangle 1"/>
          <p:cNvSpPr>
            <a:spLocks noChangeArrowheads="1"/>
          </p:cNvSpPr>
          <p:nvPr/>
        </p:nvSpPr>
        <p:spPr bwMode="auto">
          <a:xfrm>
            <a:off x="355600" y="3500438"/>
            <a:ext cx="6197600" cy="2325687"/>
          </a:xfrm>
          <a:prstGeom prst="rect">
            <a:avLst/>
          </a:prstGeom>
          <a:solidFill>
            <a:schemeClr val="bg1"/>
          </a:solidFill>
          <a:ln w="9525" algn="ctr">
            <a:solidFill>
              <a:schemeClr val="tx1"/>
            </a:solidFill>
            <a:round/>
            <a:headEnd/>
            <a:tailEnd/>
          </a:ln>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fr-FR" altLang="fr-FR"/>
          </a:p>
        </p:txBody>
      </p:sp>
    </p:spTree>
    <p:extLst>
      <p:ext uri="{BB962C8B-B14F-4D97-AF65-F5344CB8AC3E}">
        <p14:creationId xmlns:p14="http://schemas.microsoft.com/office/powerpoint/2010/main" val="6508603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p:txBody>
          <a:bodyPr/>
          <a:lstStyle/>
          <a:p>
            <a:endParaRPr lang="fr-FR" altLang="fr-FR" smtClean="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1728730031"/>
              </p:ext>
            </p:extLst>
          </p:nvPr>
        </p:nvGraphicFramePr>
        <p:xfrm>
          <a:off x="0" y="0"/>
          <a:ext cx="9144000" cy="7021513"/>
        </p:xfrm>
        <a:graphic>
          <a:graphicData uri="http://schemas.openxmlformats.org/drawingml/2006/table">
            <a:tbl>
              <a:tblPr firstRow="1" firstCol="1" bandRow="1">
                <a:tableStyleId>{5C22544A-7EE6-4342-B048-85BDC9FD1C3A}</a:tableStyleId>
              </a:tblPr>
              <a:tblGrid>
                <a:gridCol w="2474660"/>
                <a:gridCol w="6669340"/>
              </a:tblGrid>
              <a:tr h="448940">
                <a:tc gridSpan="2">
                  <a:txBody>
                    <a:bodyPr/>
                    <a:lstStyle/>
                    <a:p>
                      <a:pPr algn="ctr">
                        <a:lnSpc>
                          <a:spcPct val="115000"/>
                        </a:lnSpc>
                        <a:spcBef>
                          <a:spcPts val="600"/>
                        </a:spcBef>
                        <a:spcAft>
                          <a:spcPts val="600"/>
                        </a:spcAft>
                      </a:pPr>
                      <a:r>
                        <a:rPr lang="fr-FR" sz="1400" dirty="0">
                          <a:effectLst/>
                        </a:rPr>
                        <a:t>QUELQUES CAS D’USAGE</a:t>
                      </a:r>
                      <a:endParaRPr lang="fr-FR" sz="1400" dirty="0">
                        <a:solidFill>
                          <a:srgbClr val="5F497A"/>
                        </a:solidFill>
                        <a:effectLst/>
                        <a:latin typeface="Calibri" panose="020F0502020204030204" pitchFamily="34" charset="0"/>
                        <a:ea typeface="Calibri" panose="020F0502020204030204" pitchFamily="34" charset="0"/>
                        <a:cs typeface="Arial" panose="020B0604020202020204" pitchFamily="34" charset="0"/>
                      </a:endParaRPr>
                    </a:p>
                  </a:txBody>
                  <a:tcPr marL="49842" marR="49842" marT="0" marB="0"/>
                </a:tc>
                <a:tc hMerge="1">
                  <a:txBody>
                    <a:bodyPr/>
                    <a:lstStyle/>
                    <a:p>
                      <a:endParaRPr lang="fr-FR"/>
                    </a:p>
                  </a:txBody>
                  <a:tcPr/>
                </a:tc>
              </a:tr>
              <a:tr h="1393565">
                <a:tc>
                  <a:txBody>
                    <a:bodyPr/>
                    <a:lstStyle/>
                    <a:p>
                      <a:pPr>
                        <a:lnSpc>
                          <a:spcPct val="115000"/>
                        </a:lnSpc>
                        <a:spcBef>
                          <a:spcPts val="600"/>
                        </a:spcBef>
                        <a:spcAft>
                          <a:spcPts val="600"/>
                        </a:spcAft>
                      </a:pPr>
                      <a:r>
                        <a:rPr lang="en-US" sz="1200" b="0" dirty="0">
                          <a:solidFill>
                            <a:schemeClr val="tx1"/>
                          </a:solidFill>
                          <a:effectLst/>
                        </a:rPr>
                        <a:t>GED sans SAE</a:t>
                      </a:r>
                      <a:endParaRPr lang="fr-FR" sz="12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9842" marR="49842" marT="0" marB="0"/>
                </a:tc>
                <a:tc>
                  <a:txBody>
                    <a:bodyPr/>
                    <a:lstStyle/>
                    <a:p>
                      <a:pPr>
                        <a:lnSpc>
                          <a:spcPct val="115000"/>
                        </a:lnSpc>
                        <a:spcBef>
                          <a:spcPts val="600"/>
                        </a:spcBef>
                        <a:spcAft>
                          <a:spcPts val="600"/>
                        </a:spcAft>
                      </a:pPr>
                      <a:r>
                        <a:rPr lang="fr-FR" sz="1200" b="0" dirty="0">
                          <a:solidFill>
                            <a:schemeClr val="tx2"/>
                          </a:solidFill>
                          <a:effectLst/>
                        </a:rPr>
                        <a:t>Certains dossiers dont le résultat seul sera intéressant pour l’entreprise peuvent être élaborés dans la GED mais ne jamais passer dans le SAE car la durée de vie de </a:t>
                      </a:r>
                      <a:r>
                        <a:rPr lang="fr-FR" sz="1200" b="0" dirty="0" smtClean="0">
                          <a:solidFill>
                            <a:schemeClr val="tx2"/>
                          </a:solidFill>
                          <a:effectLst/>
                        </a:rPr>
                        <a:t>l’information et l’analyse des risques </a:t>
                      </a:r>
                      <a:r>
                        <a:rPr lang="fr-FR" sz="1200" b="0" dirty="0">
                          <a:solidFill>
                            <a:schemeClr val="tx2"/>
                          </a:solidFill>
                          <a:effectLst/>
                        </a:rPr>
                        <a:t>ne </a:t>
                      </a:r>
                      <a:r>
                        <a:rPr lang="fr-FR" sz="1200" b="0" dirty="0" smtClean="0">
                          <a:solidFill>
                            <a:schemeClr val="tx2"/>
                          </a:solidFill>
                          <a:effectLst/>
                        </a:rPr>
                        <a:t>l’exigent </a:t>
                      </a:r>
                      <a:r>
                        <a:rPr lang="fr-FR" sz="1200" b="0" dirty="0">
                          <a:solidFill>
                            <a:schemeClr val="tx2"/>
                          </a:solidFill>
                          <a:effectLst/>
                        </a:rPr>
                        <a:t>pas : actions de communication, formation, projets faiblement engageants, dossiers d’une durée de vie courte…</a:t>
                      </a:r>
                      <a:endParaRPr lang="fr-FR" sz="1200" b="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9842" marR="49842" marT="0" marB="0"/>
                </a:tc>
              </a:tr>
              <a:tr h="1301409">
                <a:tc>
                  <a:txBody>
                    <a:bodyPr/>
                    <a:lstStyle/>
                    <a:p>
                      <a:pPr>
                        <a:lnSpc>
                          <a:spcPct val="115000"/>
                        </a:lnSpc>
                        <a:spcBef>
                          <a:spcPts val="600"/>
                        </a:spcBef>
                        <a:spcAft>
                          <a:spcPts val="600"/>
                        </a:spcAft>
                      </a:pPr>
                      <a:r>
                        <a:rPr lang="en-US" sz="1200" b="0" dirty="0">
                          <a:effectLst/>
                        </a:rPr>
                        <a:t>GED </a:t>
                      </a:r>
                      <a:r>
                        <a:rPr lang="en-US" sz="1200" b="0" dirty="0" err="1">
                          <a:effectLst/>
                        </a:rPr>
                        <a:t>puis</a:t>
                      </a:r>
                      <a:r>
                        <a:rPr lang="en-US" sz="1200" b="0" dirty="0">
                          <a:effectLst/>
                        </a:rPr>
                        <a:t> SAE</a:t>
                      </a:r>
                      <a:endParaRPr lang="fr-FR" sz="1200" b="0" dirty="0">
                        <a:solidFill>
                          <a:srgbClr val="5F497A"/>
                        </a:solidFill>
                        <a:effectLst/>
                        <a:latin typeface="Calibri" panose="020F0502020204030204" pitchFamily="34" charset="0"/>
                        <a:ea typeface="Calibri" panose="020F0502020204030204" pitchFamily="34" charset="0"/>
                        <a:cs typeface="Arial" panose="020B0604020202020204" pitchFamily="34" charset="0"/>
                      </a:endParaRPr>
                    </a:p>
                  </a:txBody>
                  <a:tcPr marL="49842" marR="49842" marT="0" marB="0"/>
                </a:tc>
                <a:tc>
                  <a:txBody>
                    <a:bodyPr/>
                    <a:lstStyle/>
                    <a:p>
                      <a:pPr>
                        <a:lnSpc>
                          <a:spcPct val="115000"/>
                        </a:lnSpc>
                        <a:spcBef>
                          <a:spcPts val="600"/>
                        </a:spcBef>
                        <a:spcAft>
                          <a:spcPts val="600"/>
                        </a:spcAft>
                      </a:pPr>
                      <a:r>
                        <a:rPr lang="fr-FR" sz="1200" dirty="0">
                          <a:solidFill>
                            <a:schemeClr val="tx2"/>
                          </a:solidFill>
                          <a:effectLst/>
                        </a:rPr>
                        <a:t>Tous les documents liés à un chantier immobilier peuvent être d’abord conservés dans la GED, puis transférés vers le SAE lorsque le chantier est terminé. </a:t>
                      </a:r>
                    </a:p>
                    <a:p>
                      <a:pPr>
                        <a:lnSpc>
                          <a:spcPct val="115000"/>
                        </a:lnSpc>
                        <a:spcBef>
                          <a:spcPts val="600"/>
                        </a:spcBef>
                        <a:spcAft>
                          <a:spcPts val="600"/>
                        </a:spcAft>
                      </a:pPr>
                      <a:r>
                        <a:rPr lang="fr-FR" sz="1200" dirty="0">
                          <a:solidFill>
                            <a:schemeClr val="tx2"/>
                          </a:solidFill>
                          <a:effectLst/>
                        </a:rPr>
                        <a:t>Idem pour les documents d’un contentieux allant dans le SAE lorsque l’affaire a été jugée en dernière instance. Dans ce dernier cas il peut être opportun de faire du tri avant l’archivage.  </a:t>
                      </a:r>
                      <a:endParaRPr lang="fr-FR" sz="1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9842" marR="49842" marT="0" marB="0"/>
                </a:tc>
              </a:tr>
              <a:tr h="841262">
                <a:tc>
                  <a:txBody>
                    <a:bodyPr/>
                    <a:lstStyle/>
                    <a:p>
                      <a:pPr>
                        <a:lnSpc>
                          <a:spcPct val="115000"/>
                        </a:lnSpc>
                        <a:spcBef>
                          <a:spcPts val="600"/>
                        </a:spcBef>
                        <a:spcAft>
                          <a:spcPts val="600"/>
                        </a:spcAft>
                      </a:pPr>
                      <a:r>
                        <a:rPr lang="fr-FR" sz="1200" b="0" dirty="0">
                          <a:effectLst/>
                        </a:rPr>
                        <a:t>SAE sans passage par la GED</a:t>
                      </a:r>
                      <a:endParaRPr lang="fr-FR" sz="1200" b="0" dirty="0">
                        <a:solidFill>
                          <a:srgbClr val="5F497A"/>
                        </a:solidFill>
                        <a:effectLst/>
                        <a:latin typeface="Calibri" panose="020F0502020204030204" pitchFamily="34" charset="0"/>
                        <a:ea typeface="Calibri" panose="020F0502020204030204" pitchFamily="34" charset="0"/>
                        <a:cs typeface="Arial" panose="020B0604020202020204" pitchFamily="34" charset="0"/>
                      </a:endParaRPr>
                    </a:p>
                  </a:txBody>
                  <a:tcPr marL="49842" marR="49842" marT="0" marB="0"/>
                </a:tc>
                <a:tc>
                  <a:txBody>
                    <a:bodyPr/>
                    <a:lstStyle/>
                    <a:p>
                      <a:pPr>
                        <a:lnSpc>
                          <a:spcPct val="115000"/>
                        </a:lnSpc>
                        <a:spcBef>
                          <a:spcPts val="600"/>
                        </a:spcBef>
                        <a:spcAft>
                          <a:spcPts val="600"/>
                        </a:spcAft>
                      </a:pPr>
                      <a:r>
                        <a:rPr lang="fr-FR" sz="1200" dirty="0">
                          <a:solidFill>
                            <a:schemeClr val="tx2"/>
                          </a:solidFill>
                          <a:effectLst/>
                        </a:rPr>
                        <a:t>Il est à noter que certains SAE proposent aussi des fonctionnalités de consultation voire de visualisation, tout à fait adaptées à certains cas d’usage : l’archivage de factures dès leur émission ou réception par exemple, et sans qu’il soit besoin de transiter au préalable par une GED.</a:t>
                      </a:r>
                      <a:endParaRPr lang="fr-FR" sz="1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9842" marR="49842" marT="0" marB="0"/>
                </a:tc>
              </a:tr>
              <a:tr h="993664">
                <a:tc>
                  <a:txBody>
                    <a:bodyPr/>
                    <a:lstStyle/>
                    <a:p>
                      <a:pPr>
                        <a:lnSpc>
                          <a:spcPct val="115000"/>
                        </a:lnSpc>
                        <a:spcBef>
                          <a:spcPts val="600"/>
                        </a:spcBef>
                        <a:spcAft>
                          <a:spcPts val="600"/>
                        </a:spcAft>
                      </a:pPr>
                      <a:r>
                        <a:rPr lang="en-US" sz="1200" b="0" dirty="0">
                          <a:effectLst/>
                        </a:rPr>
                        <a:t>GED et SAE</a:t>
                      </a:r>
                      <a:endParaRPr lang="fr-FR" sz="1200" b="0" dirty="0">
                        <a:solidFill>
                          <a:srgbClr val="5F497A"/>
                        </a:solidFill>
                        <a:effectLst/>
                        <a:latin typeface="Calibri" panose="020F0502020204030204" pitchFamily="34" charset="0"/>
                        <a:ea typeface="Calibri" panose="020F0502020204030204" pitchFamily="34" charset="0"/>
                        <a:cs typeface="Arial" panose="020B0604020202020204" pitchFamily="34" charset="0"/>
                      </a:endParaRPr>
                    </a:p>
                  </a:txBody>
                  <a:tcPr marL="49842" marR="49842" marT="0" marB="0"/>
                </a:tc>
                <a:tc>
                  <a:txBody>
                    <a:bodyPr/>
                    <a:lstStyle/>
                    <a:p>
                      <a:pPr>
                        <a:lnSpc>
                          <a:spcPct val="115000"/>
                        </a:lnSpc>
                        <a:spcBef>
                          <a:spcPts val="600"/>
                        </a:spcBef>
                        <a:spcAft>
                          <a:spcPts val="600"/>
                        </a:spcAft>
                      </a:pPr>
                      <a:r>
                        <a:rPr lang="fr-FR" sz="1200" dirty="0">
                          <a:solidFill>
                            <a:schemeClr val="tx2"/>
                          </a:solidFill>
                          <a:effectLst/>
                        </a:rPr>
                        <a:t>Les </a:t>
                      </a:r>
                      <a:r>
                        <a:rPr lang="fr-FR" sz="1200" dirty="0" err="1">
                          <a:solidFill>
                            <a:schemeClr val="tx2"/>
                          </a:solidFill>
                          <a:effectLst/>
                        </a:rPr>
                        <a:t>comptes-rendus</a:t>
                      </a:r>
                      <a:r>
                        <a:rPr lang="fr-FR" sz="1200" dirty="0">
                          <a:solidFill>
                            <a:schemeClr val="tx2"/>
                          </a:solidFill>
                          <a:effectLst/>
                        </a:rPr>
                        <a:t> de Conseil d’administration seront archivés </a:t>
                      </a:r>
                      <a:r>
                        <a:rPr lang="fr-FR" sz="1200" dirty="0" smtClean="0">
                          <a:solidFill>
                            <a:schemeClr val="tx2"/>
                          </a:solidFill>
                          <a:effectLst/>
                        </a:rPr>
                        <a:t>immédiatement après validation, </a:t>
                      </a:r>
                      <a:r>
                        <a:rPr lang="fr-FR" sz="1200" dirty="0">
                          <a:solidFill>
                            <a:schemeClr val="tx2"/>
                          </a:solidFill>
                          <a:effectLst/>
                        </a:rPr>
                        <a:t>ils </a:t>
                      </a:r>
                      <a:r>
                        <a:rPr lang="fr-FR" sz="1200" dirty="0" smtClean="0">
                          <a:solidFill>
                            <a:schemeClr val="tx2"/>
                          </a:solidFill>
                          <a:effectLst/>
                        </a:rPr>
                        <a:t>sont soumis à une obligation légale de conservation et ont </a:t>
                      </a:r>
                      <a:r>
                        <a:rPr lang="fr-FR" sz="1200" dirty="0">
                          <a:solidFill>
                            <a:schemeClr val="tx2"/>
                          </a:solidFill>
                          <a:effectLst/>
                        </a:rPr>
                        <a:t>souvent un caractère historique. </a:t>
                      </a:r>
                    </a:p>
                    <a:p>
                      <a:pPr>
                        <a:lnSpc>
                          <a:spcPct val="115000"/>
                        </a:lnSpc>
                        <a:spcBef>
                          <a:spcPts val="600"/>
                        </a:spcBef>
                        <a:spcAft>
                          <a:spcPts val="600"/>
                        </a:spcAft>
                      </a:pPr>
                      <a:r>
                        <a:rPr lang="fr-FR" sz="1200" dirty="0">
                          <a:solidFill>
                            <a:schemeClr val="tx2"/>
                          </a:solidFill>
                          <a:effectLst/>
                        </a:rPr>
                        <a:t>En parallèle, des copies des mêmes CR peuvent exister dans une GED pour le partage et la diffusion.</a:t>
                      </a:r>
                      <a:endParaRPr lang="fr-FR" sz="1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9842" marR="49842" marT="0" marB="0"/>
                </a:tc>
              </a:tr>
              <a:tr h="2042673">
                <a:tc>
                  <a:txBody>
                    <a:bodyPr/>
                    <a:lstStyle/>
                    <a:p>
                      <a:pPr>
                        <a:lnSpc>
                          <a:spcPct val="115000"/>
                        </a:lnSpc>
                        <a:spcBef>
                          <a:spcPts val="600"/>
                        </a:spcBef>
                        <a:spcAft>
                          <a:spcPts val="600"/>
                        </a:spcAft>
                      </a:pPr>
                      <a:r>
                        <a:rPr lang="fr-FR" sz="1200" b="0" dirty="0">
                          <a:effectLst/>
                        </a:rPr>
                        <a:t>GED ou SAE </a:t>
                      </a:r>
                    </a:p>
                    <a:p>
                      <a:pPr>
                        <a:lnSpc>
                          <a:spcPct val="115000"/>
                        </a:lnSpc>
                        <a:spcBef>
                          <a:spcPts val="600"/>
                        </a:spcBef>
                        <a:spcAft>
                          <a:spcPts val="600"/>
                        </a:spcAft>
                      </a:pPr>
                      <a:r>
                        <a:rPr lang="fr-FR" sz="1000" dirty="0">
                          <a:effectLst/>
                        </a:rPr>
                        <a:t>(selon le choix d’entreprise ou les fonctionnalités des outil)</a:t>
                      </a:r>
                      <a:endParaRPr lang="fr-FR" sz="1000" dirty="0">
                        <a:solidFill>
                          <a:srgbClr val="5F497A"/>
                        </a:solidFill>
                        <a:effectLst/>
                        <a:latin typeface="Calibri" panose="020F0502020204030204" pitchFamily="34" charset="0"/>
                        <a:ea typeface="Calibri" panose="020F0502020204030204" pitchFamily="34" charset="0"/>
                        <a:cs typeface="Arial" panose="020B0604020202020204" pitchFamily="34" charset="0"/>
                      </a:endParaRPr>
                    </a:p>
                  </a:txBody>
                  <a:tcPr marL="49842" marR="49842" marT="0" marB="0"/>
                </a:tc>
                <a:tc>
                  <a:txBody>
                    <a:bodyPr/>
                    <a:lstStyle/>
                    <a:p>
                      <a:pPr>
                        <a:lnSpc>
                          <a:spcPct val="115000"/>
                        </a:lnSpc>
                        <a:spcBef>
                          <a:spcPts val="600"/>
                        </a:spcBef>
                        <a:spcAft>
                          <a:spcPts val="600"/>
                        </a:spcAft>
                      </a:pPr>
                      <a:r>
                        <a:rPr lang="fr-FR" sz="1200" dirty="0">
                          <a:solidFill>
                            <a:schemeClr val="tx2"/>
                          </a:solidFill>
                          <a:effectLst/>
                        </a:rPr>
                        <a:t>Un exemple répandu dans les entreprises est la GED Qualité où l’on retrouve procédures et instructions en vigueur. Ce type de GED a vocation à être consultée par toute l’entreprise, ou au moins par l’ensemble de la communauté chargée de les appliquer. </a:t>
                      </a:r>
                    </a:p>
                    <a:p>
                      <a:pPr>
                        <a:lnSpc>
                          <a:spcPct val="115000"/>
                        </a:lnSpc>
                        <a:spcBef>
                          <a:spcPts val="600"/>
                        </a:spcBef>
                        <a:spcAft>
                          <a:spcPts val="600"/>
                        </a:spcAft>
                      </a:pPr>
                      <a:r>
                        <a:rPr lang="fr-FR" sz="1200" dirty="0">
                          <a:solidFill>
                            <a:schemeClr val="tx2"/>
                          </a:solidFill>
                          <a:effectLst/>
                        </a:rPr>
                        <a:t>Ce type de visualisation pourrait également se faire depuis un SAE (les documents sont engageants sur la longue durée) mais il est fréquent de réserver au SAE l’archivage des versions </a:t>
                      </a:r>
                      <a:r>
                        <a:rPr lang="fr-FR" sz="1200" dirty="0" smtClean="0">
                          <a:solidFill>
                            <a:schemeClr val="tx2"/>
                          </a:solidFill>
                          <a:effectLst/>
                        </a:rPr>
                        <a:t>périmées </a:t>
                      </a:r>
                      <a:r>
                        <a:rPr lang="fr-FR" sz="1200" dirty="0">
                          <a:solidFill>
                            <a:schemeClr val="tx2"/>
                          </a:solidFill>
                          <a:effectLst/>
                        </a:rPr>
                        <a:t>(avec leurs dates de validité, pour preuve) et de limiter alors l’accès dans le SAE aux personnes révisant les politiques ou chargées des contentieux, pour éviter toute utilisation d’une procédure retirée.</a:t>
                      </a:r>
                      <a:endParaRPr lang="fr-FR" sz="12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9842" marR="49842" marT="0" marB="0"/>
                </a:tc>
              </a:tr>
            </a:tbl>
          </a:graphicData>
        </a:graphic>
      </p:graphicFrame>
      <p:sp>
        <p:nvSpPr>
          <p:cNvPr id="14361" name="Espace réservé de la date 3"/>
          <p:cNvSpPr>
            <a:spLocks noGrp="1"/>
          </p:cNvSpPr>
          <p:nvPr>
            <p:ph type="dt" sz="quarter" idx="4294967295"/>
          </p:nvPr>
        </p:nvSpPr>
        <p:spPr>
          <a:xfrm>
            <a:off x="355600" y="6332538"/>
            <a:ext cx="6197600" cy="244475"/>
          </a:xfrm>
          <a:prstGeom prst="rect">
            <a:avLst/>
          </a:prstGeom>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900" smtClean="0">
                <a:solidFill>
                  <a:schemeClr val="accent1"/>
                </a:solidFill>
              </a:rPr>
              <a:t>Nom du projet /</a:t>
            </a:r>
            <a:r>
              <a:rPr lang="fr-FR" altLang="fr-FR" sz="900" b="0" smtClean="0">
                <a:solidFill>
                  <a:schemeClr val="accent1"/>
                </a:solidFill>
              </a:rPr>
              <a:t> </a:t>
            </a:r>
            <a:fld id="{1F9896EA-1232-4952-8716-5F8DE4F51DA2}" type="datetime1">
              <a:rPr lang="fr-FR" altLang="fr-FR" sz="900" b="0" smtClean="0">
                <a:solidFill>
                  <a:schemeClr val="accent1"/>
                </a:solidFill>
              </a:rPr>
              <a:pPr/>
              <a:t>27/06/2018</a:t>
            </a:fld>
            <a:endParaRPr lang="fr-FR" altLang="fr-FR" sz="900" b="0" smtClean="0">
              <a:solidFill>
                <a:schemeClr val="accent1"/>
              </a:solidFill>
            </a:endParaRPr>
          </a:p>
        </p:txBody>
      </p:sp>
      <p:sp>
        <p:nvSpPr>
          <p:cNvPr id="14362" name="Rectangle 1"/>
          <p:cNvSpPr>
            <a:spLocks noChangeArrowheads="1"/>
          </p:cNvSpPr>
          <p:nvPr/>
        </p:nvSpPr>
        <p:spPr bwMode="auto">
          <a:xfrm>
            <a:off x="-3887788" y="-271463"/>
            <a:ext cx="16510001" cy="1000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1100">
                <a:latin typeface="Calibri" panose="020F0502020204030204" pitchFamily="34" charset="0"/>
                <a:ea typeface="Calibri" panose="020F0502020204030204" pitchFamily="34" charset="0"/>
                <a:cs typeface="Arial" panose="020B0604020202020204" pitchFamily="34" charset="0"/>
              </a:rPr>
              <a:t>de la phase d’utilisation opérationnelle.</a:t>
            </a:r>
            <a:endParaRPr lang="fr-FR" altLang="fr-FR" sz="800">
              <a:ea typeface="Calibri" panose="020F0502020204030204" pitchFamily="34" charset="0"/>
              <a:cs typeface="Arial" panose="020B0604020202020204" pitchFamily="34" charset="0"/>
            </a:endParaRPr>
          </a:p>
          <a:p>
            <a:r>
              <a:rPr lang="fr-FR" altLang="fr-FR" sz="1600" b="1">
                <a:solidFill>
                  <a:srgbClr val="365F91"/>
                </a:solidFill>
                <a:latin typeface="Cambria" panose="02040503050406030204" pitchFamily="18" charset="0"/>
                <a:ea typeface="Calibri" panose="020F0502020204030204" pitchFamily="34" charset="0"/>
                <a:cs typeface="Arial" panose="020B0604020202020204" pitchFamily="34" charset="0"/>
              </a:rPr>
              <a:t/>
            </a:r>
            <a:br>
              <a:rPr lang="fr-FR" altLang="fr-FR" sz="1600" b="1">
                <a:solidFill>
                  <a:srgbClr val="365F91"/>
                </a:solidFill>
                <a:latin typeface="Cambria" panose="02040503050406030204" pitchFamily="18" charset="0"/>
                <a:ea typeface="Calibri" panose="020F0502020204030204" pitchFamily="34" charset="0"/>
                <a:cs typeface="Arial" panose="020B0604020202020204" pitchFamily="34" charset="0"/>
              </a:rPr>
            </a:br>
            <a:endParaRPr lang="fr-FR" altLang="fr-FR" sz="800">
              <a:ea typeface="Calibri" panose="020F0502020204030204" pitchFamily="34" charset="0"/>
              <a:cs typeface="Arial" panose="020B0604020202020204" pitchFamily="34" charset="0"/>
            </a:endParaRPr>
          </a:p>
          <a:p>
            <a:endParaRPr lang="fr-FR" altLang="fr-FR">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5856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3"/>
            <a:ext cx="8229600" cy="634083"/>
          </a:xfrm>
        </p:spPr>
        <p:txBody>
          <a:bodyPr>
            <a:normAutofit fontScale="90000"/>
          </a:bodyPr>
          <a:lstStyle/>
          <a:p>
            <a:pPr lvl="0"/>
            <a:r>
              <a:rPr lang="fr-FR" b="1" dirty="0"/>
              <a:t>Sommaire</a:t>
            </a:r>
          </a:p>
        </p:txBody>
      </p:sp>
      <p:sp>
        <p:nvSpPr>
          <p:cNvPr id="4" name="Espace réservé du contenu 3"/>
          <p:cNvSpPr>
            <a:spLocks noGrp="1"/>
          </p:cNvSpPr>
          <p:nvPr>
            <p:ph idx="1"/>
          </p:nvPr>
        </p:nvSpPr>
        <p:spPr>
          <a:xfrm>
            <a:off x="523493" y="1616641"/>
            <a:ext cx="8229600" cy="5133713"/>
          </a:xfrm>
          <a:prstGeom prst="rect">
            <a:avLst/>
          </a:prstGeom>
        </p:spPr>
        <p:txBody>
          <a:bodyPr wrap="square">
            <a:spAutoFit/>
          </a:bodyPr>
          <a:lstStyle/>
          <a:p>
            <a:endParaRPr lang="fr-FR" sz="1800" dirty="0"/>
          </a:p>
          <a:p>
            <a:endParaRPr lang="fr-FR" sz="1800" dirty="0"/>
          </a:p>
          <a:p>
            <a:pPr marL="457200" indent="-457200">
              <a:buFont typeface="+mj-lt"/>
              <a:buAutoNum type="arabicPeriod"/>
            </a:pPr>
            <a:r>
              <a:rPr lang="fr-FR" sz="2000" dirty="0"/>
              <a:t>Rappel des principes  et agenda       10 mn</a:t>
            </a:r>
          </a:p>
          <a:p>
            <a:pPr marL="457200" lvl="0" indent="-457200">
              <a:buFont typeface="+mj-lt"/>
              <a:buAutoNum type="arabicPeriod"/>
            </a:pPr>
            <a:r>
              <a:rPr lang="fr-FR" sz="2000" dirty="0"/>
              <a:t>Présentation et tour de table   30 mn</a:t>
            </a:r>
          </a:p>
          <a:p>
            <a:pPr marL="457200" indent="-457200">
              <a:buFont typeface="+mj-lt"/>
              <a:buAutoNum type="arabicPeriod"/>
            </a:pPr>
            <a:r>
              <a:rPr lang="fr-FR" sz="2000" dirty="0" smtClean="0"/>
              <a:t>Présentation de l’entreprise invitante</a:t>
            </a:r>
            <a:r>
              <a:rPr lang="fr-FR" sz="2000" dirty="0"/>
              <a:t>	</a:t>
            </a:r>
            <a:r>
              <a:rPr lang="fr-FR" sz="2000" dirty="0" smtClean="0"/>
              <a:t>15 </a:t>
            </a:r>
            <a:r>
              <a:rPr lang="fr-FR" sz="2000" dirty="0"/>
              <a:t>mn </a:t>
            </a:r>
          </a:p>
          <a:p>
            <a:pPr marL="457200" indent="-457200">
              <a:buFont typeface="+mj-lt"/>
              <a:buAutoNum type="arabicPeriod"/>
            </a:pPr>
            <a:r>
              <a:rPr lang="fr-FR" sz="2000" dirty="0"/>
              <a:t>Présentation </a:t>
            </a:r>
            <a:r>
              <a:rPr lang="fr-FR" sz="2000" dirty="0" smtClean="0"/>
              <a:t>« regards croisés GED/SAE »  40 </a:t>
            </a:r>
            <a:r>
              <a:rPr lang="fr-FR" sz="2000" dirty="0"/>
              <a:t>min</a:t>
            </a:r>
          </a:p>
          <a:p>
            <a:pPr marL="457200" indent="-457200">
              <a:buFont typeface="+mj-lt"/>
              <a:buAutoNum type="arabicPeriod"/>
            </a:pPr>
            <a:r>
              <a:rPr lang="fr-FR" sz="2000" dirty="0"/>
              <a:t>Pause </a:t>
            </a:r>
            <a:r>
              <a:rPr lang="fr-FR" sz="2000" dirty="0" smtClean="0"/>
              <a:t>			10 </a:t>
            </a:r>
            <a:r>
              <a:rPr lang="fr-FR" sz="2000" dirty="0"/>
              <a:t>min</a:t>
            </a:r>
          </a:p>
          <a:p>
            <a:pPr marL="457200" indent="-457200">
              <a:buFont typeface="+mj-lt"/>
              <a:buAutoNum type="arabicPeriod"/>
            </a:pPr>
            <a:r>
              <a:rPr lang="fr-FR" sz="2000" dirty="0"/>
              <a:t>Echanges au sein de l’atelier </a:t>
            </a:r>
            <a:r>
              <a:rPr lang="fr-FR" sz="2000" dirty="0" smtClean="0"/>
              <a:t>	30 </a:t>
            </a:r>
            <a:r>
              <a:rPr lang="fr-FR" sz="2000" dirty="0"/>
              <a:t>min</a:t>
            </a:r>
          </a:p>
          <a:p>
            <a:pPr marL="457200" indent="-457200">
              <a:buFont typeface="+mj-lt"/>
              <a:buAutoNum type="arabicPeriod"/>
            </a:pPr>
            <a:r>
              <a:rPr lang="fr-FR" sz="2000" dirty="0"/>
              <a:t>Restitution des échanges </a:t>
            </a:r>
            <a:r>
              <a:rPr lang="fr-FR" sz="2000" dirty="0" smtClean="0"/>
              <a:t>	30 min</a:t>
            </a:r>
          </a:p>
          <a:p>
            <a:pPr marL="457200" indent="-457200">
              <a:buFont typeface="+mj-lt"/>
              <a:buAutoNum type="arabicPeriod"/>
            </a:pPr>
            <a:r>
              <a:rPr lang="fr-FR" sz="2000" dirty="0" smtClean="0"/>
              <a:t>Conclusion de l’atelier		15 min</a:t>
            </a:r>
            <a:endParaRPr lang="fr-FR" sz="2000" dirty="0"/>
          </a:p>
          <a:p>
            <a:pPr marL="457200" indent="-457200">
              <a:buFont typeface="+mj-lt"/>
              <a:buAutoNum type="arabicPeriod"/>
            </a:pPr>
            <a:r>
              <a:rPr lang="fr-FR" sz="2000" dirty="0"/>
              <a:t>Annexes</a:t>
            </a:r>
          </a:p>
          <a:p>
            <a:pPr marL="0" indent="0">
              <a:buNone/>
            </a:pPr>
            <a:endParaRPr lang="fr-FR" sz="2000" dirty="0"/>
          </a:p>
          <a:p>
            <a:pPr marL="457200" indent="-457200">
              <a:buNone/>
            </a:pPr>
            <a:endParaRPr lang="fr-FR" sz="2000" dirty="0"/>
          </a:p>
          <a:p>
            <a:pPr marL="457200" indent="-457200">
              <a:buNone/>
            </a:pPr>
            <a:endParaRPr lang="fr-FR" sz="2000" dirty="0"/>
          </a:p>
        </p:txBody>
      </p:sp>
      <p:pic>
        <p:nvPicPr>
          <p:cNvPr id="2051" name="Picture 3"/>
          <p:cNvPicPr>
            <a:picLocks noChangeAspect="1" noChangeArrowheads="1"/>
          </p:cNvPicPr>
          <p:nvPr/>
        </p:nvPicPr>
        <p:blipFill>
          <a:blip r:embed="rId3" cstate="print"/>
          <a:srcRect/>
          <a:stretch>
            <a:fillRect/>
          </a:stretch>
        </p:blipFill>
        <p:spPr bwMode="auto">
          <a:xfrm>
            <a:off x="5508104" y="1960061"/>
            <a:ext cx="936104" cy="707787"/>
          </a:xfrm>
          <a:prstGeom prst="rect">
            <a:avLst/>
          </a:prstGeom>
          <a:noFill/>
          <a:ln w="9525">
            <a:noFill/>
            <a:miter lim="800000"/>
            <a:headEnd/>
            <a:tailEnd/>
          </a:ln>
        </p:spPr>
      </p:pic>
      <p:pic>
        <p:nvPicPr>
          <p:cNvPr id="2053" name="Picture 5"/>
          <p:cNvPicPr>
            <a:picLocks noChangeAspect="1" noChangeArrowheads="1"/>
          </p:cNvPicPr>
          <p:nvPr/>
        </p:nvPicPr>
        <p:blipFill>
          <a:blip r:embed="rId4" cstate="print"/>
          <a:srcRect/>
          <a:stretch>
            <a:fillRect/>
          </a:stretch>
        </p:blipFill>
        <p:spPr bwMode="auto">
          <a:xfrm>
            <a:off x="5234533" y="3848335"/>
            <a:ext cx="1209675" cy="942975"/>
          </a:xfrm>
          <a:prstGeom prst="rect">
            <a:avLst/>
          </a:prstGeom>
          <a:noFill/>
          <a:ln w="9525">
            <a:noFill/>
            <a:miter lim="800000"/>
            <a:headEnd/>
            <a:tailEnd/>
          </a:ln>
        </p:spPr>
      </p:pic>
      <p:pic>
        <p:nvPicPr>
          <p:cNvPr id="8" name="Image 7"/>
          <p:cNvPicPr/>
          <p:nvPr/>
        </p:nvPicPr>
        <p:blipFill>
          <a:blip r:embed="rId5" cstate="print"/>
          <a:srcRect/>
          <a:stretch>
            <a:fillRect/>
          </a:stretch>
        </p:blipFill>
        <p:spPr bwMode="auto">
          <a:xfrm>
            <a:off x="6070923" y="3052782"/>
            <a:ext cx="1195264" cy="302387"/>
          </a:xfrm>
          <a:prstGeom prst="rect">
            <a:avLst/>
          </a:prstGeom>
          <a:noFill/>
          <a:ln w="9525">
            <a:noFill/>
            <a:miter lim="800000"/>
            <a:headEnd/>
            <a:tailEnd/>
          </a:ln>
        </p:spPr>
      </p:pic>
      <p:pic>
        <p:nvPicPr>
          <p:cNvPr id="9" name="Image 8"/>
          <p:cNvPicPr/>
          <p:nvPr/>
        </p:nvPicPr>
        <p:blipFill>
          <a:blip r:embed="rId6" cstate="print"/>
          <a:srcRect/>
          <a:stretch>
            <a:fillRect/>
          </a:stretch>
        </p:blipFill>
        <p:spPr bwMode="auto">
          <a:xfrm>
            <a:off x="6228184" y="3459906"/>
            <a:ext cx="1837055" cy="32575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p:txBody>
          <a:bodyPr>
            <a:normAutofit fontScale="90000"/>
          </a:bodyPr>
          <a:lstStyle/>
          <a:p>
            <a:r>
              <a:rPr lang="fr-FR" altLang="fr-FR" b="1" i="1" u="sng" smtClean="0">
                <a:solidFill>
                  <a:srgbClr val="FF0000"/>
                </a:solidFill>
              </a:rPr>
              <a:t>En résumé</a:t>
            </a:r>
            <a:r>
              <a:rPr lang="fr-FR" altLang="fr-FR" b="1" i="1" smtClean="0">
                <a:solidFill>
                  <a:srgbClr val="FF0000"/>
                </a:solidFill>
              </a:rPr>
              <a:t>  </a:t>
            </a:r>
            <a:r>
              <a:rPr lang="fr-FR" altLang="fr-FR" smtClean="0"/>
              <a:t>GED et Archivage - Vision comparative</a:t>
            </a:r>
            <a:br>
              <a:rPr lang="fr-FR" altLang="fr-FR" smtClean="0"/>
            </a:br>
            <a:endParaRPr lang="fr-FR" altLang="fr-FR" smtClean="0"/>
          </a:p>
        </p:txBody>
      </p:sp>
      <p:sp>
        <p:nvSpPr>
          <p:cNvPr id="15363" name="Espace réservé du contenu 2"/>
          <p:cNvSpPr>
            <a:spLocks noGrp="1"/>
          </p:cNvSpPr>
          <p:nvPr>
            <p:ph idx="1"/>
          </p:nvPr>
        </p:nvSpPr>
        <p:spPr/>
        <p:txBody>
          <a:bodyPr/>
          <a:lstStyle/>
          <a:p>
            <a:endParaRPr lang="fr-FR" altLang="fr-FR" smtClean="0"/>
          </a:p>
        </p:txBody>
      </p:sp>
      <p:sp>
        <p:nvSpPr>
          <p:cNvPr id="15364" name="Espace réservé de la date 3"/>
          <p:cNvSpPr>
            <a:spLocks noGrp="1"/>
          </p:cNvSpPr>
          <p:nvPr>
            <p:ph type="dt" sz="quarter" idx="4294967295"/>
          </p:nvPr>
        </p:nvSpPr>
        <p:spPr>
          <a:xfrm>
            <a:off x="355600" y="6332538"/>
            <a:ext cx="6197600" cy="244475"/>
          </a:xfrm>
          <a:prstGeom prst="rect">
            <a:avLst/>
          </a:prstGeom>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fr-FR" altLang="fr-FR" sz="900" smtClean="0">
                <a:solidFill>
                  <a:schemeClr val="accent1"/>
                </a:solidFill>
              </a:rPr>
              <a:t>Nom du projet /</a:t>
            </a:r>
            <a:r>
              <a:rPr lang="fr-FR" altLang="fr-FR" sz="900" b="0" smtClean="0">
                <a:solidFill>
                  <a:schemeClr val="accent1"/>
                </a:solidFill>
              </a:rPr>
              <a:t> </a:t>
            </a:r>
            <a:fld id="{94D5F1FC-CE73-4967-A005-3A460A994CCB}" type="datetime1">
              <a:rPr lang="fr-FR" altLang="fr-FR" sz="900" b="0" smtClean="0">
                <a:solidFill>
                  <a:schemeClr val="accent1"/>
                </a:solidFill>
              </a:rPr>
              <a:pPr/>
              <a:t>27/06/2018</a:t>
            </a:fld>
            <a:endParaRPr lang="fr-FR" altLang="fr-FR" sz="900" b="0" smtClean="0">
              <a:solidFill>
                <a:schemeClr val="accent1"/>
              </a:solidFill>
            </a:endParaRPr>
          </a:p>
        </p:txBody>
      </p:sp>
      <p:grpSp>
        <p:nvGrpSpPr>
          <p:cNvPr id="15365" name="Groupe 70"/>
          <p:cNvGrpSpPr>
            <a:grpSpLocks/>
          </p:cNvGrpSpPr>
          <p:nvPr/>
        </p:nvGrpSpPr>
        <p:grpSpPr bwMode="auto">
          <a:xfrm>
            <a:off x="179388" y="1260475"/>
            <a:ext cx="8796337" cy="5408613"/>
            <a:chOff x="0" y="0"/>
            <a:chExt cx="5760720" cy="4337914"/>
          </a:xfrm>
        </p:grpSpPr>
        <p:pic>
          <p:nvPicPr>
            <p:cNvPr id="15366" name="tabl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60720" cy="4065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 name="Text Box 1142"/>
            <p:cNvSpPr txBox="1">
              <a:spLocks noChangeArrowheads="1"/>
            </p:cNvSpPr>
            <p:nvPr/>
          </p:nvSpPr>
          <p:spPr bwMode="auto">
            <a:xfrm>
              <a:off x="2363132" y="4031064"/>
              <a:ext cx="1038614" cy="306850"/>
            </a:xfrm>
            <a:prstGeom prst="rect">
              <a:avLst/>
            </a:prstGeom>
            <a:noFill/>
            <a:ln w="9525">
              <a:noFill/>
              <a:miter lim="800000"/>
              <a:headEnd/>
              <a:tailEnd/>
            </a:ln>
          </p:spPr>
          <p:txBody>
            <a:bodyPr/>
            <a:lstStyle/>
            <a:p>
              <a:pPr>
                <a:spcAft>
                  <a:spcPts val="0"/>
                </a:spcAft>
                <a:defRPr/>
              </a:pPr>
              <a:r>
                <a:rPr lang="fr-FR" sz="1050" i="1">
                  <a:solidFill>
                    <a:srgbClr val="44546A"/>
                  </a:solidFill>
                  <a:latin typeface="Calibri" panose="020F0502020204030204" pitchFamily="34" charset="0"/>
                  <a:ea typeface="Times New Roman" panose="02020603050405020304" pitchFamily="18" charset="0"/>
                  <a:cs typeface="Times New Roman" panose="02020603050405020304" pitchFamily="18" charset="0"/>
                </a:rPr>
                <a:t>Source MoReq</a:t>
              </a:r>
              <a:endParaRPr lang="fr-FR" sz="1200">
                <a:latin typeface="Times New Roman" panose="02020603050405020304" pitchFamily="18" charset="0"/>
                <a:ea typeface="Times New Roman" panose="02020603050405020304" pitchFamily="18" charset="0"/>
              </a:endParaRPr>
            </a:p>
          </p:txBody>
        </p:sp>
      </p:grpSp>
    </p:spTree>
    <p:extLst>
      <p:ext uri="{BB962C8B-B14F-4D97-AF65-F5344CB8AC3E}">
        <p14:creationId xmlns:p14="http://schemas.microsoft.com/office/powerpoint/2010/main" val="18280099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4784"/>
            <a:ext cx="8229600" cy="4853136"/>
          </a:xfrm>
        </p:spPr>
        <p:txBody>
          <a:bodyPr>
            <a:normAutofit/>
          </a:bodyPr>
          <a:lstStyle/>
          <a:p>
            <a:pPr>
              <a:buFont typeface="Wingdings" panose="05000000000000000000" pitchFamily="2" charset="2"/>
              <a:buChar char="v"/>
            </a:pPr>
            <a:r>
              <a:rPr lang="fr-FR" sz="2000" b="1" dirty="0" smtClean="0"/>
              <a:t>Groupe 1 </a:t>
            </a:r>
            <a:r>
              <a:rPr lang="fr-FR" sz="2000" dirty="0" smtClean="0"/>
              <a:t>: Monique, Sylvie, </a:t>
            </a:r>
            <a:r>
              <a:rPr lang="fr-FR" sz="2000" u="sng" dirty="0" smtClean="0"/>
              <a:t>Nathalie</a:t>
            </a:r>
            <a:r>
              <a:rPr lang="fr-FR" sz="2000" dirty="0" smtClean="0"/>
              <a:t>, Anne</a:t>
            </a:r>
          </a:p>
          <a:p>
            <a:pPr lvl="1">
              <a:buFont typeface="Wingdings" panose="05000000000000000000" pitchFamily="2" charset="2"/>
              <a:buChar char="§"/>
            </a:pPr>
            <a:r>
              <a:rPr lang="fr-FR" sz="1600" dirty="0" smtClean="0"/>
              <a:t>Nathalie a mis en place un SAE il y a 4 ans. Elle trouve que c’est un système très complexe pour l’utilisateur. Elle n’est pas certaine que le SAE soit la solution mais préconise plutôt l’idée d’un outil qui permettrait de tagger des documents comme engageants (et qui resteraient dans la GED) associé à un puissant moteur de recherche pour les retrouver.</a:t>
            </a:r>
          </a:p>
          <a:p>
            <a:pPr lvl="1">
              <a:buFont typeface="Wingdings" panose="05000000000000000000" pitchFamily="2" charset="2"/>
              <a:buChar char="§"/>
            </a:pPr>
            <a:r>
              <a:rPr lang="fr-FR" sz="1600" dirty="0" smtClean="0"/>
              <a:t>Sylvie ajoute néanmoins qu’ on ne peut retrouver dans ces GED tout ce qui fait la spécificité du SAE : horodatage, intégrité, etc.. Cependant elle admet que la frontière entre GED et SAE devient de plus en plus floue. Elle ajoute que les métadonnées n’étant pas forcément renseignées, cela pose un problème pour retrouver ces données. Elle préconise de réaliser des actions fortes de sensibilisation aux bonnes pratiques de l’archivage.</a:t>
            </a:r>
          </a:p>
          <a:p>
            <a:pPr lvl="1">
              <a:buFont typeface="Wingdings" panose="05000000000000000000" pitchFamily="2" charset="2"/>
              <a:buChar char="§"/>
            </a:pPr>
            <a:r>
              <a:rPr lang="fr-FR" sz="1600" dirty="0" smtClean="0"/>
              <a:t>Nathalie ajoute que le document </a:t>
            </a:r>
            <a:r>
              <a:rPr lang="fr-FR" sz="1600" dirty="0" err="1" smtClean="0"/>
              <a:t>taggé</a:t>
            </a:r>
            <a:r>
              <a:rPr lang="fr-FR" sz="1600" dirty="0" smtClean="0"/>
              <a:t> archive peut être incorporé à un cycle de vie de document.</a:t>
            </a:r>
          </a:p>
          <a:p>
            <a:pPr lvl="1">
              <a:buFont typeface="Wingdings" panose="05000000000000000000" pitchFamily="2" charset="2"/>
              <a:buChar char="§"/>
            </a:pPr>
            <a:r>
              <a:rPr lang="fr-FR" sz="1600" dirty="0" smtClean="0"/>
              <a:t>Sylvie ajoute qu’il y a un enjeu économique important à bien gérer les délais de conservation.   </a:t>
            </a:r>
            <a:endParaRPr lang="fr-FR" sz="1600" dirty="0"/>
          </a:p>
        </p:txBody>
      </p:sp>
      <p:sp>
        <p:nvSpPr>
          <p:cNvPr id="3" name="Titre 2"/>
          <p:cNvSpPr>
            <a:spLocks noGrp="1"/>
          </p:cNvSpPr>
          <p:nvPr>
            <p:ph type="title"/>
          </p:nvPr>
        </p:nvSpPr>
        <p:spPr>
          <a:xfrm>
            <a:off x="395536" y="116632"/>
            <a:ext cx="8229600" cy="1143000"/>
          </a:xfrm>
        </p:spPr>
        <p:txBody>
          <a:bodyPr>
            <a:noAutofit/>
          </a:bodyPr>
          <a:lstStyle/>
          <a:p>
            <a:r>
              <a:rPr lang="fr-FR" sz="3200" dirty="0"/>
              <a:t>Mots clefs ou thèmes ou points clefs </a:t>
            </a:r>
            <a:br>
              <a:rPr lang="fr-FR" sz="3200" dirty="0"/>
            </a:br>
            <a:r>
              <a:rPr lang="fr-FR" sz="3200" dirty="0"/>
              <a:t>lors de  </a:t>
            </a:r>
            <a:r>
              <a:rPr lang="fr-FR" sz="3200" dirty="0" smtClean="0"/>
              <a:t>la restitution des groupes</a:t>
            </a:r>
            <a:endParaRPr lang="fr-FR" sz="3200" dirty="0"/>
          </a:p>
        </p:txBody>
      </p:sp>
    </p:spTree>
    <p:extLst>
      <p:ext uri="{BB962C8B-B14F-4D97-AF65-F5344CB8AC3E}">
        <p14:creationId xmlns:p14="http://schemas.microsoft.com/office/powerpoint/2010/main" val="41866722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4784"/>
            <a:ext cx="8229600" cy="4853136"/>
          </a:xfrm>
        </p:spPr>
        <p:txBody>
          <a:bodyPr>
            <a:normAutofit fontScale="92500" lnSpcReduction="10000"/>
          </a:bodyPr>
          <a:lstStyle/>
          <a:p>
            <a:pPr>
              <a:buFont typeface="Wingdings" panose="05000000000000000000" pitchFamily="2" charset="2"/>
              <a:buChar char="v"/>
            </a:pPr>
            <a:r>
              <a:rPr lang="fr-FR" sz="2000" b="1" dirty="0" smtClean="0"/>
              <a:t>Groupe 2 </a:t>
            </a:r>
            <a:r>
              <a:rPr lang="fr-FR" sz="2000" dirty="0" smtClean="0"/>
              <a:t>: Agnès, Françoise, Camille, </a:t>
            </a:r>
            <a:r>
              <a:rPr lang="fr-FR" sz="2000" u="sng" dirty="0" smtClean="0"/>
              <a:t>Florent.</a:t>
            </a:r>
          </a:p>
          <a:p>
            <a:pPr lvl="1">
              <a:buFont typeface="Wingdings" panose="05000000000000000000" pitchFamily="2" charset="2"/>
              <a:buChar char="§"/>
            </a:pPr>
            <a:r>
              <a:rPr lang="fr-FR" sz="1600" dirty="0" smtClean="0"/>
              <a:t>En préalable, Florent préfère parler de besoins fonctionnels (de GED et de SAE) plutôt que d’outils. Les GED gèrent le cycle de vie du document dans une dimension souvent projet alors que le SAE est un dispositif se préoccupant de l’intégrité des données.</a:t>
            </a:r>
          </a:p>
          <a:p>
            <a:pPr lvl="1">
              <a:buFont typeface="Wingdings" panose="05000000000000000000" pitchFamily="2" charset="2"/>
              <a:buChar char="§"/>
            </a:pPr>
            <a:r>
              <a:rPr lang="fr-FR" sz="1600" dirty="0" smtClean="0"/>
              <a:t>A un moment donné, on doit assister à un basculement fonctionnel du document de la GED dans le SAE. Le groupe imagine que le document reste dans la GED pendant que ce document contient des données opérationnelles mais ce choix n’est pas systématique.</a:t>
            </a:r>
          </a:p>
          <a:p>
            <a:pPr lvl="1">
              <a:buFont typeface="Wingdings" panose="05000000000000000000" pitchFamily="2" charset="2"/>
              <a:buChar char="§"/>
            </a:pPr>
            <a:r>
              <a:rPr lang="fr-FR" sz="1600" dirty="0" smtClean="0"/>
              <a:t>Enfin, il faut noter qu’un besoin d’archivage commence à se retrouver dans d’autres objets que des documents : des données informatiques, des blogs, du collaboratif, des chats, des wiki, etc…</a:t>
            </a:r>
          </a:p>
          <a:p>
            <a:pPr>
              <a:buFont typeface="Wingdings" panose="05000000000000000000" pitchFamily="2" charset="2"/>
              <a:buChar char="v"/>
            </a:pPr>
            <a:r>
              <a:rPr lang="fr-FR" sz="2000" b="1" dirty="0"/>
              <a:t>Groupe </a:t>
            </a:r>
            <a:r>
              <a:rPr lang="fr-FR" sz="2000" b="1" dirty="0" smtClean="0"/>
              <a:t>3 </a:t>
            </a:r>
            <a:r>
              <a:rPr lang="fr-FR" sz="2000" dirty="0"/>
              <a:t>: </a:t>
            </a:r>
            <a:r>
              <a:rPr lang="fr-FR" sz="2000" dirty="0" smtClean="0"/>
              <a:t>Estelle, Chantal, </a:t>
            </a:r>
            <a:r>
              <a:rPr lang="fr-FR" sz="2000" u="sng" dirty="0" smtClean="0"/>
              <a:t>Line</a:t>
            </a:r>
            <a:r>
              <a:rPr lang="fr-FR" sz="2000" dirty="0" smtClean="0"/>
              <a:t>, Bruno.</a:t>
            </a:r>
            <a:endParaRPr lang="fr-FR" sz="2000" u="sng" dirty="0"/>
          </a:p>
          <a:p>
            <a:pPr lvl="1">
              <a:buFont typeface="Wingdings" panose="05000000000000000000" pitchFamily="2" charset="2"/>
              <a:buChar char="§"/>
            </a:pPr>
            <a:r>
              <a:rPr lang="fr-FR" sz="1600" dirty="0" smtClean="0"/>
              <a:t>LA GED est plutôt liée au travail collaboratif, au cycle de vie du document, à la gestion opérationnelle. On retrouve dans le SAE des documents figés.</a:t>
            </a:r>
          </a:p>
          <a:p>
            <a:pPr lvl="1">
              <a:buFont typeface="Wingdings" panose="05000000000000000000" pitchFamily="2" charset="2"/>
              <a:buChar char="§"/>
            </a:pPr>
            <a:r>
              <a:rPr lang="fr-FR" sz="1600" dirty="0" smtClean="0"/>
              <a:t>La première question est le passage du document de la GED vers la SAE: rupture de la chaine de confiance entre les 2 outils (nécessité de traçabilité).</a:t>
            </a:r>
          </a:p>
          <a:p>
            <a:pPr lvl="1">
              <a:buFont typeface="Wingdings" panose="05000000000000000000" pitchFamily="2" charset="2"/>
              <a:buChar char="§"/>
            </a:pPr>
            <a:r>
              <a:rPr lang="fr-FR" sz="1600" dirty="0" smtClean="0"/>
              <a:t>La caractéristique du plan de classement </a:t>
            </a:r>
            <a:r>
              <a:rPr lang="fr-FR" sz="1600" smtClean="0"/>
              <a:t>est différente </a:t>
            </a:r>
            <a:r>
              <a:rPr lang="fr-FR" sz="1600" dirty="0" smtClean="0"/>
              <a:t>dans les 2 outils : il est vivant, reflet de l’organisation dans une GED, il est stable, reflet des activités dans le SAE.</a:t>
            </a:r>
          </a:p>
          <a:p>
            <a:pPr lvl="1">
              <a:buFont typeface="Wingdings" panose="05000000000000000000" pitchFamily="2" charset="2"/>
              <a:buChar char="§"/>
            </a:pPr>
            <a:r>
              <a:rPr lang="fr-FR" sz="1600" dirty="0" smtClean="0"/>
              <a:t>Une recommandation pour l’ingénierie collaborative : les propriétés des données constitutifs d’une GED doivent être assurées pour éviter la perte de document dans la vie d’un projet.</a:t>
            </a:r>
            <a:endParaRPr lang="fr-FR" sz="1600" dirty="0"/>
          </a:p>
          <a:p>
            <a:pPr lvl="1">
              <a:buFont typeface="Wingdings" panose="05000000000000000000" pitchFamily="2" charset="2"/>
              <a:buChar char="§"/>
            </a:pPr>
            <a:endParaRPr lang="fr-FR" sz="1600" dirty="0" smtClean="0"/>
          </a:p>
        </p:txBody>
      </p:sp>
      <p:sp>
        <p:nvSpPr>
          <p:cNvPr id="3" name="Titre 2"/>
          <p:cNvSpPr>
            <a:spLocks noGrp="1"/>
          </p:cNvSpPr>
          <p:nvPr>
            <p:ph type="title"/>
          </p:nvPr>
        </p:nvSpPr>
        <p:spPr>
          <a:xfrm>
            <a:off x="395536" y="116632"/>
            <a:ext cx="8229600" cy="1143000"/>
          </a:xfrm>
        </p:spPr>
        <p:txBody>
          <a:bodyPr>
            <a:noAutofit/>
          </a:bodyPr>
          <a:lstStyle/>
          <a:p>
            <a:r>
              <a:rPr lang="fr-FR" sz="3200" dirty="0"/>
              <a:t>Mots clefs ou thèmes ou points clefs </a:t>
            </a:r>
            <a:br>
              <a:rPr lang="fr-FR" sz="3200" dirty="0"/>
            </a:br>
            <a:r>
              <a:rPr lang="fr-FR" sz="3200" dirty="0"/>
              <a:t>lors de  </a:t>
            </a:r>
            <a:r>
              <a:rPr lang="fr-FR" sz="3200" dirty="0" smtClean="0"/>
              <a:t>la restitution des groupes</a:t>
            </a:r>
            <a:endParaRPr lang="fr-FR" sz="3200" dirty="0"/>
          </a:p>
        </p:txBody>
      </p:sp>
    </p:spTree>
    <p:extLst>
      <p:ext uri="{BB962C8B-B14F-4D97-AF65-F5344CB8AC3E}">
        <p14:creationId xmlns:p14="http://schemas.microsoft.com/office/powerpoint/2010/main" val="11768106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idx="1"/>
          </p:nvPr>
        </p:nvSpPr>
        <p:spPr>
          <a:xfrm>
            <a:off x="2219738" y="332656"/>
            <a:ext cx="6912768" cy="5400600"/>
          </a:xfrm>
        </p:spPr>
        <p:txBody>
          <a:bodyPr>
            <a:noAutofit/>
          </a:bodyPr>
          <a:lstStyle/>
          <a:p>
            <a:pPr marL="0" indent="0">
              <a:buNone/>
            </a:pPr>
            <a:r>
              <a:rPr lang="fr-FR" sz="1600" b="1" dirty="0">
                <a:solidFill>
                  <a:schemeClr val="tx1">
                    <a:lumMod val="50000"/>
                    <a:lumOff val="50000"/>
                  </a:schemeClr>
                </a:solidFill>
              </a:rPr>
              <a:t>THEMATIQUES ATELIERS (RAPPEL)</a:t>
            </a:r>
          </a:p>
          <a:p>
            <a:pPr marL="0" indent="0">
              <a:buNone/>
            </a:pPr>
            <a:r>
              <a:rPr lang="fr-FR" sz="1600" dirty="0"/>
              <a:t> </a:t>
            </a:r>
            <a:endParaRPr lang="fr-FR" sz="1600" dirty="0">
              <a:solidFill>
                <a:srgbClr val="FF0000"/>
              </a:solidFill>
            </a:endParaRPr>
          </a:p>
          <a:p>
            <a:r>
              <a:rPr lang="fr-FR" sz="1600" dirty="0"/>
              <a:t>Valeur probatoire des procédures versus coffre forts</a:t>
            </a:r>
          </a:p>
          <a:p>
            <a:pPr lvl="1"/>
            <a:r>
              <a:rPr lang="fr-FR" sz="1200" dirty="0"/>
              <a:t>Ex : Dans un établissement public un agent comptable demande La signature de tous Les documents et doit ensuite Les conserver pour des raisons réglementaires dans un coffre- fort.</a:t>
            </a:r>
          </a:p>
          <a:p>
            <a:r>
              <a:rPr lang="fr-FR" sz="1600" dirty="0"/>
              <a:t>Expérience de mise en place d'un outil de SAE / Mise en place d'un SAE</a:t>
            </a:r>
          </a:p>
          <a:p>
            <a:r>
              <a:rPr lang="fr-FR" sz="1600" dirty="0"/>
              <a:t>Comment identifier et conserver les documents originaux</a:t>
            </a:r>
          </a:p>
          <a:p>
            <a:r>
              <a:rPr lang="fr-FR" sz="1600" dirty="0"/>
              <a:t>Gestion des emails / Réflexions sur Les courriels / La notion de mails engageants / Archivage des mails engageants / Archivage des mails Organisation de la traçabilité</a:t>
            </a:r>
          </a:p>
          <a:p>
            <a:r>
              <a:rPr lang="fr-FR" sz="1600" dirty="0"/>
              <a:t>Arriéré papier+ accroissement de L'électronique= ordre à respecter si Les deux sujets sont à traiter</a:t>
            </a:r>
          </a:p>
          <a:p>
            <a:r>
              <a:rPr lang="fr-FR" sz="1600" dirty="0"/>
              <a:t>Durée et nombre d'intervenants sur un projet d'archivage électronique ?</a:t>
            </a:r>
          </a:p>
          <a:p>
            <a:r>
              <a:rPr lang="fr-FR" sz="1600" dirty="0"/>
              <a:t>Démarche de gestion de risque notamment documentaire.  Archivage à valeur probante des informations nativement numériques en interne et en externe.</a:t>
            </a:r>
          </a:p>
          <a:p>
            <a:r>
              <a:rPr lang="fr-FR" sz="1600" dirty="0"/>
              <a:t>Le profil d’un archiviste dans une entreprise, sa lettre de missions…</a:t>
            </a:r>
          </a:p>
          <a:p>
            <a:r>
              <a:rPr lang="fr-FR" sz="1600" dirty="0"/>
              <a:t>La définition de la fonction recherche dans un système d’archivage</a:t>
            </a:r>
          </a:p>
          <a:p>
            <a:r>
              <a:rPr lang="fr-FR" sz="1600" dirty="0"/>
              <a:t>Comment faire vivre un SAE mixte papier numérique?</a:t>
            </a:r>
          </a:p>
          <a:p>
            <a:r>
              <a:rPr lang="fr-FR" sz="1600" dirty="0"/>
              <a:t>Comment archiver des données sur des systèmes externes en SAS et la gestion de la sécurité</a:t>
            </a:r>
          </a:p>
          <a:p>
            <a:endParaRPr lang="fr-FR" sz="1600" dirty="0"/>
          </a:p>
          <a:p>
            <a:endParaRPr lang="fr-FR" sz="1600" dirty="0"/>
          </a:p>
        </p:txBody>
      </p:sp>
      <p:sp>
        <p:nvSpPr>
          <p:cNvPr id="6" name="Espace réservé du numéro de diapositive 5"/>
          <p:cNvSpPr>
            <a:spLocks noGrp="1"/>
          </p:cNvSpPr>
          <p:nvPr>
            <p:ph type="sldNum" sz="quarter" idx="4294967295"/>
          </p:nvPr>
        </p:nvSpPr>
        <p:spPr>
          <a:xfrm>
            <a:off x="6553200" y="6356350"/>
            <a:ext cx="2133600" cy="365125"/>
          </a:xfrm>
          <a:prstGeom prst="rect">
            <a:avLst/>
          </a:prstGeom>
        </p:spPr>
        <p:txBody>
          <a:bodyPr/>
          <a:lstStyle/>
          <a:p>
            <a:fld id="{8052084E-5DB1-4820-A270-72CC0B3C4AB6}" type="slidenum">
              <a:rPr lang="fr-FR" smtClean="0"/>
              <a:pPr/>
              <a:t>23</a:t>
            </a:fld>
            <a:endParaRPr lang="fr-FR"/>
          </a:p>
        </p:txBody>
      </p:sp>
      <p:pic>
        <p:nvPicPr>
          <p:cNvPr id="2" name="Image 1"/>
          <p:cNvPicPr>
            <a:picLocks noChangeAspect="1"/>
          </p:cNvPicPr>
          <p:nvPr/>
        </p:nvPicPr>
        <p:blipFill>
          <a:blip r:embed="rId2" cstate="print"/>
          <a:stretch>
            <a:fillRect/>
          </a:stretch>
        </p:blipFill>
        <p:spPr>
          <a:xfrm>
            <a:off x="323528" y="692696"/>
            <a:ext cx="1438781" cy="493819"/>
          </a:xfrm>
          <a:prstGeom prst="rect">
            <a:avLst/>
          </a:prstGeom>
        </p:spPr>
      </p:pic>
    </p:spTree>
    <p:extLst>
      <p:ext uri="{BB962C8B-B14F-4D97-AF65-F5344CB8AC3E}">
        <p14:creationId xmlns:p14="http://schemas.microsoft.com/office/powerpoint/2010/main" val="13060986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idx="1"/>
          </p:nvPr>
        </p:nvSpPr>
        <p:spPr>
          <a:xfrm>
            <a:off x="2123728" y="188640"/>
            <a:ext cx="6912768" cy="4525963"/>
          </a:xfrm>
        </p:spPr>
        <p:txBody>
          <a:bodyPr>
            <a:noAutofit/>
          </a:bodyPr>
          <a:lstStyle/>
          <a:p>
            <a:pPr marL="0" indent="0">
              <a:buNone/>
            </a:pPr>
            <a:r>
              <a:rPr lang="fr-FR" sz="1800" b="1" dirty="0">
                <a:solidFill>
                  <a:schemeClr val="tx1">
                    <a:lumMod val="50000"/>
                    <a:lumOff val="50000"/>
                  </a:schemeClr>
                </a:solidFill>
              </a:rPr>
              <a:t>THEMATIQUES ATELIERS (RAPPEL) (suite)</a:t>
            </a:r>
          </a:p>
          <a:p>
            <a:pPr marL="0" indent="0">
              <a:buNone/>
            </a:pPr>
            <a:r>
              <a:rPr lang="fr-FR" sz="1400" dirty="0"/>
              <a:t> </a:t>
            </a:r>
          </a:p>
          <a:p>
            <a:r>
              <a:rPr lang="fr-FR" sz="1500" dirty="0"/>
              <a:t>Tableau de pilotage et indicateurs de base ou générique sur les stocks sur les flux</a:t>
            </a:r>
          </a:p>
          <a:p>
            <a:r>
              <a:rPr lang="fr-FR" sz="1500" dirty="0"/>
              <a:t>Building Information </a:t>
            </a:r>
            <a:r>
              <a:rPr lang="fr-FR" sz="1500" dirty="0" err="1"/>
              <a:t>Modeling</a:t>
            </a:r>
            <a:r>
              <a:rPr lang="fr-FR" sz="1500" dirty="0"/>
              <a:t> (BIM )ou Modélisation des données du bâtiment (MIB) et son archivage (à examiner en terme d’évolution) </a:t>
            </a:r>
          </a:p>
          <a:p>
            <a:r>
              <a:rPr lang="fr-FR" sz="1500" dirty="0"/>
              <a:t>EIDAS </a:t>
            </a:r>
            <a:r>
              <a:rPr lang="fr-FR" sz="1500" dirty="0" err="1"/>
              <a:t>electronic</a:t>
            </a:r>
            <a:r>
              <a:rPr lang="fr-FR" sz="1500" dirty="0"/>
              <a:t> identification and signature :  Le règlement e-IDAS remplace la directive 1999/93/CE sur la signature électronique. Son domaine d’application est cependant plus large et s’étend à l’identification électronique, aux services de confiance, y inclut la signature électronique, le cachet électronique, à l’horodatage électronique, aux services d’envoi recommandé électronique, à l’authentification de site internet et, enfin, aux documents électroniques. </a:t>
            </a:r>
          </a:p>
          <a:p>
            <a:endParaRPr lang="fr-FR" sz="1600" dirty="0">
              <a:solidFill>
                <a:srgbClr val="FF0000"/>
              </a:solidFill>
            </a:endParaRPr>
          </a:p>
          <a:p>
            <a:endParaRPr lang="fr-FR" sz="1600" dirty="0"/>
          </a:p>
        </p:txBody>
      </p:sp>
      <p:sp>
        <p:nvSpPr>
          <p:cNvPr id="6" name="Espace réservé du numéro de diapositive 5"/>
          <p:cNvSpPr>
            <a:spLocks noGrp="1"/>
          </p:cNvSpPr>
          <p:nvPr>
            <p:ph type="sldNum" sz="quarter" idx="4294967295"/>
          </p:nvPr>
        </p:nvSpPr>
        <p:spPr>
          <a:xfrm>
            <a:off x="6553200" y="6356350"/>
            <a:ext cx="2133600" cy="365125"/>
          </a:xfrm>
          <a:prstGeom prst="rect">
            <a:avLst/>
          </a:prstGeom>
        </p:spPr>
        <p:txBody>
          <a:bodyPr/>
          <a:lstStyle/>
          <a:p>
            <a:fld id="{8052084E-5DB1-4820-A270-72CC0B3C4AB6}" type="slidenum">
              <a:rPr lang="fr-FR" smtClean="0"/>
              <a:pPr/>
              <a:t>24</a:t>
            </a:fld>
            <a:endParaRPr lang="fr-FR"/>
          </a:p>
        </p:txBody>
      </p:sp>
      <p:pic>
        <p:nvPicPr>
          <p:cNvPr id="2" name="Image 1"/>
          <p:cNvPicPr>
            <a:picLocks noChangeAspect="1"/>
          </p:cNvPicPr>
          <p:nvPr/>
        </p:nvPicPr>
        <p:blipFill>
          <a:blip r:embed="rId2" cstate="print"/>
          <a:stretch>
            <a:fillRect/>
          </a:stretch>
        </p:blipFill>
        <p:spPr>
          <a:xfrm>
            <a:off x="323528" y="692696"/>
            <a:ext cx="1438781" cy="493819"/>
          </a:xfrm>
          <a:prstGeom prst="rect">
            <a:avLst/>
          </a:prstGeom>
        </p:spPr>
      </p:pic>
    </p:spTree>
    <p:extLst>
      <p:ext uri="{BB962C8B-B14F-4D97-AF65-F5344CB8AC3E}">
        <p14:creationId xmlns:p14="http://schemas.microsoft.com/office/powerpoint/2010/main" val="20152067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idx="1"/>
          </p:nvPr>
        </p:nvSpPr>
        <p:spPr>
          <a:xfrm>
            <a:off x="1979712" y="188640"/>
            <a:ext cx="6984776" cy="6532835"/>
          </a:xfrm>
        </p:spPr>
        <p:txBody>
          <a:bodyPr>
            <a:noAutofit/>
          </a:bodyPr>
          <a:lstStyle/>
          <a:p>
            <a:pPr marL="0" indent="0">
              <a:buNone/>
            </a:pPr>
            <a:r>
              <a:rPr lang="fr-FR" sz="1800" b="1" dirty="0">
                <a:solidFill>
                  <a:schemeClr val="tx1">
                    <a:lumMod val="50000"/>
                    <a:lumOff val="50000"/>
                  </a:schemeClr>
                </a:solidFill>
              </a:rPr>
              <a:t>LES PROPOSITIONS D’INTERVENTIONS</a:t>
            </a:r>
          </a:p>
          <a:p>
            <a:pPr marL="0" indent="0">
              <a:buNone/>
            </a:pPr>
            <a:r>
              <a:rPr lang="fr-FR" sz="1400" dirty="0"/>
              <a:t> </a:t>
            </a:r>
          </a:p>
          <a:p>
            <a:pPr>
              <a:buNone/>
            </a:pPr>
            <a:r>
              <a:rPr lang="fr-FR" sz="1400" dirty="0"/>
              <a:t>Florent VINCENT  THALES</a:t>
            </a:r>
          </a:p>
          <a:p>
            <a:pPr lvl="0"/>
            <a:r>
              <a:rPr lang="fr-FR" sz="1400" dirty="0"/>
              <a:t>Outillage ECM SAE RM</a:t>
            </a:r>
          </a:p>
          <a:p>
            <a:pPr lvl="0"/>
            <a:r>
              <a:rPr lang="fr-FR" sz="1400" dirty="0"/>
              <a:t>démarche de mise en place</a:t>
            </a:r>
          </a:p>
          <a:p>
            <a:pPr lvl="0"/>
            <a:r>
              <a:rPr lang="fr-FR" sz="1400" dirty="0"/>
              <a:t>Dématérialisation</a:t>
            </a:r>
          </a:p>
          <a:p>
            <a:pPr>
              <a:buNone/>
            </a:pPr>
            <a:endParaRPr lang="fr-FR" sz="1400" dirty="0"/>
          </a:p>
          <a:p>
            <a:pPr>
              <a:buNone/>
            </a:pPr>
            <a:r>
              <a:rPr lang="fr-FR" sz="1400" strike="sngStrike" dirty="0"/>
              <a:t>Nathalie JUBIN. GDF Suez</a:t>
            </a:r>
          </a:p>
          <a:p>
            <a:pPr lvl="0"/>
            <a:r>
              <a:rPr lang="fr-FR" sz="1400" strike="sngStrike" dirty="0"/>
              <a:t>La mise en place d'un SAE</a:t>
            </a:r>
          </a:p>
          <a:p>
            <a:pPr lvl="0"/>
            <a:endParaRPr lang="fr-FR" sz="1400" dirty="0"/>
          </a:p>
          <a:p>
            <a:pPr>
              <a:buNone/>
            </a:pPr>
            <a:r>
              <a:rPr lang="fr-FR" sz="1400" strike="sngStrike" dirty="0"/>
              <a:t>François DELION BOUYGUES TCM</a:t>
            </a:r>
          </a:p>
          <a:p>
            <a:pPr lvl="0"/>
            <a:r>
              <a:rPr lang="fr-FR" sz="1400" strike="sngStrike" dirty="0"/>
              <a:t>Les exigences liées à l'archivage probant des informations nativement numériques en interne et en externe retenues chez Bouygues TCM </a:t>
            </a:r>
            <a:r>
              <a:rPr lang="fr-FR" sz="1400" strike="sngStrike" dirty="0">
                <a:solidFill>
                  <a:srgbClr val="FF0000"/>
                </a:solidFill>
              </a:rPr>
              <a:t>(courant 2016 lors de l’achèvement de la démarche en cours  au sein de l’entreprise)</a:t>
            </a:r>
          </a:p>
          <a:p>
            <a:pPr>
              <a:buNone/>
            </a:pPr>
            <a:endParaRPr lang="fr-FR" sz="1400" dirty="0"/>
          </a:p>
          <a:p>
            <a:pPr>
              <a:buNone/>
            </a:pPr>
            <a:r>
              <a:rPr lang="fr-FR" sz="1400" dirty="0"/>
              <a:t>Bernard Ouillon RTE</a:t>
            </a:r>
          </a:p>
          <a:p>
            <a:pPr lvl="0"/>
            <a:r>
              <a:rPr lang="fr-FR" sz="1400" dirty="0"/>
              <a:t>Méthodologie expression des besoins</a:t>
            </a:r>
          </a:p>
          <a:p>
            <a:pPr lvl="0"/>
            <a:r>
              <a:rPr lang="fr-FR" sz="1400" dirty="0"/>
              <a:t>Méthodologie étude d’opportunité</a:t>
            </a:r>
          </a:p>
          <a:p>
            <a:pPr lvl="0"/>
            <a:r>
              <a:rPr lang="fr-FR" sz="1400" dirty="0"/>
              <a:t>Méthodologie étude de faisabilité</a:t>
            </a:r>
          </a:p>
          <a:p>
            <a:pPr lvl="0"/>
            <a:r>
              <a:rPr lang="fr-FR" sz="1400" dirty="0"/>
              <a:t>Un projet</a:t>
            </a:r>
          </a:p>
          <a:p>
            <a:pPr lvl="0"/>
            <a:r>
              <a:rPr lang="fr-FR" sz="1400" dirty="0"/>
              <a:t>Analyse de risque</a:t>
            </a:r>
          </a:p>
          <a:p>
            <a:pPr>
              <a:buNone/>
            </a:pPr>
            <a:r>
              <a:rPr lang="fr-FR" sz="1400" dirty="0"/>
              <a:t>….</a:t>
            </a:r>
          </a:p>
        </p:txBody>
      </p:sp>
      <p:sp>
        <p:nvSpPr>
          <p:cNvPr id="6" name="Espace réservé du numéro de diapositive 5"/>
          <p:cNvSpPr>
            <a:spLocks noGrp="1"/>
          </p:cNvSpPr>
          <p:nvPr>
            <p:ph type="sldNum" sz="quarter" idx="4294967295"/>
          </p:nvPr>
        </p:nvSpPr>
        <p:spPr>
          <a:xfrm>
            <a:off x="6553200" y="6356350"/>
            <a:ext cx="2133600" cy="365125"/>
          </a:xfrm>
          <a:prstGeom prst="rect">
            <a:avLst/>
          </a:prstGeom>
        </p:spPr>
        <p:txBody>
          <a:bodyPr/>
          <a:lstStyle/>
          <a:p>
            <a:fld id="{8052084E-5DB1-4820-A270-72CC0B3C4AB6}" type="slidenum">
              <a:rPr lang="fr-FR" smtClean="0"/>
              <a:pPr/>
              <a:t>25</a:t>
            </a:fld>
            <a:endParaRPr lang="fr-FR"/>
          </a:p>
        </p:txBody>
      </p:sp>
      <p:pic>
        <p:nvPicPr>
          <p:cNvPr id="2" name="Image 1"/>
          <p:cNvPicPr>
            <a:picLocks noChangeAspect="1"/>
          </p:cNvPicPr>
          <p:nvPr/>
        </p:nvPicPr>
        <p:blipFill>
          <a:blip r:embed="rId2" cstate="print"/>
          <a:stretch>
            <a:fillRect/>
          </a:stretch>
        </p:blipFill>
        <p:spPr>
          <a:xfrm>
            <a:off x="323528" y="692696"/>
            <a:ext cx="1438781" cy="493819"/>
          </a:xfrm>
          <a:prstGeom prst="rect">
            <a:avLst/>
          </a:prstGeom>
        </p:spPr>
      </p:pic>
    </p:spTree>
    <p:extLst>
      <p:ext uri="{BB962C8B-B14F-4D97-AF65-F5344CB8AC3E}">
        <p14:creationId xmlns:p14="http://schemas.microsoft.com/office/powerpoint/2010/main" val="31689537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3493" y="0"/>
            <a:ext cx="8229600" cy="1143000"/>
          </a:xfrm>
        </p:spPr>
        <p:txBody>
          <a:bodyPr/>
          <a:lstStyle/>
          <a:p>
            <a:r>
              <a:rPr lang="fr-FR" dirty="0">
                <a:solidFill>
                  <a:srgbClr val="FF0000"/>
                </a:solidFill>
              </a:rPr>
              <a:t>Propositions de </a:t>
            </a:r>
            <a:r>
              <a:rPr lang="fr-FR" dirty="0" err="1">
                <a:solidFill>
                  <a:srgbClr val="FF0000"/>
                </a:solidFill>
              </a:rPr>
              <a:t>GTs</a:t>
            </a:r>
            <a:endParaRPr lang="fr-FR" dirty="0">
              <a:solidFill>
                <a:srgbClr val="FF0000"/>
              </a:solidFill>
            </a:endParaRPr>
          </a:p>
        </p:txBody>
      </p:sp>
      <p:sp>
        <p:nvSpPr>
          <p:cNvPr id="3" name="Espace réservé du contenu 2"/>
          <p:cNvSpPr>
            <a:spLocks noGrp="1"/>
          </p:cNvSpPr>
          <p:nvPr>
            <p:ph idx="1"/>
          </p:nvPr>
        </p:nvSpPr>
        <p:spPr>
          <a:xfrm>
            <a:off x="294048" y="980728"/>
            <a:ext cx="8229600" cy="1252736"/>
          </a:xfrm>
        </p:spPr>
        <p:txBody>
          <a:bodyPr>
            <a:normAutofit/>
          </a:bodyPr>
          <a:lstStyle/>
          <a:p>
            <a:pPr marL="0" indent="0">
              <a:buNone/>
            </a:pPr>
            <a:r>
              <a:rPr lang="fr-FR" sz="1200" b="1" u="sng" dirty="0">
                <a:solidFill>
                  <a:srgbClr val="FF0000"/>
                </a:solidFill>
              </a:rPr>
              <a:t>GT 1 Cf. atelier de janvier 2016 chez </a:t>
            </a:r>
            <a:r>
              <a:rPr lang="fr-FR" sz="1200" b="1" u="sng" dirty="0" err="1">
                <a:solidFill>
                  <a:srgbClr val="FF0000"/>
                </a:solidFill>
              </a:rPr>
              <a:t>Systra</a:t>
            </a:r>
            <a:endParaRPr lang="fr-FR" sz="1200" b="1" u="sng" dirty="0">
              <a:solidFill>
                <a:srgbClr val="FF0000"/>
              </a:solidFill>
            </a:endParaRPr>
          </a:p>
          <a:p>
            <a:r>
              <a:rPr lang="fr-FR" sz="1200" dirty="0">
                <a:solidFill>
                  <a:srgbClr val="FF0000"/>
                </a:solidFill>
              </a:rPr>
              <a:t>Objectif : Se rapprocher sur les durées de conservation entre CIL et Archivage, </a:t>
            </a:r>
          </a:p>
          <a:p>
            <a:r>
              <a:rPr lang="fr-FR" sz="1200" dirty="0">
                <a:solidFill>
                  <a:srgbClr val="FF0000"/>
                </a:solidFill>
              </a:rPr>
              <a:t>Proposition d’un travail en s’appuyant sur les </a:t>
            </a:r>
            <a:r>
              <a:rPr lang="fr-FR" sz="1200" dirty="0" err="1">
                <a:solidFill>
                  <a:srgbClr val="FF0000"/>
                </a:solidFill>
              </a:rPr>
              <a:t>rex</a:t>
            </a:r>
            <a:r>
              <a:rPr lang="fr-FR" sz="1200" dirty="0">
                <a:solidFill>
                  <a:srgbClr val="FF0000"/>
                </a:solidFill>
              </a:rPr>
              <a:t> de chacune des entreprises du CR2PA avec un travail commun CIL et Archivistes</a:t>
            </a:r>
          </a:p>
          <a:p>
            <a:r>
              <a:rPr lang="fr-FR" sz="1200" dirty="0">
                <a:solidFill>
                  <a:srgbClr val="FF0000"/>
                </a:solidFill>
              </a:rPr>
              <a:t>A valider par le bureau </a:t>
            </a:r>
            <a:r>
              <a:rPr lang="fr-FR" sz="1200" dirty="0" err="1">
                <a:solidFill>
                  <a:srgbClr val="FF0000"/>
                </a:solidFill>
              </a:rPr>
              <a:t>éxécutif</a:t>
            </a:r>
            <a:r>
              <a:rPr lang="fr-FR" sz="1200" dirty="0">
                <a:solidFill>
                  <a:srgbClr val="FF0000"/>
                </a:solidFill>
              </a:rPr>
              <a:t> du CR2PA</a:t>
            </a:r>
          </a:p>
        </p:txBody>
      </p:sp>
      <p:sp>
        <p:nvSpPr>
          <p:cNvPr id="5" name="Espace réservé du numéro de diapositive 4"/>
          <p:cNvSpPr>
            <a:spLocks noGrp="1"/>
          </p:cNvSpPr>
          <p:nvPr>
            <p:ph type="sldNum" sz="quarter" idx="4294967295"/>
          </p:nvPr>
        </p:nvSpPr>
        <p:spPr>
          <a:xfrm>
            <a:off x="6553200" y="6356352"/>
            <a:ext cx="2133600" cy="365125"/>
          </a:xfrm>
          <a:prstGeom prst="rect">
            <a:avLst/>
          </a:prstGeom>
        </p:spPr>
        <p:txBody>
          <a:bodyPr/>
          <a:lstStyle/>
          <a:p>
            <a:fld id="{FCE514DE-E9F9-4E23-84E5-45B810FC164B}" type="slidenum">
              <a:rPr lang="fr-FR" smtClean="0"/>
              <a:pPr/>
              <a:t>26</a:t>
            </a:fld>
            <a:endParaRPr lang="fr-FR"/>
          </a:p>
        </p:txBody>
      </p:sp>
      <p:sp>
        <p:nvSpPr>
          <p:cNvPr id="4" name="Rectangle 3"/>
          <p:cNvSpPr/>
          <p:nvPr/>
        </p:nvSpPr>
        <p:spPr>
          <a:xfrm>
            <a:off x="245805" y="2182757"/>
            <a:ext cx="8507288" cy="3308598"/>
          </a:xfrm>
          <a:prstGeom prst="rect">
            <a:avLst/>
          </a:prstGeom>
        </p:spPr>
        <p:txBody>
          <a:bodyPr wrap="square">
            <a:spAutoFit/>
          </a:bodyPr>
          <a:lstStyle/>
          <a:p>
            <a:r>
              <a:rPr lang="fr-FR" sz="1100" b="1" u="sng" dirty="0">
                <a:solidFill>
                  <a:schemeClr val="accent1">
                    <a:lumMod val="75000"/>
                  </a:schemeClr>
                </a:solidFill>
              </a:rPr>
              <a:t>GT 2 pour réflexions à mener sur Cf. atelier de février 2016 chez Renault</a:t>
            </a:r>
          </a:p>
          <a:p>
            <a:pPr marL="742950" lvl="1" indent="-285750">
              <a:buFont typeface="Arial" panose="020B0604020202020204" pitchFamily="34" charset="0"/>
              <a:buChar char="•"/>
            </a:pPr>
            <a:r>
              <a:rPr lang="fr-FR" sz="1100" dirty="0">
                <a:solidFill>
                  <a:schemeClr val="accent1">
                    <a:lumMod val="75000"/>
                  </a:schemeClr>
                </a:solidFill>
              </a:rPr>
              <a:t>	plan de classement</a:t>
            </a:r>
          </a:p>
          <a:p>
            <a:pPr marL="742950" lvl="1" indent="-285750">
              <a:buFont typeface="Arial" panose="020B0604020202020204" pitchFamily="34" charset="0"/>
              <a:buChar char="•"/>
            </a:pPr>
            <a:r>
              <a:rPr lang="fr-FR" sz="1100" dirty="0">
                <a:solidFill>
                  <a:schemeClr val="accent1">
                    <a:lumMod val="75000"/>
                  </a:schemeClr>
                </a:solidFill>
              </a:rPr>
              <a:t>	un SAE</a:t>
            </a:r>
          </a:p>
          <a:p>
            <a:pPr marL="1200150" lvl="2" indent="-285750">
              <a:buFont typeface="Arial" panose="020B0604020202020204" pitchFamily="34" charset="0"/>
              <a:buChar char="•"/>
            </a:pPr>
            <a:r>
              <a:rPr lang="fr-FR" sz="1100" dirty="0">
                <a:solidFill>
                  <a:schemeClr val="accent1">
                    <a:lumMod val="75000"/>
                  </a:schemeClr>
                </a:solidFill>
              </a:rPr>
              <a:t>Le système</a:t>
            </a:r>
          </a:p>
          <a:p>
            <a:pPr marL="1200150" lvl="2" indent="-285750">
              <a:buFont typeface="Arial" panose="020B0604020202020204" pitchFamily="34" charset="0"/>
              <a:buChar char="•"/>
            </a:pPr>
            <a:r>
              <a:rPr lang="fr-FR" sz="1100" dirty="0">
                <a:solidFill>
                  <a:schemeClr val="accent1">
                    <a:lumMod val="75000"/>
                  </a:schemeClr>
                </a:solidFill>
              </a:rPr>
              <a:t>L’outil</a:t>
            </a:r>
          </a:p>
          <a:p>
            <a:pPr marL="742950" lvl="1" indent="-285750">
              <a:buFont typeface="Arial" panose="020B0604020202020204" pitchFamily="34" charset="0"/>
              <a:buChar char="•"/>
            </a:pPr>
            <a:r>
              <a:rPr lang="fr-FR" sz="1100" dirty="0">
                <a:solidFill>
                  <a:schemeClr val="accent1">
                    <a:lumMod val="75000"/>
                  </a:schemeClr>
                </a:solidFill>
              </a:rPr>
              <a:t>Le référentiel d’archivage, </a:t>
            </a:r>
          </a:p>
          <a:p>
            <a:pPr marL="742950" lvl="1" indent="-285750">
              <a:buFont typeface="Arial" panose="020B0604020202020204" pitchFamily="34" charset="0"/>
              <a:buChar char="•"/>
            </a:pPr>
            <a:r>
              <a:rPr lang="fr-FR" sz="1100" dirty="0">
                <a:solidFill>
                  <a:schemeClr val="accent1">
                    <a:lumMod val="75000"/>
                  </a:schemeClr>
                </a:solidFill>
              </a:rPr>
              <a:t>La notion de conservation et de conservation dégradée (stockage? Sauvegarde?....)</a:t>
            </a:r>
          </a:p>
          <a:p>
            <a:pPr marL="742950" lvl="1" indent="-285750">
              <a:buFont typeface="Arial" panose="020B0604020202020204" pitchFamily="34" charset="0"/>
              <a:buChar char="•"/>
            </a:pPr>
            <a:r>
              <a:rPr lang="fr-FR" sz="1100" dirty="0">
                <a:solidFill>
                  <a:schemeClr val="accent1">
                    <a:lumMod val="75000"/>
                  </a:schemeClr>
                </a:solidFill>
              </a:rPr>
              <a:t>Méthode ARCATEG</a:t>
            </a:r>
            <a:r>
              <a:rPr lang="fr-FR" sz="1100" baseline="30000" dirty="0">
                <a:solidFill>
                  <a:schemeClr val="accent1">
                    <a:lumMod val="75000"/>
                  </a:schemeClr>
                </a:solidFill>
              </a:rPr>
              <a:t>TM</a:t>
            </a:r>
            <a:endParaRPr lang="fr-FR" sz="1100" dirty="0">
              <a:solidFill>
                <a:schemeClr val="accent1">
                  <a:lumMod val="75000"/>
                </a:schemeClr>
              </a:solidFill>
            </a:endParaRPr>
          </a:p>
          <a:p>
            <a:pPr marL="1200150" lvl="2" indent="-285750">
              <a:buFont typeface="Arial" panose="020B0604020202020204" pitchFamily="34" charset="0"/>
              <a:buChar char="•"/>
            </a:pPr>
            <a:r>
              <a:rPr lang="fr-FR" sz="1100" dirty="0">
                <a:solidFill>
                  <a:schemeClr val="accent1">
                    <a:lumMod val="75000"/>
                  </a:schemeClr>
                </a:solidFill>
              </a:rPr>
              <a:t>……</a:t>
            </a:r>
          </a:p>
          <a:p>
            <a:pPr marL="742950" lvl="1" indent="-285750">
              <a:buFont typeface="Arial" panose="020B0604020202020204" pitchFamily="34" charset="0"/>
              <a:buChar char="•"/>
            </a:pPr>
            <a:r>
              <a:rPr lang="fr-FR" sz="1100" dirty="0">
                <a:solidFill>
                  <a:schemeClr val="accent1">
                    <a:lumMod val="75000"/>
                  </a:schemeClr>
                </a:solidFill>
              </a:rPr>
              <a:t>Les différents cycles de vie en fonction des cultures d’entreprises…?</a:t>
            </a:r>
          </a:p>
          <a:p>
            <a:pPr lvl="1"/>
            <a:r>
              <a:rPr lang="fr-FR" sz="1100" b="1" dirty="0">
                <a:solidFill>
                  <a:schemeClr val="accent1">
                    <a:lumMod val="75000"/>
                  </a:schemeClr>
                </a:solidFill>
              </a:rPr>
              <a:t>A examiner </a:t>
            </a:r>
          </a:p>
          <a:p>
            <a:pPr marL="742950" lvl="1" indent="-285750">
              <a:buFont typeface="Arial" panose="020B0604020202020204" pitchFamily="34" charset="0"/>
              <a:buChar char="•"/>
            </a:pPr>
            <a:r>
              <a:rPr lang="fr-FR" sz="1100" dirty="0">
                <a:solidFill>
                  <a:schemeClr val="accent1">
                    <a:lumMod val="75000"/>
                  </a:schemeClr>
                </a:solidFill>
              </a:rPr>
              <a:t>Définitions </a:t>
            </a:r>
          </a:p>
          <a:p>
            <a:pPr marL="742950" lvl="1" indent="-285750">
              <a:buFont typeface="Arial" panose="020B0604020202020204" pitchFamily="34" charset="0"/>
              <a:buChar char="•"/>
            </a:pPr>
            <a:r>
              <a:rPr lang="fr-FR" sz="1100" dirty="0">
                <a:solidFill>
                  <a:schemeClr val="accent1">
                    <a:lumMod val="75000"/>
                  </a:schemeClr>
                </a:solidFill>
              </a:rPr>
              <a:t>Avec une analyse exhaustive montrant l’intérêt ou non en fonction de différents critères (analyse de risque, culture d’entreprise, moyens financiers, législation, entreprise de service public avec fonds historique, entreprise privé ….) de mettre en œuvre ces outils ou système.</a:t>
            </a:r>
          </a:p>
          <a:p>
            <a:pPr lvl="1"/>
            <a:r>
              <a:rPr lang="fr-FR" sz="1100" dirty="0">
                <a:solidFill>
                  <a:schemeClr val="accent1">
                    <a:lumMod val="75000"/>
                  </a:schemeClr>
                </a:solidFill>
              </a:rPr>
              <a:t>Identifier des systèmes dégradées de conservation en fonction des besoins de l’entreprise.</a:t>
            </a:r>
          </a:p>
          <a:p>
            <a:pPr lvl="1"/>
            <a:endParaRPr lang="fr-FR" sz="1100" dirty="0">
              <a:solidFill>
                <a:schemeClr val="accent1">
                  <a:lumMod val="75000"/>
                </a:schemeClr>
              </a:solidFill>
            </a:endParaRPr>
          </a:p>
          <a:p>
            <a:pPr lvl="1"/>
            <a:r>
              <a:rPr lang="fr-FR" sz="1100" b="1" dirty="0">
                <a:solidFill>
                  <a:schemeClr val="accent1">
                    <a:lumMod val="75000"/>
                  </a:schemeClr>
                </a:solidFill>
              </a:rPr>
              <a:t>Compétences souhaitées au sein du GT </a:t>
            </a:r>
            <a:r>
              <a:rPr lang="fr-FR" sz="1100" dirty="0">
                <a:solidFill>
                  <a:schemeClr val="accent1">
                    <a:lumMod val="75000"/>
                  </a:schemeClr>
                </a:solidFill>
              </a:rPr>
              <a:t>: 1 archiviste, 1 documentaliste, 1 utilisateur en terme d’archivage managérial, une entreprise sans relation avec les archives publiques, un représentation d’administration</a:t>
            </a:r>
            <a:r>
              <a:rPr lang="fr-FR" sz="1100" dirty="0"/>
              <a:t>….</a:t>
            </a:r>
          </a:p>
        </p:txBody>
      </p:sp>
      <p:sp>
        <p:nvSpPr>
          <p:cNvPr id="8" name="Espace réservé du contenu 2"/>
          <p:cNvSpPr txBox="1">
            <a:spLocks/>
          </p:cNvSpPr>
          <p:nvPr/>
        </p:nvSpPr>
        <p:spPr>
          <a:xfrm>
            <a:off x="294048" y="5491355"/>
            <a:ext cx="8229600" cy="6480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fr-FR" sz="1200" b="1" u="sng" dirty="0">
                <a:solidFill>
                  <a:srgbClr val="FF0000"/>
                </a:solidFill>
              </a:rPr>
              <a:t>GT3 suite à atelier du 23 mars 2015 aux Archives des Yvelines</a:t>
            </a:r>
          </a:p>
          <a:p>
            <a:pPr lvl="1"/>
            <a:r>
              <a:rPr lang="fr-FR" sz="1100" dirty="0">
                <a:solidFill>
                  <a:srgbClr val="FF0000"/>
                </a:solidFill>
              </a:rPr>
              <a:t>Mise en place de fiches recensant les outils et les références du publics pouvant servir aux privés.</a:t>
            </a:r>
          </a:p>
        </p:txBody>
      </p:sp>
    </p:spTree>
    <p:extLst>
      <p:ext uri="{BB962C8B-B14F-4D97-AF65-F5344CB8AC3E}">
        <p14:creationId xmlns:p14="http://schemas.microsoft.com/office/powerpoint/2010/main" val="3989552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79712" y="729620"/>
            <a:ext cx="6707088" cy="5363677"/>
          </a:xfrm>
        </p:spPr>
        <p:txBody>
          <a:bodyPr>
            <a:normAutofit fontScale="55000" lnSpcReduction="20000"/>
          </a:bodyPr>
          <a:lstStyle/>
          <a:p>
            <a:pPr lvl="0" eaLnBrk="0">
              <a:buNone/>
            </a:pPr>
            <a:r>
              <a:rPr lang="fr-FR" sz="3600" b="1" dirty="0"/>
              <a:t>Rappel des objectifs</a:t>
            </a:r>
          </a:p>
          <a:p>
            <a:pPr marL="2065338" indent="-457200" eaLnBrk="0"/>
            <a:r>
              <a:rPr lang="fr-FR" sz="2400" dirty="0"/>
              <a:t>Mettre en place un lieu de rencontre pour entretenir une dynamique au sein du CR2PA</a:t>
            </a:r>
          </a:p>
          <a:p>
            <a:pPr marL="2065338" indent="-457200" eaLnBrk="0"/>
            <a:r>
              <a:rPr lang="fr-FR" sz="2400" dirty="0"/>
              <a:t>Disposer d’un lieu de partage, de mise en commun, de recherche et de transmission de savoir</a:t>
            </a:r>
          </a:p>
          <a:p>
            <a:pPr marL="2065338" indent="-457200" eaLnBrk="0"/>
            <a:r>
              <a:rPr lang="fr-FR" sz="2400" dirty="0"/>
              <a:t>Réaliser le lien entre le référentiel existant ou en devenir du CR2PA et les attentes des membres</a:t>
            </a:r>
          </a:p>
          <a:p>
            <a:pPr lvl="0" eaLnBrk="0">
              <a:buNone/>
            </a:pPr>
            <a:endParaRPr lang="fr-FR" sz="3100" b="1" dirty="0"/>
          </a:p>
          <a:p>
            <a:pPr lvl="0" eaLnBrk="0">
              <a:buNone/>
            </a:pPr>
            <a:r>
              <a:rPr lang="fr-FR" sz="3600" b="1" dirty="0"/>
              <a:t>Organisation des ateliers</a:t>
            </a:r>
          </a:p>
          <a:p>
            <a:pPr marL="2065338" indent="-457200" eaLnBrk="0"/>
            <a:r>
              <a:rPr lang="fr-FR" sz="2500" dirty="0"/>
              <a:t>Renco</a:t>
            </a:r>
            <a:r>
              <a:rPr lang="fr-FR" sz="2600" dirty="0"/>
              <a:t>ntres régulières tous Les deux mois</a:t>
            </a:r>
          </a:p>
          <a:p>
            <a:pPr marL="2065338" indent="-457200" eaLnBrk="0"/>
            <a:r>
              <a:rPr lang="fr-FR" sz="2600" dirty="0"/>
              <a:t>Ateliers ouverts à tous les adhérents</a:t>
            </a:r>
          </a:p>
          <a:p>
            <a:pPr marL="2065338" indent="-457200" eaLnBrk="0"/>
            <a:r>
              <a:rPr lang="fr-FR" sz="2600" dirty="0"/>
              <a:t>Participants pouvant être différents d’un atelier à l’autre </a:t>
            </a:r>
          </a:p>
          <a:p>
            <a:pPr marL="2065338" indent="-457200" eaLnBrk="0"/>
            <a:r>
              <a:rPr lang="fr-FR" sz="2600" dirty="0"/>
              <a:t>Groupe de 12 à 15 personnes plus adapté afin de permettre des échanges de fond</a:t>
            </a:r>
          </a:p>
          <a:p>
            <a:pPr marL="2065338" indent="-457200" eaLnBrk="0"/>
            <a:r>
              <a:rPr lang="fr-FR" sz="2600" dirty="0"/>
              <a:t>Une démarche de confidentialité :</a:t>
            </a:r>
          </a:p>
          <a:p>
            <a:pPr marL="2065338" indent="-457200" eaLnBrk="0"/>
            <a:r>
              <a:rPr lang="fr-FR" sz="2600" dirty="0"/>
              <a:t>Participants libres d'utiliser les informations collectées à cette occasion, mais ils ne doivent révéler ni l'identité, ni l'affiliation des personnes à l'origine de ces informations</a:t>
            </a:r>
          </a:p>
          <a:p>
            <a:pPr marL="2065338" indent="-457200" eaLnBrk="0"/>
            <a:r>
              <a:rPr lang="fr-FR" sz="2600" dirty="0"/>
              <a:t>de même qu'ils ne doivent pas révéler l'identité des autres participants</a:t>
            </a:r>
          </a:p>
          <a:p>
            <a:pPr marL="2065338" indent="-457200" eaLnBrk="0"/>
            <a:r>
              <a:rPr lang="fr-FR" sz="2600" dirty="0"/>
              <a:t>Des ordres du jour organisés par thème</a:t>
            </a:r>
          </a:p>
          <a:p>
            <a:pPr marL="2065338" indent="-457200" eaLnBrk="0"/>
            <a:r>
              <a:rPr lang="fr-FR" sz="2600" dirty="0"/>
              <a:t>Lors de chaque atelier travail par groupe de trois personnes pendant 30 mn suivi d’une restitution</a:t>
            </a:r>
          </a:p>
          <a:p>
            <a:pPr marL="2065338" indent="-457200" eaLnBrk="0"/>
            <a:endParaRPr lang="fr-FR" sz="2000" dirty="0"/>
          </a:p>
          <a:p>
            <a:endParaRPr lang="fr-FR" dirty="0"/>
          </a:p>
        </p:txBody>
      </p:sp>
      <p:pic>
        <p:nvPicPr>
          <p:cNvPr id="10" name="Image 9"/>
          <p:cNvPicPr>
            <a:picLocks noChangeAspect="1"/>
          </p:cNvPicPr>
          <p:nvPr/>
        </p:nvPicPr>
        <p:blipFill>
          <a:blip r:embed="rId2" cstate="print"/>
          <a:stretch>
            <a:fillRect/>
          </a:stretch>
        </p:blipFill>
        <p:spPr>
          <a:xfrm>
            <a:off x="467552" y="697816"/>
            <a:ext cx="1438781" cy="49381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checkerboard(across)">
                                      <p:cBhvr>
                                        <p:cTn id="21" dur="500"/>
                                        <p:tgtEl>
                                          <p:spTgt spid="3">
                                            <p:txEl>
                                              <p:pRg st="5" end="5"/>
                                            </p:txEl>
                                          </p:spTgt>
                                        </p:tgtEl>
                                      </p:cBhvr>
                                    </p:animEffect>
                                  </p:childTnLst>
                                </p:cTn>
                              </p:par>
                              <p:par>
                                <p:cTn id="22" presetID="1"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3">
                                            <p:txEl>
                                              <p:pRg st="11" end="11"/>
                                            </p:txEl>
                                          </p:spTgt>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3">
                                            <p:txEl>
                                              <p:pRg st="12" end="12"/>
                                            </p:txEl>
                                          </p:spTgt>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3">
                                            <p:txEl>
                                              <p:pRg st="13" end="13"/>
                                            </p:txEl>
                                          </p:spTgt>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1782"/>
            <a:ext cx="8229600" cy="409459"/>
          </a:xfrm>
        </p:spPr>
        <p:txBody>
          <a:bodyPr>
            <a:normAutofit fontScale="90000"/>
          </a:bodyPr>
          <a:lstStyle/>
          <a:p>
            <a:pPr lvl="0"/>
            <a:r>
              <a:rPr lang="fr-FR" sz="2400" dirty="0"/>
              <a:t>Participants</a:t>
            </a:r>
          </a:p>
        </p:txBody>
      </p:sp>
      <p:sp>
        <p:nvSpPr>
          <p:cNvPr id="20481" name="Rectangle 1"/>
          <p:cNvSpPr>
            <a:spLocks noChangeArrowheads="1"/>
          </p:cNvSpPr>
          <p:nvPr/>
        </p:nvSpPr>
        <p:spPr bwMode="auto">
          <a:xfrm>
            <a:off x="6" y="43933"/>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1259638" y="27528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8" name="Tableau 7"/>
          <p:cNvGraphicFramePr>
            <a:graphicFrameLocks noGrp="1"/>
          </p:cNvGraphicFramePr>
          <p:nvPr>
            <p:extLst>
              <p:ext uri="{D42A27DB-BD31-4B8C-83A1-F6EECF244321}">
                <p14:modId xmlns:p14="http://schemas.microsoft.com/office/powerpoint/2010/main" val="3523846213"/>
              </p:ext>
            </p:extLst>
          </p:nvPr>
        </p:nvGraphicFramePr>
        <p:xfrm>
          <a:off x="359022" y="471241"/>
          <a:ext cx="8784978" cy="5725215"/>
        </p:xfrm>
        <a:graphic>
          <a:graphicData uri="http://schemas.openxmlformats.org/drawingml/2006/table">
            <a:tbl>
              <a:tblPr>
                <a:tableStyleId>{5C22544A-7EE6-4342-B048-85BDC9FD1C3A}</a:tableStyleId>
              </a:tblPr>
              <a:tblGrid>
                <a:gridCol w="2190460">
                  <a:extLst>
                    <a:ext uri="{9D8B030D-6E8A-4147-A177-3AD203B41FA5}">
                      <a16:colId xmlns:a16="http://schemas.microsoft.com/office/drawing/2014/main" xmlns="" val="1783503584"/>
                    </a:ext>
                  </a:extLst>
                </a:gridCol>
                <a:gridCol w="1184585">
                  <a:extLst>
                    <a:ext uri="{9D8B030D-6E8A-4147-A177-3AD203B41FA5}">
                      <a16:colId xmlns:a16="http://schemas.microsoft.com/office/drawing/2014/main" xmlns="" val="1869689323"/>
                    </a:ext>
                  </a:extLst>
                </a:gridCol>
                <a:gridCol w="2042388">
                  <a:extLst>
                    <a:ext uri="{9D8B030D-6E8A-4147-A177-3AD203B41FA5}">
                      <a16:colId xmlns:a16="http://schemas.microsoft.com/office/drawing/2014/main" xmlns="" val="2319002481"/>
                    </a:ext>
                  </a:extLst>
                </a:gridCol>
                <a:gridCol w="3367545">
                  <a:extLst>
                    <a:ext uri="{9D8B030D-6E8A-4147-A177-3AD203B41FA5}">
                      <a16:colId xmlns:a16="http://schemas.microsoft.com/office/drawing/2014/main" xmlns="" val="2725550379"/>
                    </a:ext>
                  </a:extLst>
                </a:gridCol>
              </a:tblGrid>
              <a:tr h="364790">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rPr>
                        <a:t>Air France</a:t>
                      </a:r>
                      <a:endParaRPr lang="fr-FR" sz="1600" u="none" strike="noStrike" kern="1200" dirty="0">
                        <a:solidFill>
                          <a:schemeClr val="dk1"/>
                        </a:solidFill>
                        <a:effectLst/>
                        <a:latin typeface="+mn-lt"/>
                        <a:ea typeface="+mn-ea"/>
                        <a:cs typeface="+mn-cs"/>
                      </a:endParaRPr>
                    </a:p>
                  </a:txBody>
                  <a:tcPr marL="9525" marR="9525" marT="9525" marB="0" anchor="b">
                    <a:solidFill>
                      <a:schemeClr val="bg1">
                        <a:lumMod val="95000"/>
                      </a:schemeClr>
                    </a:solidFill>
                  </a:tcP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Catherine</a:t>
                      </a:r>
                    </a:p>
                  </a:txBody>
                  <a:tcPr marL="9525" marR="9525" marT="9525" marB="0" anchor="b">
                    <a:solidFill>
                      <a:schemeClr val="bg1">
                        <a:lumMod val="95000"/>
                      </a:schemeClr>
                    </a:solidFill>
                  </a:tcP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VINCENS DE TAPOL</a:t>
                      </a:r>
                    </a:p>
                  </a:txBody>
                  <a:tcPr marL="9525" marR="9525" marT="9525" marB="0" anchor="b">
                    <a:solidFill>
                      <a:schemeClr val="bg1">
                        <a:lumMod val="95000"/>
                      </a:schemeClr>
                    </a:solidFill>
                  </a:tcP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hlinkClick r:id="rId2"/>
                        </a:rPr>
                        <a:t>cavincensdetapol@airfrance.fr</a:t>
                      </a:r>
                      <a:endParaRPr lang="fr-FR" sz="1600" u="none" strike="noStrike" kern="1200" dirty="0">
                        <a:solidFill>
                          <a:schemeClr val="dk1"/>
                        </a:solidFill>
                        <a:effectLst/>
                        <a:latin typeface="+mn-lt"/>
                        <a:ea typeface="+mn-ea"/>
                        <a:cs typeface="+mn-cs"/>
                      </a:endParaRPr>
                    </a:p>
                  </a:txBody>
                  <a:tcPr marL="9525" marR="9525" marT="9525" marB="0" anchor="b">
                    <a:solidFill>
                      <a:schemeClr val="bg1">
                        <a:lumMod val="95000"/>
                      </a:schemeClr>
                    </a:solidFill>
                  </a:tcPr>
                </a:tc>
                <a:extLst>
                  <a:ext uri="{0D108BD9-81ED-4DB2-BD59-A6C34878D82A}">
                    <a16:rowId xmlns:a16="http://schemas.microsoft.com/office/drawing/2014/main" xmlns="" val="722500492"/>
                  </a:ext>
                </a:extLst>
              </a:tr>
              <a:tr h="364790">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rPr>
                        <a:t>Air France </a:t>
                      </a:r>
                      <a:endParaRPr lang="fr-FR" sz="1600" u="none" strike="noStrike" kern="1200" dirty="0">
                        <a:solidFill>
                          <a:schemeClr val="dk1"/>
                        </a:solidFill>
                        <a:effectLst/>
                        <a:latin typeface="+mn-lt"/>
                        <a:ea typeface="+mn-ea"/>
                        <a:cs typeface="+mn-cs"/>
                      </a:endParaRPr>
                    </a:p>
                  </a:txBody>
                  <a:tcPr marL="9525" marR="9525" marT="9525" marB="0" anchor="b">
                    <a:solidFill>
                      <a:schemeClr val="bg1">
                        <a:lumMod val="95000"/>
                      </a:schemeClr>
                    </a:solidFill>
                  </a:tcPr>
                </a:tc>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rPr>
                        <a:t>Jean-Pierre </a:t>
                      </a:r>
                      <a:endParaRPr lang="fr-FR" sz="1600" u="none" strike="noStrike" kern="1200" dirty="0">
                        <a:solidFill>
                          <a:schemeClr val="dk1"/>
                        </a:solidFill>
                        <a:effectLst/>
                        <a:latin typeface="+mn-lt"/>
                        <a:ea typeface="+mn-ea"/>
                        <a:cs typeface="+mn-cs"/>
                      </a:endParaRPr>
                    </a:p>
                  </a:txBody>
                  <a:tcPr marL="9525" marR="9525" marT="9525" marB="0" anchor="b">
                    <a:solidFill>
                      <a:schemeClr val="bg1">
                        <a:lumMod val="95000"/>
                      </a:schemeClr>
                    </a:solidFill>
                  </a:tcPr>
                </a:tc>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rPr>
                        <a:t>BLAS</a:t>
                      </a:r>
                      <a:endParaRPr lang="fr-FR" sz="1600" u="none" strike="noStrike" kern="1200" dirty="0">
                        <a:solidFill>
                          <a:schemeClr val="dk1"/>
                        </a:solidFill>
                        <a:effectLst/>
                        <a:latin typeface="+mn-lt"/>
                        <a:ea typeface="+mn-ea"/>
                        <a:cs typeface="+mn-cs"/>
                      </a:endParaRPr>
                    </a:p>
                  </a:txBody>
                  <a:tcPr marL="9525" marR="9525" marT="9525" marB="0" anchor="b">
                    <a:solidFill>
                      <a:schemeClr val="bg1">
                        <a:lumMod val="95000"/>
                      </a:schemeClr>
                    </a:solidFill>
                  </a:tcPr>
                </a:tc>
                <a:tc>
                  <a:txBody>
                    <a:bodyPr/>
                    <a:lstStyle/>
                    <a:p>
                      <a:pPr marL="0" algn="l" defTabSz="914400" rtl="0" eaLnBrk="1" fontAlgn="b" latinLnBrk="0" hangingPunct="1"/>
                      <a:r>
                        <a:rPr lang="fr-FR" sz="1600" u="sng" strike="noStrike" kern="1200" dirty="0" smtClean="0">
                          <a:solidFill>
                            <a:schemeClr val="tx2"/>
                          </a:solidFill>
                          <a:effectLst/>
                          <a:latin typeface="+mn-lt"/>
                          <a:ea typeface="+mn-ea"/>
                          <a:cs typeface="+mn-cs"/>
                        </a:rPr>
                        <a:t>jpblas@airfrance.fr</a:t>
                      </a:r>
                      <a:endParaRPr lang="fr-FR" sz="1600" u="sng" strike="noStrike" kern="1200" dirty="0">
                        <a:solidFill>
                          <a:schemeClr val="tx2"/>
                        </a:solidFill>
                        <a:effectLst/>
                        <a:latin typeface="+mn-lt"/>
                        <a:ea typeface="+mn-ea"/>
                        <a:cs typeface="+mn-cs"/>
                      </a:endParaRPr>
                    </a:p>
                  </a:txBody>
                  <a:tcPr marL="9525" marR="9525" marT="9525" marB="0" anchor="b">
                    <a:solidFill>
                      <a:schemeClr val="bg1">
                        <a:lumMod val="95000"/>
                      </a:schemeClr>
                    </a:solidFill>
                  </a:tcPr>
                </a:tc>
              </a:tr>
              <a:tr h="364790">
                <a:tc>
                  <a:txBody>
                    <a:bodyPr/>
                    <a:lstStyle/>
                    <a:p>
                      <a:pPr algn="l" fontAlgn="b"/>
                      <a:r>
                        <a:rPr lang="fr-FR" sz="1600" u="none" strike="noStrike" dirty="0" smtClean="0">
                          <a:effectLst/>
                        </a:rPr>
                        <a:t>Solvay</a:t>
                      </a:r>
                      <a:endParaRPr lang="fr-FR" sz="16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fr-FR" sz="1600" b="0" i="0" u="none" strike="noStrike" dirty="0" smtClean="0">
                          <a:solidFill>
                            <a:schemeClr val="dk1"/>
                          </a:solidFill>
                          <a:effectLst/>
                          <a:latin typeface="+mn-lt"/>
                        </a:rPr>
                        <a:t>Sylvie</a:t>
                      </a:r>
                      <a:endParaRPr lang="fr-FR"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fr-FR" sz="1600" u="none" strike="noStrike" dirty="0" smtClean="0">
                          <a:effectLst/>
                        </a:rPr>
                        <a:t>PIVA</a:t>
                      </a:r>
                      <a:endParaRPr lang="fr-FR"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fr-FR" sz="1600" b="0" i="0" u="sng" strike="noStrike" dirty="0" smtClean="0">
                          <a:solidFill>
                            <a:srgbClr val="0000FF"/>
                          </a:solidFill>
                          <a:effectLst/>
                          <a:latin typeface="Arial" panose="020B0604020202020204" pitchFamily="34" charset="0"/>
                        </a:rPr>
                        <a:t>Sylvie.piva@solvay.com</a:t>
                      </a:r>
                      <a:endParaRPr lang="fr-FR" sz="1600" b="0" i="0" u="sng" strike="noStrike" dirty="0">
                        <a:solidFill>
                          <a:srgbClr val="0000FF"/>
                        </a:solidFill>
                        <a:effectLst/>
                        <a:latin typeface="Arial" panose="020B0604020202020204" pitchFamily="34" charset="0"/>
                      </a:endParaRPr>
                    </a:p>
                  </a:txBody>
                  <a:tcPr marL="9525" marR="9525" marT="9525" marB="0" anchor="b">
                    <a:solidFill>
                      <a:schemeClr val="accent3">
                        <a:lumMod val="20000"/>
                        <a:lumOff val="80000"/>
                      </a:schemeClr>
                    </a:solidFill>
                  </a:tcPr>
                </a:tc>
                <a:extLst>
                  <a:ext uri="{0D108BD9-81ED-4DB2-BD59-A6C34878D82A}">
                    <a16:rowId xmlns:a16="http://schemas.microsoft.com/office/drawing/2014/main" xmlns="" val="1043041863"/>
                  </a:ext>
                </a:extLst>
              </a:tr>
              <a:tr h="364790">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rPr>
                        <a:t>Solvay</a:t>
                      </a:r>
                      <a:endParaRPr lang="fr-FR" sz="1600" u="none" strike="noStrike" kern="1200" dirty="0">
                        <a:solidFill>
                          <a:schemeClr val="dk1"/>
                        </a:solidFill>
                        <a:effectLst/>
                        <a:latin typeface="+mn-lt"/>
                        <a:ea typeface="+mn-ea"/>
                        <a:cs typeface="+mn-cs"/>
                      </a:endParaRPr>
                    </a:p>
                  </a:txBody>
                  <a:tcPr marL="9525" marR="9525" marT="9525" marB="0" anchor="b"/>
                </a:tc>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rPr>
                        <a:t>Ana</a:t>
                      </a:r>
                      <a:endParaRPr lang="fr-FR" sz="1600" u="none" strike="noStrike" kern="1200" dirty="0">
                        <a:solidFill>
                          <a:schemeClr val="dk1"/>
                        </a:solidFill>
                        <a:effectLst/>
                        <a:latin typeface="+mn-lt"/>
                        <a:ea typeface="+mn-ea"/>
                        <a:cs typeface="+mn-cs"/>
                      </a:endParaRPr>
                    </a:p>
                  </a:txBody>
                  <a:tcPr marL="9525" marR="9525" marT="9525" marB="0" anchor="b"/>
                </a:tc>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rPr>
                        <a:t>RICARDO</a:t>
                      </a:r>
                      <a:endParaRPr lang="fr-FR" sz="1600" u="none" strike="noStrike" kern="1200" dirty="0">
                        <a:solidFill>
                          <a:schemeClr val="dk1"/>
                        </a:solidFill>
                        <a:effectLst/>
                        <a:latin typeface="+mn-lt"/>
                        <a:ea typeface="+mn-ea"/>
                        <a:cs typeface="+mn-cs"/>
                      </a:endParaRPr>
                    </a:p>
                  </a:txBody>
                  <a:tcPr marL="9525" marR="9525" marT="9525" marB="0" anchor="b"/>
                </a:tc>
                <a:tc>
                  <a:txBody>
                    <a:bodyPr/>
                    <a:lstStyle/>
                    <a:p>
                      <a:pPr marL="0" algn="l" defTabSz="914400" rtl="0" eaLnBrk="1" fontAlgn="b" latinLnBrk="0" hangingPunct="1"/>
                      <a:r>
                        <a:rPr lang="fr-FR" sz="1600" b="0" i="0" u="sng" strike="noStrike" kern="1200" dirty="0" smtClean="0">
                          <a:solidFill>
                            <a:srgbClr val="0000FF"/>
                          </a:solidFill>
                          <a:effectLst/>
                          <a:latin typeface="Arial" panose="020B0604020202020204" pitchFamily="34" charset="0"/>
                          <a:ea typeface="+mn-ea"/>
                          <a:cs typeface="+mn-cs"/>
                        </a:rPr>
                        <a:t>Ana.ricardo@solvay.com</a:t>
                      </a:r>
                      <a:endParaRPr lang="fr-FR" sz="1600" b="0" i="0" u="sng" strike="noStrike" kern="1200" dirty="0">
                        <a:solidFill>
                          <a:srgbClr val="0000FF"/>
                        </a:solidFill>
                        <a:effectLst/>
                        <a:latin typeface="Arial" panose="020B0604020202020204" pitchFamily="34" charset="0"/>
                        <a:ea typeface="+mn-ea"/>
                        <a:cs typeface="+mn-cs"/>
                      </a:endParaRPr>
                    </a:p>
                  </a:txBody>
                  <a:tcPr marL="9525" marR="9525" marT="9525" marB="0" anchor="b"/>
                </a:tc>
              </a:tr>
              <a:tr h="364790">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rPr>
                        <a:t>Solvay</a:t>
                      </a:r>
                      <a:endParaRPr lang="fr-FR" sz="1600" u="none" strike="noStrike" kern="1200" dirty="0">
                        <a:solidFill>
                          <a:schemeClr val="dk1"/>
                        </a:solidFill>
                        <a:effectLst/>
                        <a:latin typeface="+mn-lt"/>
                        <a:ea typeface="+mn-ea"/>
                        <a:cs typeface="+mn-cs"/>
                      </a:endParaRPr>
                    </a:p>
                  </a:txBody>
                  <a:tcPr marL="9525" marR="9525" marT="9525" marB="0" anchor="b"/>
                </a:tc>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rPr>
                        <a:t>Sarah</a:t>
                      </a:r>
                      <a:endParaRPr lang="fr-FR" sz="1600" u="none" strike="noStrike" kern="1200" dirty="0">
                        <a:solidFill>
                          <a:schemeClr val="dk1"/>
                        </a:solidFill>
                        <a:effectLst/>
                        <a:latin typeface="+mn-lt"/>
                        <a:ea typeface="+mn-ea"/>
                        <a:cs typeface="+mn-cs"/>
                      </a:endParaRPr>
                    </a:p>
                  </a:txBody>
                  <a:tcPr marL="9525" marR="9525" marT="9525" marB="0" anchor="b"/>
                </a:tc>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rPr>
                        <a:t>EMES</a:t>
                      </a:r>
                      <a:endParaRPr lang="fr-FR" sz="1600" u="none" strike="noStrike" kern="1200" dirty="0">
                        <a:solidFill>
                          <a:schemeClr val="dk1"/>
                        </a:solidFill>
                        <a:effectLst/>
                        <a:latin typeface="+mn-lt"/>
                        <a:ea typeface="+mn-ea"/>
                        <a:cs typeface="+mn-cs"/>
                      </a:endParaRPr>
                    </a:p>
                  </a:txBody>
                  <a:tcPr marL="9525" marR="9525" marT="9525" marB="0" anchor="b"/>
                </a:tc>
                <a:tc>
                  <a:txBody>
                    <a:bodyPr/>
                    <a:lstStyle/>
                    <a:p>
                      <a:pPr marL="0" algn="l" defTabSz="914400" rtl="0" eaLnBrk="1" fontAlgn="b" latinLnBrk="0" hangingPunct="1"/>
                      <a:r>
                        <a:rPr lang="fr-FR" sz="1600" b="0" i="0" u="sng" strike="noStrike" kern="1200" dirty="0" smtClean="0">
                          <a:solidFill>
                            <a:srgbClr val="0000FF"/>
                          </a:solidFill>
                          <a:effectLst/>
                          <a:latin typeface="Arial" panose="020B0604020202020204" pitchFamily="34" charset="0"/>
                          <a:ea typeface="+mn-ea"/>
                          <a:cs typeface="+mn-cs"/>
                        </a:rPr>
                        <a:t>Sarah.emes@solvay.com</a:t>
                      </a:r>
                      <a:endParaRPr lang="fr-FR" sz="1600" b="0" i="0" u="sng" strike="noStrike" kern="1200" dirty="0">
                        <a:solidFill>
                          <a:srgbClr val="0000FF"/>
                        </a:solidFill>
                        <a:effectLst/>
                        <a:latin typeface="Arial" panose="020B0604020202020204" pitchFamily="34" charset="0"/>
                        <a:ea typeface="+mn-ea"/>
                        <a:cs typeface="+mn-cs"/>
                      </a:endParaRPr>
                    </a:p>
                  </a:txBody>
                  <a:tcPr marL="9525" marR="9525" marT="9525" marB="0" anchor="b"/>
                </a:tc>
              </a:tr>
              <a:tr h="364790">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rPr>
                        <a:t>Renault</a:t>
                      </a:r>
                      <a:endParaRPr lang="fr-FR" sz="1600" u="none" strike="noStrike" kern="1200" dirty="0">
                        <a:solidFill>
                          <a:schemeClr val="dk1"/>
                        </a:solidFill>
                        <a:effectLst/>
                        <a:latin typeface="+mn-lt"/>
                        <a:ea typeface="+mn-ea"/>
                        <a:cs typeface="+mn-cs"/>
                      </a:endParaRPr>
                    </a:p>
                  </a:txBody>
                  <a:tcPr marL="9525" marR="9525" marT="9525" marB="0" anchor="b"/>
                </a:tc>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rPr>
                        <a:t>Bruno</a:t>
                      </a:r>
                      <a:endParaRPr lang="fr-FR" sz="1600" u="none" strike="noStrike" kern="1200" dirty="0">
                        <a:solidFill>
                          <a:schemeClr val="dk1"/>
                        </a:solidFill>
                        <a:effectLst/>
                        <a:latin typeface="+mn-lt"/>
                        <a:ea typeface="+mn-ea"/>
                        <a:cs typeface="+mn-cs"/>
                      </a:endParaRPr>
                    </a:p>
                  </a:txBody>
                  <a:tcPr marL="9525" marR="9525" marT="9525" marB="0" anchor="b"/>
                </a:tc>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rPr>
                        <a:t>LALANDE</a:t>
                      </a:r>
                      <a:endParaRPr lang="fr-FR" sz="1600" u="none" strike="noStrike" kern="1200" dirty="0">
                        <a:solidFill>
                          <a:schemeClr val="dk1"/>
                        </a:solidFill>
                        <a:effectLst/>
                        <a:latin typeface="+mn-lt"/>
                        <a:ea typeface="+mn-ea"/>
                        <a:cs typeface="+mn-cs"/>
                      </a:endParaRPr>
                    </a:p>
                  </a:txBody>
                  <a:tcPr marL="9525" marR="9525" marT="9525" marB="0" anchor="b"/>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hlinkClick r:id="rId3"/>
                        </a:rPr>
                        <a:t>bruno.lalande@renault.com</a:t>
                      </a:r>
                      <a:endParaRPr lang="fr-FR" sz="1600" u="none" strike="noStrike" kern="1200" dirty="0">
                        <a:solidFill>
                          <a:schemeClr val="dk1"/>
                        </a:solidFill>
                        <a:effectLst/>
                        <a:latin typeface="+mn-lt"/>
                        <a:ea typeface="+mn-ea"/>
                        <a:cs typeface="+mn-cs"/>
                      </a:endParaRPr>
                    </a:p>
                  </a:txBody>
                  <a:tcPr marL="9525" marR="9525" marT="9525" marB="0" anchor="b"/>
                </a:tc>
              </a:tr>
              <a:tr h="364790">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Bouygues </a:t>
                      </a:r>
                      <a:r>
                        <a:rPr lang="fr-FR" sz="1600" u="none" strike="noStrike" kern="1200" dirty="0" smtClean="0">
                          <a:solidFill>
                            <a:schemeClr val="dk1"/>
                          </a:solidFill>
                          <a:effectLst/>
                          <a:latin typeface="+mn-lt"/>
                          <a:ea typeface="+mn-ea"/>
                          <a:cs typeface="+mn-cs"/>
                        </a:rPr>
                        <a:t>Telecom</a:t>
                      </a:r>
                      <a:endParaRPr lang="fr-FR" sz="1600" u="none" strike="noStrike" kern="1200" dirty="0">
                        <a:solidFill>
                          <a:schemeClr val="dk1"/>
                        </a:solidFill>
                        <a:effectLst/>
                        <a:latin typeface="+mn-lt"/>
                        <a:ea typeface="+mn-ea"/>
                        <a:cs typeface="+mn-cs"/>
                      </a:endParaRPr>
                    </a:p>
                  </a:txBody>
                  <a:tcPr marL="9525" marR="9525" marT="9525" marB="0" anchor="ctr"/>
                </a:tc>
                <a:tc>
                  <a:txBody>
                    <a:bodyPr/>
                    <a:lstStyle/>
                    <a:p>
                      <a:pPr algn="l" fontAlgn="b"/>
                      <a:r>
                        <a:rPr lang="fr-FR" sz="1600" b="0" i="0" u="none" strike="noStrike" dirty="0" smtClean="0">
                          <a:solidFill>
                            <a:schemeClr val="dk1"/>
                          </a:solidFill>
                          <a:effectLst/>
                          <a:latin typeface="+mn-lt"/>
                        </a:rPr>
                        <a:t>François</a:t>
                      </a:r>
                      <a:r>
                        <a:rPr lang="fr-FR" sz="1600" b="0" i="0" u="none" strike="noStrike" baseline="0" dirty="0" smtClean="0">
                          <a:solidFill>
                            <a:schemeClr val="dk1"/>
                          </a:solidFill>
                          <a:effectLst/>
                          <a:latin typeface="+mn-lt"/>
                        </a:rPr>
                        <a:t> </a:t>
                      </a:r>
                      <a:endParaRPr lang="fr-FR"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fr-FR" sz="1600" u="none" strike="noStrike" dirty="0" smtClean="0">
                          <a:effectLst/>
                        </a:rPr>
                        <a:t>DELION</a:t>
                      </a:r>
                      <a:endParaRPr lang="fr-FR" sz="1600" b="0" i="0" u="none" strike="noStrike" dirty="0">
                        <a:solidFill>
                          <a:srgbClr val="000000"/>
                        </a:solidFill>
                        <a:effectLst/>
                        <a:latin typeface="Arial" panose="020B0604020202020204" pitchFamily="34" charset="0"/>
                      </a:endParaRPr>
                    </a:p>
                  </a:txBody>
                  <a:tcPr marL="9525" marR="9525" marT="9525" marB="0" anchor="b"/>
                </a:tc>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hlinkClick r:id="rId4"/>
                        </a:rPr>
                        <a:t>fdelion@bouyguestelecom.fr</a:t>
                      </a:r>
                      <a:endParaRPr lang="fr-FR" sz="16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xmlns="" val="785950733"/>
                  </a:ext>
                </a:extLst>
              </a:tr>
              <a:tr h="364790">
                <a:tc>
                  <a:txBody>
                    <a:bodyPr/>
                    <a:lstStyle/>
                    <a:p>
                      <a:pPr algn="l" fontAlgn="b"/>
                      <a:r>
                        <a:rPr lang="fr-FR" sz="1600" u="none" strike="noStrike" dirty="0" smtClean="0">
                          <a:effectLst/>
                        </a:rPr>
                        <a:t>SNCF</a:t>
                      </a:r>
                      <a:endParaRPr lang="fr-FR" sz="16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fr-FR" sz="1600" u="none" strike="noStrike" dirty="0" smtClean="0">
                          <a:effectLst/>
                        </a:rPr>
                        <a:t>Anne</a:t>
                      </a:r>
                      <a:endParaRPr lang="fr-FR"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fr-FR" sz="1600" u="none" strike="noStrike" dirty="0" smtClean="0">
                          <a:effectLst/>
                        </a:rPr>
                        <a:t>SAVOIE</a:t>
                      </a:r>
                      <a:endParaRPr lang="fr-FR" sz="1600" b="0" i="0" u="none" strike="noStrike" dirty="0">
                        <a:solidFill>
                          <a:srgbClr val="000000"/>
                        </a:solidFill>
                        <a:effectLst/>
                        <a:latin typeface="Arial" panose="020B0604020202020204" pitchFamily="34" charset="0"/>
                      </a:endParaRPr>
                    </a:p>
                  </a:txBody>
                  <a:tcPr marL="9525" marR="9525" marT="9525" marB="0" anchor="b"/>
                </a:tc>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hlinkClick r:id="rId5"/>
                        </a:rPr>
                        <a:t>anne.savoie@sncf.fr</a:t>
                      </a:r>
                      <a:endParaRPr lang="fr-FR" sz="16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xmlns="" val="1051238376"/>
                  </a:ext>
                </a:extLst>
              </a:tr>
              <a:tr h="364790">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rPr>
                        <a:t>SIAAP</a:t>
                      </a:r>
                      <a:endParaRPr lang="fr-FR" sz="1600" u="none" strike="noStrike" kern="1200" dirty="0">
                        <a:solidFill>
                          <a:schemeClr val="dk1"/>
                        </a:solidFill>
                        <a:effectLst/>
                        <a:latin typeface="+mn-lt"/>
                        <a:ea typeface="+mn-ea"/>
                        <a:cs typeface="+mn-cs"/>
                      </a:endParaRPr>
                    </a:p>
                  </a:txBody>
                  <a:tcPr marL="9525" marR="9525" marT="9525" marB="0" anchor="b">
                    <a:solidFill>
                      <a:schemeClr val="bg2"/>
                    </a:solidFill>
                  </a:tcPr>
                </a:tc>
                <a:tc>
                  <a:txBody>
                    <a:bodyPr/>
                    <a:lstStyle/>
                    <a:p>
                      <a:pPr algn="l" fontAlgn="b"/>
                      <a:r>
                        <a:rPr lang="fr-FR" sz="1600" u="none" strike="noStrike" dirty="0" err="1" smtClean="0">
                          <a:effectLst/>
                        </a:rPr>
                        <a:t>Graciela</a:t>
                      </a:r>
                      <a:endParaRPr lang="fr-FR" sz="1600" b="0" i="0" u="none" strike="noStrike" dirty="0">
                        <a:solidFill>
                          <a:srgbClr val="000000"/>
                        </a:solidFill>
                        <a:effectLst/>
                        <a:latin typeface="Arial" panose="020B0604020202020204" pitchFamily="34" charset="0"/>
                      </a:endParaRPr>
                    </a:p>
                  </a:txBody>
                  <a:tcPr marL="9525" marR="9525" marT="9525" marB="0" anchor="b">
                    <a:solidFill>
                      <a:schemeClr val="bg2"/>
                    </a:solidFill>
                  </a:tcPr>
                </a:tc>
                <a:tc>
                  <a:txBody>
                    <a:bodyPr/>
                    <a:lstStyle/>
                    <a:p>
                      <a:pPr algn="l" fontAlgn="b"/>
                      <a:r>
                        <a:rPr lang="fr-FR" sz="1600" u="none" strike="noStrike" dirty="0">
                          <a:effectLst/>
                        </a:rPr>
                        <a:t>OLIVIER</a:t>
                      </a:r>
                      <a:endParaRPr lang="fr-FR" sz="1600" b="0" i="0" u="none" strike="noStrike" dirty="0">
                        <a:solidFill>
                          <a:srgbClr val="000000"/>
                        </a:solidFill>
                        <a:effectLst/>
                        <a:latin typeface="Arial" panose="020B0604020202020204" pitchFamily="34" charset="0"/>
                      </a:endParaRPr>
                    </a:p>
                  </a:txBody>
                  <a:tcPr marL="9525" marR="9525" marT="9525" marB="0" anchor="b">
                    <a:solidFill>
                      <a:schemeClr val="bg2"/>
                    </a:solidFill>
                  </a:tcPr>
                </a:tc>
                <a:tc>
                  <a:txBody>
                    <a:bodyPr/>
                    <a:lstStyle/>
                    <a:p>
                      <a:pPr marL="0" algn="l" defTabSz="914400" rtl="0" eaLnBrk="1" fontAlgn="b" latinLnBrk="0" hangingPunct="1"/>
                      <a:r>
                        <a:rPr lang="fr-FR" sz="1600" u="none" strike="noStrike" kern="1200" dirty="0" smtClean="0">
                          <a:solidFill>
                            <a:schemeClr val="dk1"/>
                          </a:solidFill>
                          <a:effectLst/>
                          <a:latin typeface="+mn-lt"/>
                          <a:ea typeface="+mn-ea"/>
                          <a:cs typeface="+mn-cs"/>
                          <a:hlinkClick r:id="rId6"/>
                        </a:rPr>
                        <a:t>Graciela.lacoste@siaap.fr</a:t>
                      </a:r>
                      <a:endParaRPr lang="fr-FR" sz="1600" u="none" strike="noStrike" kern="1200" dirty="0">
                        <a:solidFill>
                          <a:schemeClr val="dk1"/>
                        </a:solidFill>
                        <a:effectLst/>
                        <a:latin typeface="+mn-lt"/>
                        <a:ea typeface="+mn-ea"/>
                        <a:cs typeface="+mn-cs"/>
                      </a:endParaRPr>
                    </a:p>
                  </a:txBody>
                  <a:tcPr marL="9525" marR="9525" marT="9525" marB="0" anchor="ctr">
                    <a:solidFill>
                      <a:schemeClr val="bg2"/>
                    </a:solidFill>
                  </a:tcPr>
                </a:tc>
                <a:extLst>
                  <a:ext uri="{0D108BD9-81ED-4DB2-BD59-A6C34878D82A}">
                    <a16:rowId xmlns:a16="http://schemas.microsoft.com/office/drawing/2014/main" xmlns="" val="4052379078"/>
                  </a:ext>
                </a:extLst>
              </a:tr>
              <a:tr h="364790">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SYSTRA</a:t>
                      </a:r>
                    </a:p>
                  </a:txBody>
                  <a:tcPr marL="9525" marR="9525" marT="9525" marB="0" anchor="ct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Estelle</a:t>
                      </a:r>
                    </a:p>
                  </a:txBody>
                  <a:tcPr marL="9525" marR="9525" marT="9525" marB="0" anchor="ct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PICHAT</a:t>
                      </a:r>
                    </a:p>
                  </a:txBody>
                  <a:tcPr marL="9525" marR="9525" marT="9525" marB="0" anchor="ct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hlinkClick r:id="rId7"/>
                        </a:rPr>
                        <a:t>epichat@systra.com</a:t>
                      </a:r>
                      <a:endParaRPr lang="fr-FR" sz="16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xmlns="" val="3426376165"/>
                  </a:ext>
                </a:extLst>
              </a:tr>
              <a:tr h="364790">
                <a:tc>
                  <a:txBody>
                    <a:bodyPr/>
                    <a:lstStyle/>
                    <a:p>
                      <a:pPr marL="0" algn="l" defTabSz="914400" rtl="0" eaLnBrk="1" fontAlgn="b" latinLnBrk="0" hangingPunct="1"/>
                      <a:r>
                        <a:rPr lang="fr-FR" sz="1400" u="none" strike="noStrike" kern="1200" dirty="0">
                          <a:solidFill>
                            <a:schemeClr val="dk1"/>
                          </a:solidFill>
                          <a:effectLst/>
                          <a:latin typeface="+mn-lt"/>
                          <a:ea typeface="+mn-ea"/>
                          <a:cs typeface="+mn-cs"/>
                        </a:rPr>
                        <a:t>Thales Systèmes Aéroportés</a:t>
                      </a:r>
                    </a:p>
                  </a:txBody>
                  <a:tcPr marL="9525" marR="9525" marT="9525" marB="0" anchor="ct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Florent </a:t>
                      </a:r>
                    </a:p>
                  </a:txBody>
                  <a:tcPr marL="9525" marR="9525" marT="9525" marB="0" anchor="ct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VINCENT</a:t>
                      </a:r>
                    </a:p>
                  </a:txBody>
                  <a:tcPr marL="9525" marR="9525" marT="9525" marB="0" anchor="ct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hlinkClick r:id="rId8"/>
                        </a:rPr>
                        <a:t>florent.vincent@fr.thalesgroup.com</a:t>
                      </a:r>
                      <a:endParaRPr lang="fr-FR" sz="16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xmlns="" val="2385945944"/>
                  </a:ext>
                </a:extLst>
              </a:tr>
              <a:tr h="364790">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Fondation d’Auteuil</a:t>
                      </a:r>
                    </a:p>
                  </a:txBody>
                  <a:tcPr marL="9525" marR="9525" marT="9525" marB="0" anchor="ct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Eric</a:t>
                      </a:r>
                    </a:p>
                  </a:txBody>
                  <a:tcPr marL="9525" marR="9525" marT="9525" marB="0" anchor="ct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LEMOINE</a:t>
                      </a:r>
                    </a:p>
                  </a:txBody>
                  <a:tcPr marL="9525" marR="9525" marT="9525" marB="0" anchor="ct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hlinkClick r:id="rId9"/>
                        </a:rPr>
                        <a:t>eric.lemoine@apprentis-auteuil.org</a:t>
                      </a:r>
                      <a:endParaRPr lang="fr-FR" sz="1600" u="none" strike="noStrike" kern="1200" dirty="0">
                        <a:solidFill>
                          <a:schemeClr val="dk1"/>
                        </a:solidFill>
                        <a:effectLst/>
                        <a:latin typeface="+mn-lt"/>
                        <a:ea typeface="+mn-ea"/>
                        <a:cs typeface="+mn-cs"/>
                      </a:endParaRPr>
                    </a:p>
                  </a:txBody>
                  <a:tcPr marL="9525" marR="9525" marT="9525" marB="0" anchor="ctr"/>
                </a:tc>
              </a:tr>
              <a:tr h="364790">
                <a:tc>
                  <a:txBody>
                    <a:bodyPr/>
                    <a:lstStyle/>
                    <a:p>
                      <a:pPr marL="0" algn="l" defTabSz="914400" rtl="0" eaLnBrk="1" fontAlgn="b" latinLnBrk="0" hangingPunct="1"/>
                      <a:r>
                        <a:rPr lang="fr-FR" sz="1600" u="none" strike="noStrike" kern="1200" dirty="0" err="1">
                          <a:solidFill>
                            <a:schemeClr val="dk1"/>
                          </a:solidFill>
                          <a:effectLst/>
                          <a:latin typeface="+mn-lt"/>
                          <a:ea typeface="+mn-ea"/>
                          <a:cs typeface="+mn-cs"/>
                        </a:rPr>
                        <a:t>Egis</a:t>
                      </a:r>
                      <a:endParaRPr lang="fr-FR" sz="1600" u="none" strike="noStrike" kern="1200" dirty="0">
                        <a:solidFill>
                          <a:schemeClr val="dk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Agnès</a:t>
                      </a:r>
                    </a:p>
                  </a:txBody>
                  <a:tcPr marL="9525" marR="9525" marT="9525" marB="0" anchor="ct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CAPRON</a:t>
                      </a:r>
                    </a:p>
                  </a:txBody>
                  <a:tcPr marL="9525" marR="9525" marT="9525" marB="0" anchor="ct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hlinkClick r:id="rId10"/>
                        </a:rPr>
                        <a:t>agnes.capron@egis.fr</a:t>
                      </a:r>
                      <a:endParaRPr lang="fr-FR" sz="1600" u="none" strike="noStrike" kern="1200" dirty="0">
                        <a:solidFill>
                          <a:schemeClr val="dk1"/>
                        </a:solidFill>
                        <a:effectLst/>
                        <a:latin typeface="+mn-lt"/>
                        <a:ea typeface="+mn-ea"/>
                        <a:cs typeface="+mn-cs"/>
                      </a:endParaRPr>
                    </a:p>
                  </a:txBody>
                  <a:tcPr marL="9525" marR="9525" marT="9525" marB="0" anchor="ctr"/>
                </a:tc>
              </a:tr>
              <a:tr h="364790">
                <a:tc>
                  <a:txBody>
                    <a:bodyPr/>
                    <a:lstStyle/>
                    <a:p>
                      <a:pPr marL="0" algn="l" defTabSz="914400" rtl="0" eaLnBrk="1" fontAlgn="b" latinLnBrk="0" hangingPunct="1"/>
                      <a:r>
                        <a:rPr lang="fr-FR" sz="1600" u="none" strike="noStrike" kern="1200" dirty="0" err="1">
                          <a:solidFill>
                            <a:schemeClr val="dk1"/>
                          </a:solidFill>
                          <a:effectLst/>
                          <a:latin typeface="+mn-lt"/>
                          <a:ea typeface="+mn-ea"/>
                          <a:cs typeface="+mn-cs"/>
                        </a:rPr>
                        <a:t>Egis</a:t>
                      </a:r>
                      <a:endParaRPr lang="fr-FR" sz="1600" u="none" strike="noStrike" kern="1200" dirty="0">
                        <a:solidFill>
                          <a:schemeClr val="dk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Chantal</a:t>
                      </a:r>
                    </a:p>
                  </a:txBody>
                  <a:tcPr marL="9525" marR="9525" marT="9525" marB="0" anchor="ct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PASQUIER</a:t>
                      </a:r>
                    </a:p>
                  </a:txBody>
                  <a:tcPr marL="9525" marR="9525" marT="9525" marB="0" anchor="ct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hlinkClick r:id="rId11"/>
                        </a:rPr>
                        <a:t>chantal.pasquier@egis.fr</a:t>
                      </a:r>
                      <a:endParaRPr lang="fr-FR" sz="16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xmlns="" val="1207592378"/>
                  </a:ext>
                </a:extLst>
              </a:tr>
              <a:tr h="364790">
                <a:tc>
                  <a:txBody>
                    <a:bodyPr/>
                    <a:lstStyle/>
                    <a:p>
                      <a:pPr algn="l" fontAlgn="ctr"/>
                      <a:r>
                        <a:rPr lang="fr-FR" sz="1600" u="none" strike="noStrike" kern="1200" dirty="0">
                          <a:solidFill>
                            <a:schemeClr val="dk1"/>
                          </a:solidFill>
                          <a:effectLst/>
                          <a:latin typeface="+mn-lt"/>
                          <a:ea typeface="+mn-ea"/>
                          <a:cs typeface="+mn-cs"/>
                        </a:rPr>
                        <a:t>STIF</a:t>
                      </a:r>
                    </a:p>
                  </a:txBody>
                  <a:tcPr marL="9525" marR="9525" marT="9525" marB="0" anchor="ctr"/>
                </a:tc>
                <a:tc>
                  <a:txBody>
                    <a:bodyPr/>
                    <a:lstStyle/>
                    <a:p>
                      <a:pPr algn="l" fontAlgn="b"/>
                      <a:r>
                        <a:rPr lang="fr-FR" sz="1600" u="none" strike="noStrike" kern="1200" dirty="0">
                          <a:solidFill>
                            <a:schemeClr val="dk1"/>
                          </a:solidFill>
                          <a:effectLst/>
                          <a:latin typeface="+mn-lt"/>
                          <a:ea typeface="+mn-ea"/>
                          <a:cs typeface="+mn-cs"/>
                        </a:rPr>
                        <a:t>Line</a:t>
                      </a:r>
                    </a:p>
                  </a:txBody>
                  <a:tcPr marL="9525" marR="9525" marT="9525" marB="0" anchor="b"/>
                </a:tc>
                <a:tc>
                  <a:txBody>
                    <a:bodyPr/>
                    <a:lstStyle/>
                    <a:p>
                      <a:pPr algn="l" fontAlgn="b"/>
                      <a:r>
                        <a:rPr lang="fr-FR" sz="1600" u="none" strike="noStrike" kern="1200" dirty="0">
                          <a:solidFill>
                            <a:schemeClr val="dk1"/>
                          </a:solidFill>
                          <a:effectLst/>
                          <a:latin typeface="+mn-lt"/>
                          <a:ea typeface="+mn-ea"/>
                          <a:cs typeface="+mn-cs"/>
                        </a:rPr>
                        <a:t>LUMIERE</a:t>
                      </a:r>
                    </a:p>
                  </a:txBody>
                  <a:tcPr marL="9525" marR="9525" marT="9525" marB="0" anchor="b"/>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hlinkClick r:id="rId12"/>
                        </a:rPr>
                        <a:t>line.lumiere@stif.info</a:t>
                      </a:r>
                      <a:endParaRPr lang="fr-FR" sz="1600" u="none" strike="noStrike" kern="1200" dirty="0">
                        <a:solidFill>
                          <a:schemeClr val="dk1"/>
                        </a:solidFill>
                        <a:effectLst/>
                        <a:latin typeface="+mn-lt"/>
                        <a:ea typeface="+mn-ea"/>
                        <a:cs typeface="+mn-cs"/>
                      </a:endParaRPr>
                    </a:p>
                  </a:txBody>
                  <a:tcPr marL="9525" marR="9525" marT="9525" marB="0" anchor="ctr"/>
                </a:tc>
              </a:tr>
              <a:tr h="247121">
                <a:tc>
                  <a:txBody>
                    <a:bodyPr/>
                    <a:lstStyle/>
                    <a:p>
                      <a:pPr marL="0" algn="l" defTabSz="914400" rtl="0" eaLnBrk="1" fontAlgn="ctr" latinLnBrk="0" hangingPunct="1"/>
                      <a:r>
                        <a:rPr lang="fr-FR" sz="1600" u="none" strike="noStrike" kern="1200" dirty="0">
                          <a:solidFill>
                            <a:schemeClr val="dk1"/>
                          </a:solidFill>
                          <a:effectLst/>
                          <a:latin typeface="+mn-lt"/>
                          <a:ea typeface="+mn-ea"/>
                          <a:cs typeface="+mn-cs"/>
                        </a:rPr>
                        <a:t>ENGIE</a:t>
                      </a:r>
                    </a:p>
                  </a:txBody>
                  <a:tcPr marL="9525" marR="9525" marT="9525" marB="0" anchor="ctr"/>
                </a:tc>
                <a:tc>
                  <a:txBody>
                    <a:bodyPr/>
                    <a:lstStyle/>
                    <a:p>
                      <a:pPr marL="0" algn="l" defTabSz="914400" rtl="0" eaLnBrk="1" fontAlgn="ctr" latinLnBrk="0" hangingPunct="1"/>
                      <a:r>
                        <a:rPr lang="fr-FR" sz="1600" u="none" strike="noStrike" kern="1200" dirty="0">
                          <a:solidFill>
                            <a:schemeClr val="dk1"/>
                          </a:solidFill>
                          <a:effectLst/>
                          <a:latin typeface="+mn-lt"/>
                          <a:ea typeface="+mn-ea"/>
                          <a:cs typeface="+mn-cs"/>
                        </a:rPr>
                        <a:t>Nathalie </a:t>
                      </a:r>
                    </a:p>
                  </a:txBody>
                  <a:tcPr marL="9525" marR="9525" marT="9525" marB="0" anchor="b"/>
                </a:tc>
                <a:tc>
                  <a:txBody>
                    <a:bodyPr/>
                    <a:lstStyle/>
                    <a:p>
                      <a:pPr marL="0" algn="l" defTabSz="914400" rtl="0" eaLnBrk="1" fontAlgn="ctr" latinLnBrk="0" hangingPunct="1"/>
                      <a:r>
                        <a:rPr lang="fr-FR" sz="1600" u="none" strike="noStrike" kern="1200" dirty="0">
                          <a:solidFill>
                            <a:schemeClr val="dk1"/>
                          </a:solidFill>
                          <a:effectLst/>
                          <a:latin typeface="+mn-lt"/>
                          <a:ea typeface="+mn-ea"/>
                          <a:cs typeface="+mn-cs"/>
                        </a:rPr>
                        <a:t>JUBIN</a:t>
                      </a:r>
                    </a:p>
                  </a:txBody>
                  <a:tcPr marL="9525" marR="9525" marT="9525" marB="0" anchor="b"/>
                </a:tc>
                <a:tc>
                  <a:txBody>
                    <a:bodyPr/>
                    <a:lstStyle/>
                    <a:p>
                      <a:pPr marL="0" algn="l" defTabSz="914400" rtl="0" eaLnBrk="1" fontAlgn="b" latinLnBrk="0" hangingPunct="1"/>
                      <a:r>
                        <a:rPr lang="fr-FR" sz="1600" u="sng" strike="noStrike" kern="1200" dirty="0">
                          <a:solidFill>
                            <a:schemeClr val="tx2"/>
                          </a:solidFill>
                          <a:effectLst/>
                          <a:latin typeface="+mn-lt"/>
                          <a:ea typeface="+mn-ea"/>
                          <a:cs typeface="+mn-cs"/>
                        </a:rPr>
                        <a:t>nathalie.jubin@engie.com</a:t>
                      </a:r>
                    </a:p>
                  </a:txBody>
                  <a:tcPr marL="9525" marR="9525" marT="9525" marB="0" anchor="b"/>
                </a:tc>
              </a:tr>
            </a:tbl>
          </a:graphicData>
        </a:graphic>
      </p:graphicFrame>
    </p:spTree>
    <p:extLst>
      <p:ext uri="{BB962C8B-B14F-4D97-AF65-F5344CB8AC3E}">
        <p14:creationId xmlns:p14="http://schemas.microsoft.com/office/powerpoint/2010/main" val="868447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Autofit/>
          </a:bodyPr>
          <a:lstStyle/>
          <a:p>
            <a:r>
              <a:rPr lang="fr-FR" sz="3200" dirty="0"/>
              <a:t>Collecte des mots clefs employés suite à la présentation de chacun lors du tour de table</a:t>
            </a:r>
          </a:p>
        </p:txBody>
      </p:sp>
      <p:graphicFrame>
        <p:nvGraphicFramePr>
          <p:cNvPr id="4" name="Tableau 3"/>
          <p:cNvGraphicFramePr>
            <a:graphicFrameLocks noGrp="1"/>
          </p:cNvGraphicFramePr>
          <p:nvPr>
            <p:extLst>
              <p:ext uri="{D42A27DB-BD31-4B8C-83A1-F6EECF244321}">
                <p14:modId xmlns:p14="http://schemas.microsoft.com/office/powerpoint/2010/main" val="1490691570"/>
              </p:ext>
            </p:extLst>
          </p:nvPr>
        </p:nvGraphicFramePr>
        <p:xfrm>
          <a:off x="607579" y="1417637"/>
          <a:ext cx="7928842" cy="4785700"/>
        </p:xfrm>
        <a:graphic>
          <a:graphicData uri="http://schemas.openxmlformats.org/drawingml/2006/table">
            <a:tbl>
              <a:tblPr>
                <a:tableStyleId>{5C22544A-7EE6-4342-B048-85BDC9FD1C3A}</a:tableStyleId>
              </a:tblPr>
              <a:tblGrid>
                <a:gridCol w="1121283">
                  <a:extLst>
                    <a:ext uri="{9D8B030D-6E8A-4147-A177-3AD203B41FA5}">
                      <a16:colId xmlns:a16="http://schemas.microsoft.com/office/drawing/2014/main" xmlns="" val="1869689323"/>
                    </a:ext>
                  </a:extLst>
                </a:gridCol>
                <a:gridCol w="159872">
                  <a:extLst>
                    <a:ext uri="{9D8B030D-6E8A-4147-A177-3AD203B41FA5}">
                      <a16:colId xmlns:a16="http://schemas.microsoft.com/office/drawing/2014/main" xmlns="" val="1670062271"/>
                    </a:ext>
                  </a:extLst>
                </a:gridCol>
                <a:gridCol w="1818259">
                  <a:extLst>
                    <a:ext uri="{9D8B030D-6E8A-4147-A177-3AD203B41FA5}">
                      <a16:colId xmlns:a16="http://schemas.microsoft.com/office/drawing/2014/main" xmlns="" val="98252680"/>
                    </a:ext>
                  </a:extLst>
                </a:gridCol>
                <a:gridCol w="4829428">
                  <a:extLst>
                    <a:ext uri="{9D8B030D-6E8A-4147-A177-3AD203B41FA5}">
                      <a16:colId xmlns:a16="http://schemas.microsoft.com/office/drawing/2014/main" xmlns="" val="2140067113"/>
                    </a:ext>
                  </a:extLst>
                </a:gridCol>
              </a:tblGrid>
              <a:tr h="448050">
                <a:tc>
                  <a:txBody>
                    <a:bodyPr/>
                    <a:lstStyle/>
                    <a:p>
                      <a:pPr algn="l" fontAlgn="b"/>
                      <a:r>
                        <a:rPr lang="fr-FR" sz="1600" b="0" i="0" u="none" strike="noStrike" dirty="0" smtClean="0">
                          <a:solidFill>
                            <a:schemeClr val="dk1"/>
                          </a:solidFill>
                          <a:effectLst/>
                          <a:latin typeface="+mn-lt"/>
                        </a:rPr>
                        <a:t>François</a:t>
                      </a:r>
                      <a:r>
                        <a:rPr lang="fr-FR" sz="1600" b="0" i="0" u="none" strike="noStrike" baseline="0" dirty="0" smtClean="0">
                          <a:solidFill>
                            <a:schemeClr val="dk1"/>
                          </a:solidFill>
                          <a:effectLst/>
                          <a:latin typeface="+mn-lt"/>
                        </a:rPr>
                        <a:t> </a:t>
                      </a:r>
                      <a:endParaRPr lang="fr-FR" sz="1600" b="0"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u="none" strike="noStrike" dirty="0">
                          <a:effectLst/>
                        </a:rPr>
                        <a:t>-</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Bouygues </a:t>
                      </a:r>
                      <a:r>
                        <a:rPr lang="fr-FR" sz="1600" u="none" strike="noStrike" kern="1200" dirty="0" smtClean="0">
                          <a:solidFill>
                            <a:schemeClr val="dk1"/>
                          </a:solidFill>
                          <a:effectLst/>
                          <a:latin typeface="+mn-lt"/>
                          <a:ea typeface="+mn-ea"/>
                          <a:cs typeface="+mn-cs"/>
                        </a:rPr>
                        <a:t>Telecom</a:t>
                      </a:r>
                      <a:endParaRPr lang="fr-FR" sz="1600" u="none" strike="noStrike" kern="1200" dirty="0">
                        <a:solidFill>
                          <a:schemeClr val="dk1"/>
                        </a:solidFill>
                        <a:effectLst/>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u="none" strike="noStrike" dirty="0" smtClean="0">
                          <a:effectLst/>
                        </a:rPr>
                        <a:t>Mise en production d’un SAE en 2018. Outils d’archivages.</a:t>
                      </a:r>
                      <a:endParaRPr lang="fr-FR" sz="1400" b="0" u="none" strike="noStrike" dirty="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22500492"/>
                  </a:ext>
                </a:extLst>
              </a:tr>
              <a:tr h="448050">
                <a:tc>
                  <a:txBody>
                    <a:bodyPr/>
                    <a:lstStyle/>
                    <a:p>
                      <a:pPr algn="l" fontAlgn="b"/>
                      <a:r>
                        <a:rPr lang="fr-FR" sz="1600" u="none" strike="noStrike" dirty="0" smtClean="0">
                          <a:effectLst/>
                        </a:rPr>
                        <a:t>Anne</a:t>
                      </a:r>
                      <a:endParaRPr lang="fr-FR" sz="1600" b="0"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u="none" strike="noStrike" dirty="0">
                          <a:effectLst/>
                        </a:rPr>
                        <a:t>-</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600" u="none" strike="noStrike" dirty="0" smtClean="0">
                          <a:effectLst/>
                        </a:rPr>
                        <a:t>SNCF</a:t>
                      </a:r>
                      <a:endParaRPr lang="fr-FR" sz="1600" b="1" i="0" u="none" strike="noStrike" dirty="0">
                        <a:solidFill>
                          <a:srgbClr val="000000"/>
                        </a:solidFill>
                        <a:effectLst/>
                        <a:latin typeface="Arial" panose="020B0604020202020204" pitchFamily="34"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u="none" strike="noStrike" kern="1200" dirty="0" smtClean="0">
                          <a:solidFill>
                            <a:schemeClr val="dk1"/>
                          </a:solidFill>
                          <a:effectLst/>
                          <a:latin typeface="+mn-lt"/>
                          <a:ea typeface="+mn-ea"/>
                          <a:cs typeface="+mn-cs"/>
                        </a:rPr>
                        <a:t>SAE depuis 2013. Mise en place d’une GED unique. Déménagements : diminution des espaces de stockage : archivage</a:t>
                      </a:r>
                      <a:endParaRPr lang="fr-FR" sz="1400" b="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43041863"/>
                  </a:ext>
                </a:extLst>
              </a:tr>
              <a:tr h="256028">
                <a:tc>
                  <a:txBody>
                    <a:bodyPr/>
                    <a:lstStyle/>
                    <a:p>
                      <a:pPr algn="l" fontAlgn="b"/>
                      <a:r>
                        <a:rPr lang="fr-FR" sz="1600" u="none" strike="sngStrike" dirty="0" err="1" smtClean="0">
                          <a:effectLst/>
                        </a:rPr>
                        <a:t>Graciela</a:t>
                      </a:r>
                      <a:endParaRPr lang="fr-FR" sz="1600" b="0" i="0" u="none" strike="sng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u="none" strike="sngStrike" dirty="0">
                          <a:effectLst/>
                        </a:rPr>
                        <a:t>-</a:t>
                      </a:r>
                      <a:endParaRPr lang="fr-FR" sz="1400" b="0" i="0" u="none" strike="sngStrike" dirty="0">
                        <a:solidFill>
                          <a:srgbClr val="000000"/>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fontAlgn="b" latinLnBrk="0" hangingPunct="1"/>
                      <a:r>
                        <a:rPr lang="fr-FR" sz="1600" u="none" strike="sngStrike" kern="1200" dirty="0" smtClean="0">
                          <a:solidFill>
                            <a:schemeClr val="dk1"/>
                          </a:solidFill>
                          <a:effectLst/>
                          <a:latin typeface="+mn-lt"/>
                          <a:ea typeface="+mn-ea"/>
                          <a:cs typeface="+mn-cs"/>
                        </a:rPr>
                        <a:t>SIAAP</a:t>
                      </a:r>
                      <a:endParaRPr lang="fr-FR" sz="1600" u="none" strike="sngStrike" kern="1200" dirty="0">
                        <a:solidFill>
                          <a:schemeClr val="dk1"/>
                        </a:solidFill>
                        <a:effectLst/>
                        <a:latin typeface="+mn-lt"/>
                        <a:ea typeface="+mn-ea"/>
                        <a:cs typeface="+mn-cs"/>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i="0" u="none" strike="noStrike" dirty="0" smtClean="0">
                          <a:solidFill>
                            <a:srgbClr val="000000"/>
                          </a:solidFill>
                          <a:effectLst/>
                          <a:latin typeface="Arial" panose="020B0604020202020204" pitchFamily="34" charset="0"/>
                        </a:rPr>
                        <a:t> Absent</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85950733"/>
                  </a:ext>
                </a:extLst>
              </a:tr>
              <a:tr h="448050">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Estelle</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u="none" strike="noStrike" dirty="0">
                          <a:effectLst/>
                        </a:rPr>
                        <a:t>-</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SYSTRA</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i="0" u="none" strike="noStrike" dirty="0" smtClean="0">
                          <a:solidFill>
                            <a:srgbClr val="000000"/>
                          </a:solidFill>
                          <a:effectLst/>
                          <a:latin typeface="Arial" panose="020B0604020202020204" pitchFamily="34" charset="0"/>
                        </a:rPr>
                        <a:t>Politique d’archivage, problème des durées de conservation, actions d’accompagnement du changement.</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51238376"/>
                  </a:ext>
                </a:extLst>
              </a:tr>
              <a:tr h="448050">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Florent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u="none" strike="noStrike" dirty="0">
                          <a:effectLst/>
                        </a:rPr>
                        <a:t>-</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fontAlgn="b" latinLnBrk="0" hangingPunct="1"/>
                      <a:r>
                        <a:rPr lang="fr-FR" sz="1400" u="none" strike="noStrike" kern="1200" dirty="0">
                          <a:solidFill>
                            <a:schemeClr val="dk1"/>
                          </a:solidFill>
                          <a:effectLst/>
                          <a:latin typeface="+mn-lt"/>
                          <a:ea typeface="+mn-ea"/>
                          <a:cs typeface="+mn-cs"/>
                        </a:rPr>
                        <a:t>Thales Systèmes Aéroportés</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i="0" u="none" strike="noStrike" dirty="0" smtClean="0">
                          <a:solidFill>
                            <a:srgbClr val="000000"/>
                          </a:solidFill>
                          <a:effectLst/>
                          <a:latin typeface="Arial" panose="020B0604020202020204" pitchFamily="34" charset="0"/>
                        </a:rPr>
                        <a:t>SAE mise en place avec beaucoup de données sensibles, partage de l’information depuis son acquisition à son archivage.</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052379078"/>
                  </a:ext>
                </a:extLst>
              </a:tr>
              <a:tr h="222491">
                <a:tc>
                  <a:txBody>
                    <a:bodyPr/>
                    <a:lstStyle/>
                    <a:p>
                      <a:pPr marL="0" algn="l" defTabSz="914400" rtl="0" eaLnBrk="1" fontAlgn="b" latinLnBrk="0" hangingPunct="1"/>
                      <a:r>
                        <a:rPr lang="fr-FR" sz="1600" u="none" strike="sngStrike" kern="1200" dirty="0">
                          <a:solidFill>
                            <a:schemeClr val="dk1"/>
                          </a:solidFill>
                          <a:effectLst/>
                          <a:latin typeface="+mn-lt"/>
                          <a:ea typeface="+mn-ea"/>
                          <a:cs typeface="+mn-cs"/>
                        </a:rPr>
                        <a:t>Eric</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u="none" strike="sngStrike" dirty="0">
                          <a:effectLst/>
                        </a:rPr>
                        <a:t>-</a:t>
                      </a:r>
                      <a:endParaRPr lang="fr-FR" sz="1400" b="0" i="0" u="none" strike="sngStrike" dirty="0">
                        <a:solidFill>
                          <a:srgbClr val="000000"/>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fontAlgn="b" latinLnBrk="0" hangingPunct="1"/>
                      <a:r>
                        <a:rPr lang="fr-FR" sz="1600" u="none" strike="sngStrike" kern="1200" dirty="0">
                          <a:solidFill>
                            <a:schemeClr val="dk1"/>
                          </a:solidFill>
                          <a:effectLst/>
                          <a:latin typeface="+mn-lt"/>
                          <a:ea typeface="+mn-ea"/>
                          <a:cs typeface="+mn-cs"/>
                        </a:rPr>
                        <a:t>Fondation d’Auteuil</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i="0" u="none" strike="noStrike" dirty="0" smtClean="0">
                          <a:solidFill>
                            <a:srgbClr val="000000"/>
                          </a:solidFill>
                          <a:effectLst/>
                          <a:latin typeface="Arial" panose="020B0604020202020204" pitchFamily="34" charset="0"/>
                        </a:rPr>
                        <a:t> Absent</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426376165"/>
                  </a:ext>
                </a:extLst>
              </a:tr>
              <a:tr h="278497">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Agnès</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u="none" strike="noStrike" dirty="0">
                          <a:effectLst/>
                        </a:rPr>
                        <a:t>-</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fontAlgn="b" latinLnBrk="0" hangingPunct="1"/>
                      <a:r>
                        <a:rPr lang="fr-FR" sz="1600" u="none" strike="noStrike" kern="1200" dirty="0" err="1">
                          <a:solidFill>
                            <a:schemeClr val="dk1"/>
                          </a:solidFill>
                          <a:effectLst/>
                          <a:latin typeface="+mn-lt"/>
                          <a:ea typeface="+mn-ea"/>
                          <a:cs typeface="+mn-cs"/>
                        </a:rPr>
                        <a:t>Egis</a:t>
                      </a:r>
                      <a:endParaRPr lang="fr-FR" sz="1600" u="none" strike="noStrike" kern="1200" dirty="0">
                        <a:solidFill>
                          <a:schemeClr val="dk1"/>
                        </a:solidFill>
                        <a:effectLst/>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i="0" u="none" strike="noStrike" dirty="0" smtClean="0">
                          <a:solidFill>
                            <a:srgbClr val="000000"/>
                          </a:solidFill>
                          <a:effectLst/>
                          <a:latin typeface="Arial" panose="020B0604020202020204" pitchFamily="34" charset="0"/>
                        </a:rPr>
                        <a:t>Problématique de production à l’international.</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44662387"/>
                  </a:ext>
                </a:extLst>
              </a:tr>
              <a:tr h="360040">
                <a:tc>
                  <a:txBody>
                    <a:bodyPr/>
                    <a:lstStyle/>
                    <a:p>
                      <a:pPr marL="0" algn="l" defTabSz="914400" rtl="0" eaLnBrk="1" fontAlgn="b" latinLnBrk="0" hangingPunct="1"/>
                      <a:r>
                        <a:rPr lang="fr-FR" sz="1600" u="none" strike="noStrike" kern="1200" dirty="0">
                          <a:solidFill>
                            <a:schemeClr val="dk1"/>
                          </a:solidFill>
                          <a:effectLst/>
                          <a:latin typeface="+mn-lt"/>
                          <a:ea typeface="+mn-ea"/>
                          <a:cs typeface="+mn-cs"/>
                        </a:rPr>
                        <a:t>Chantal</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u="none" strike="noStrike" dirty="0">
                          <a:effectLst/>
                        </a:rPr>
                        <a:t>-</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fontAlgn="b" latinLnBrk="0" hangingPunct="1"/>
                      <a:r>
                        <a:rPr lang="fr-FR" sz="1600" u="none" strike="noStrike" kern="1200" dirty="0" err="1">
                          <a:solidFill>
                            <a:schemeClr val="dk1"/>
                          </a:solidFill>
                          <a:effectLst/>
                          <a:latin typeface="+mn-lt"/>
                          <a:ea typeface="+mn-ea"/>
                          <a:cs typeface="+mn-cs"/>
                        </a:rPr>
                        <a:t>Egis</a:t>
                      </a:r>
                      <a:endParaRPr lang="fr-FR" sz="1600" u="none" strike="noStrike" kern="1200" dirty="0">
                        <a:solidFill>
                          <a:schemeClr val="dk1"/>
                        </a:solidFill>
                        <a:effectLst/>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i="0" u="none" strike="noStrike" dirty="0" smtClean="0">
                          <a:solidFill>
                            <a:srgbClr val="000000"/>
                          </a:solidFill>
                          <a:effectLst/>
                          <a:latin typeface="Arial" panose="020B0604020202020204" pitchFamily="34" charset="0"/>
                        </a:rPr>
                        <a:t>Au tout début de l’archivage électronique.</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385945944"/>
                  </a:ext>
                </a:extLst>
              </a:tr>
              <a:tr h="448050">
                <a:tc>
                  <a:txBody>
                    <a:bodyPr/>
                    <a:lstStyle/>
                    <a:p>
                      <a:pPr algn="l" fontAlgn="b"/>
                      <a:r>
                        <a:rPr lang="fr-FR" sz="1600" u="none" strike="noStrike" kern="1200" dirty="0">
                          <a:solidFill>
                            <a:schemeClr val="dk1"/>
                          </a:solidFill>
                          <a:effectLst/>
                          <a:latin typeface="+mn-lt"/>
                          <a:ea typeface="+mn-ea"/>
                          <a:cs typeface="+mn-cs"/>
                        </a:rPr>
                        <a:t>Line</a:t>
                      </a:r>
                    </a:p>
                  </a:txBody>
                  <a:tcPr marL="9525" marR="9525" marT="9525"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u="none" strike="noStrike" dirty="0">
                          <a:effectLst/>
                        </a:rPr>
                        <a:t>-</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fr-FR" sz="1600" u="none" strike="noStrike" kern="1200" dirty="0">
                          <a:solidFill>
                            <a:schemeClr val="dk1"/>
                          </a:solidFill>
                          <a:effectLst/>
                          <a:latin typeface="+mn-lt"/>
                          <a:ea typeface="+mn-ea"/>
                          <a:cs typeface="+mn-cs"/>
                        </a:rPr>
                        <a:t>STIF</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i="0" u="none" strike="noStrike" dirty="0" smtClean="0">
                          <a:solidFill>
                            <a:srgbClr val="000000"/>
                          </a:solidFill>
                          <a:effectLst/>
                          <a:latin typeface="Arial" panose="020B0604020202020204" pitchFamily="34" charset="0"/>
                        </a:rPr>
                        <a:t>Mission d’accompagnement d’un système de GED vers un système de SAE, modalités d’archivage : implication de l’informatique et des métiers. </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207592378"/>
                  </a:ext>
                </a:extLst>
              </a:tr>
              <a:tr h="241158">
                <a:tc>
                  <a:txBody>
                    <a:bodyPr/>
                    <a:lstStyle/>
                    <a:p>
                      <a:pPr algn="l" fontAlgn="b"/>
                      <a:r>
                        <a:rPr lang="fr-FR" sz="1600" u="none" strike="noStrike" kern="1200" dirty="0" smtClean="0">
                          <a:solidFill>
                            <a:schemeClr val="dk1"/>
                          </a:solidFill>
                          <a:effectLst/>
                          <a:latin typeface="+mn-lt"/>
                          <a:ea typeface="+mn-ea"/>
                          <a:cs typeface="+mn-cs"/>
                        </a:rPr>
                        <a:t>Nathalie</a:t>
                      </a:r>
                      <a:endParaRPr lang="fr-FR" sz="1600" u="none" strike="noStrike" kern="1200" dirty="0">
                        <a:solidFill>
                          <a:schemeClr val="dk1"/>
                        </a:solidFill>
                        <a:effectLst/>
                        <a:latin typeface="+mn-lt"/>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i="0" u="none" strike="noStrike" dirty="0" smtClean="0">
                          <a:solidFill>
                            <a:srgbClr val="000000"/>
                          </a:solidFill>
                          <a:effectLst/>
                          <a:latin typeface="Arial" panose="020B0604020202020204" pitchFamily="34" charset="0"/>
                        </a:rPr>
                        <a:t>-</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fr-FR" sz="1600" u="none" strike="noStrike" kern="1200" dirty="0" smtClean="0">
                          <a:solidFill>
                            <a:schemeClr val="dk1"/>
                          </a:solidFill>
                          <a:effectLst/>
                          <a:latin typeface="+mn-lt"/>
                          <a:ea typeface="+mn-ea"/>
                          <a:cs typeface="+mn-cs"/>
                        </a:rPr>
                        <a:t>ENGIE</a:t>
                      </a:r>
                      <a:endParaRPr lang="fr-FR" sz="1600" u="none" strike="noStrike" kern="1200" dirty="0">
                        <a:solidFill>
                          <a:schemeClr val="dk1"/>
                        </a:solidFill>
                        <a:effectLst/>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i="0" u="none" strike="noStrike" dirty="0" smtClean="0">
                          <a:solidFill>
                            <a:srgbClr val="000000"/>
                          </a:solidFill>
                          <a:effectLst/>
                          <a:latin typeface="Arial" panose="020B0604020202020204" pitchFamily="34" charset="0"/>
                        </a:rPr>
                        <a:t>Records management</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41158">
                <a:tc>
                  <a:txBody>
                    <a:bodyPr/>
                    <a:lstStyle/>
                    <a:p>
                      <a:pPr algn="l" fontAlgn="b"/>
                      <a:r>
                        <a:rPr lang="fr-FR" sz="1600" u="none" strike="noStrike" kern="1200" dirty="0" smtClean="0">
                          <a:solidFill>
                            <a:schemeClr val="dk1"/>
                          </a:solidFill>
                          <a:effectLst/>
                          <a:latin typeface="+mn-lt"/>
                          <a:ea typeface="+mn-ea"/>
                          <a:cs typeface="+mn-cs"/>
                        </a:rPr>
                        <a:t>Monique</a:t>
                      </a:r>
                      <a:endParaRPr lang="fr-FR" sz="1600" u="none" strike="noStrike" kern="1200" dirty="0">
                        <a:solidFill>
                          <a:schemeClr val="dk1"/>
                        </a:solidFill>
                        <a:effectLst/>
                        <a:latin typeface="+mn-lt"/>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i="0" u="none" strike="noStrike" dirty="0" smtClean="0">
                          <a:solidFill>
                            <a:srgbClr val="000000"/>
                          </a:solidFill>
                          <a:effectLst/>
                          <a:latin typeface="Arial" panose="020B0604020202020204" pitchFamily="34" charset="0"/>
                        </a:rPr>
                        <a:t>-</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fr-FR" sz="1600" u="none" strike="noStrike" kern="1200" dirty="0" smtClean="0">
                          <a:solidFill>
                            <a:schemeClr val="dk1"/>
                          </a:solidFill>
                          <a:effectLst/>
                          <a:latin typeface="+mn-lt"/>
                          <a:ea typeface="+mn-ea"/>
                          <a:cs typeface="+mn-cs"/>
                        </a:rPr>
                        <a:t>ASP (Agence de Services et de Paiement)</a:t>
                      </a:r>
                      <a:endParaRPr lang="fr-FR" sz="1600" u="none" strike="noStrike" kern="1200" dirty="0">
                        <a:solidFill>
                          <a:schemeClr val="dk1"/>
                        </a:solidFill>
                        <a:effectLst/>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fr-FR" sz="1400" b="0" i="0" u="none" strike="noStrike" dirty="0" smtClean="0">
                          <a:solidFill>
                            <a:srgbClr val="000000"/>
                          </a:solidFill>
                          <a:effectLst/>
                          <a:latin typeface="Arial" panose="020B0604020202020204" pitchFamily="34" charset="0"/>
                        </a:rPr>
                        <a:t>Gros volume de documents, dématérialisation : les documents sont transférés directement des applications métiers vers le SAE. </a:t>
                      </a:r>
                      <a:endParaRPr lang="fr-FR"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481918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143000"/>
          </a:xfrm>
        </p:spPr>
        <p:txBody>
          <a:bodyPr>
            <a:normAutofit fontScale="90000"/>
          </a:bodyPr>
          <a:lstStyle/>
          <a:p>
            <a:r>
              <a:rPr lang="fr-FR" dirty="0"/>
              <a:t>Programme des ateliers</a:t>
            </a:r>
            <a:br>
              <a:rPr lang="fr-FR" dirty="0"/>
            </a:br>
            <a:endParaRPr lang="fr-FR" dirty="0"/>
          </a:p>
        </p:txBody>
      </p:sp>
      <p:sp>
        <p:nvSpPr>
          <p:cNvPr id="3" name="Espace réservé du contenu 2"/>
          <p:cNvSpPr>
            <a:spLocks noGrp="1"/>
          </p:cNvSpPr>
          <p:nvPr>
            <p:ph idx="1"/>
          </p:nvPr>
        </p:nvSpPr>
        <p:spPr>
          <a:xfrm>
            <a:off x="323528" y="476672"/>
            <a:ext cx="8229600" cy="5904656"/>
          </a:xfrm>
        </p:spPr>
        <p:txBody>
          <a:bodyPr>
            <a:noAutofit/>
          </a:bodyPr>
          <a:lstStyle/>
          <a:p>
            <a:r>
              <a:rPr lang="fr-FR" sz="1200" dirty="0"/>
              <a:t> </a:t>
            </a:r>
            <a:br>
              <a:rPr lang="fr-FR" sz="1200" dirty="0"/>
            </a:br>
            <a:r>
              <a:rPr lang="fr-FR" sz="2400" dirty="0"/>
              <a:t>Programme de 2018 </a:t>
            </a:r>
          </a:p>
          <a:p>
            <a:r>
              <a:rPr lang="fr-FR" sz="1400" dirty="0"/>
              <a:t> </a:t>
            </a:r>
          </a:p>
          <a:p>
            <a:pPr marL="400050" lvl="1" indent="0">
              <a:spcBef>
                <a:spcPts val="0"/>
              </a:spcBef>
              <a:buNone/>
            </a:pPr>
            <a:r>
              <a:rPr lang="fr-FR" sz="1400" dirty="0"/>
              <a:t>Atelier </a:t>
            </a:r>
            <a:r>
              <a:rPr lang="fr-FR" sz="1400" dirty="0" smtClean="0"/>
              <a:t>n°22 </a:t>
            </a:r>
            <a:r>
              <a:rPr lang="fr-FR" sz="1400" dirty="0"/>
              <a:t>: Archivage probant des informations nativement numériques</a:t>
            </a:r>
          </a:p>
          <a:p>
            <a:pPr marL="400050" lvl="1" indent="0">
              <a:spcBef>
                <a:spcPts val="0"/>
              </a:spcBef>
              <a:buNone/>
            </a:pPr>
            <a:r>
              <a:rPr lang="fr-FR" sz="1400" dirty="0"/>
              <a:t>15/02/2018 14:00 à 17:00</a:t>
            </a:r>
          </a:p>
          <a:p>
            <a:pPr marL="400050" lvl="1" indent="0">
              <a:spcBef>
                <a:spcPts val="0"/>
              </a:spcBef>
              <a:buNone/>
            </a:pPr>
            <a:r>
              <a:rPr lang="fr-FR" sz="1400" dirty="0"/>
              <a:t>François </a:t>
            </a:r>
            <a:r>
              <a:rPr lang="fr-FR" sz="1400" dirty="0" err="1"/>
              <a:t>Delion</a:t>
            </a:r>
            <a:r>
              <a:rPr lang="fr-FR" sz="1400" dirty="0"/>
              <a:t> </a:t>
            </a:r>
          </a:p>
          <a:p>
            <a:pPr marL="400050" lvl="1" indent="0">
              <a:spcBef>
                <a:spcPts val="0"/>
              </a:spcBef>
              <a:buNone/>
            </a:pPr>
            <a:r>
              <a:rPr lang="fr-FR" sz="1400" dirty="0"/>
              <a:t>Lieu : </a:t>
            </a:r>
            <a:r>
              <a:rPr lang="fr-FR" sz="1400" i="1" dirty="0"/>
              <a:t>A définir</a:t>
            </a:r>
            <a:r>
              <a:rPr lang="fr-FR" sz="1400" dirty="0"/>
              <a:t/>
            </a:r>
            <a:br>
              <a:rPr lang="fr-FR" sz="1400" dirty="0"/>
            </a:br>
            <a:r>
              <a:rPr lang="fr-FR" sz="1400" dirty="0"/>
              <a:t> </a:t>
            </a:r>
            <a:br>
              <a:rPr lang="fr-FR" sz="1400" dirty="0"/>
            </a:br>
            <a:r>
              <a:rPr lang="fr-FR" sz="1400" dirty="0"/>
              <a:t>Atelier n° </a:t>
            </a:r>
            <a:r>
              <a:rPr lang="fr-FR" sz="1400" dirty="0" smtClean="0"/>
              <a:t>23 </a:t>
            </a:r>
            <a:r>
              <a:rPr lang="fr-FR" sz="1400" dirty="0"/>
              <a:t>: Audit et validation de la chaîne de numérisation de substitution des archives papier</a:t>
            </a:r>
            <a:br>
              <a:rPr lang="fr-FR" sz="1400" dirty="0"/>
            </a:br>
            <a:r>
              <a:rPr lang="fr-FR" sz="1400" dirty="0"/>
              <a:t>22 mars 2017 14h00  17h00</a:t>
            </a:r>
          </a:p>
          <a:p>
            <a:pPr marL="400050" lvl="1" indent="0">
              <a:spcBef>
                <a:spcPts val="0"/>
              </a:spcBef>
              <a:buNone/>
            </a:pPr>
            <a:r>
              <a:rPr lang="fr-FR" sz="1400" dirty="0"/>
              <a:t>Marine </a:t>
            </a:r>
            <a:r>
              <a:rPr lang="fr-FR" sz="1400" dirty="0" err="1"/>
              <a:t>Guénerais</a:t>
            </a:r>
            <a:r>
              <a:rPr lang="fr-FR" sz="1400" dirty="0"/>
              <a:t> , Marie </a:t>
            </a:r>
            <a:r>
              <a:rPr lang="fr-FR" sz="1400" dirty="0" err="1"/>
              <a:t>Laperdrix</a:t>
            </a:r>
            <a:endParaRPr lang="fr-FR" sz="1400" dirty="0"/>
          </a:p>
          <a:p>
            <a:pPr marL="400050" lvl="1" indent="0">
              <a:spcBef>
                <a:spcPts val="0"/>
              </a:spcBef>
              <a:buNone/>
            </a:pPr>
            <a:r>
              <a:rPr lang="fr-FR" sz="1400" dirty="0"/>
              <a:t>Lieu : Ministère des finances MINEFI</a:t>
            </a:r>
            <a:br>
              <a:rPr lang="fr-FR" sz="1400" dirty="0"/>
            </a:br>
            <a:endParaRPr lang="fr-FR" sz="1400" dirty="0"/>
          </a:p>
          <a:p>
            <a:pPr marL="400050" lvl="1" indent="0">
              <a:spcBef>
                <a:spcPts val="0"/>
              </a:spcBef>
              <a:buNone/>
            </a:pPr>
            <a:r>
              <a:rPr lang="fr-FR" sz="1400" dirty="0"/>
              <a:t>Atelier n° </a:t>
            </a:r>
            <a:r>
              <a:rPr lang="fr-FR" sz="1400" dirty="0" smtClean="0"/>
              <a:t>24 </a:t>
            </a:r>
            <a:r>
              <a:rPr lang="fr-FR" sz="1400" dirty="0"/>
              <a:t>: Mise en œuvre d'un SAE pour les documents enregistrés sur les partages bureautiques.</a:t>
            </a:r>
            <a:br>
              <a:rPr lang="fr-FR" sz="1400" dirty="0"/>
            </a:br>
            <a:r>
              <a:rPr lang="fr-FR" sz="1400" dirty="0"/>
              <a:t>31 mai 2018  14h00  17h00</a:t>
            </a:r>
          </a:p>
          <a:p>
            <a:pPr marL="400050" lvl="1" indent="0">
              <a:spcBef>
                <a:spcPts val="0"/>
              </a:spcBef>
              <a:buNone/>
            </a:pPr>
            <a:r>
              <a:rPr lang="fr-FR" sz="1400" dirty="0"/>
              <a:t>Fabrice </a:t>
            </a:r>
            <a:r>
              <a:rPr lang="fr-FR" sz="1400" dirty="0" err="1"/>
              <a:t>Reuzé</a:t>
            </a:r>
            <a:r>
              <a:rPr lang="fr-FR" sz="1400" dirty="0"/>
              <a:t/>
            </a:r>
            <a:br>
              <a:rPr lang="fr-FR" sz="1400" dirty="0"/>
            </a:br>
            <a:r>
              <a:rPr lang="fr-FR" sz="1400" dirty="0"/>
              <a:t>Lieu : Banque de France</a:t>
            </a:r>
          </a:p>
          <a:p>
            <a:pPr marL="400050" lvl="1" indent="0">
              <a:spcBef>
                <a:spcPts val="0"/>
              </a:spcBef>
              <a:buNone/>
            </a:pPr>
            <a:endParaRPr lang="fr-FR" sz="1200" dirty="0"/>
          </a:p>
          <a:p>
            <a:pPr marL="400050" lvl="1" indent="0">
              <a:spcBef>
                <a:spcPts val="0"/>
              </a:spcBef>
              <a:buNone/>
            </a:pPr>
            <a:r>
              <a:rPr lang="fr-FR" sz="1200" dirty="0"/>
              <a:t/>
            </a:r>
            <a:br>
              <a:rPr lang="fr-FR" sz="1200" dirty="0"/>
            </a:br>
            <a:endParaRPr lang="fr-FR" sz="1200" dirty="0" smtClean="0"/>
          </a:p>
          <a:p>
            <a:pPr marL="400050" lvl="1" indent="0">
              <a:spcBef>
                <a:spcPts val="0"/>
              </a:spcBef>
              <a:buNone/>
            </a:pPr>
            <a:endParaRPr lang="fr-FR" sz="1200" dirty="0"/>
          </a:p>
          <a:p>
            <a:pPr marL="400050" lvl="1" indent="0">
              <a:spcBef>
                <a:spcPts val="0"/>
              </a:spcBef>
              <a:buNone/>
            </a:pPr>
            <a:endParaRPr lang="fr-FR" sz="1200" dirty="0" smtClean="0"/>
          </a:p>
          <a:p>
            <a:pPr marL="400050" lvl="1" indent="0">
              <a:spcBef>
                <a:spcPts val="0"/>
              </a:spcBef>
              <a:buNone/>
            </a:pPr>
            <a:endParaRPr lang="fr-FR" sz="1200" dirty="0"/>
          </a:p>
          <a:p>
            <a:pPr marL="400050" lvl="1" indent="0">
              <a:spcBef>
                <a:spcPts val="0"/>
              </a:spcBef>
              <a:buNone/>
            </a:pPr>
            <a:r>
              <a:rPr lang="fr-FR" sz="1200" dirty="0" smtClean="0"/>
              <a:t>N.B</a:t>
            </a:r>
            <a:r>
              <a:rPr lang="fr-FR" sz="1200" dirty="0"/>
              <a:t>. : Mode opératoire précis à aborder par les nouveaux animateurs avec Bernard Ouillon (Présentation PPT, réunion de cadrage en amont sur la conduite des ateliers et la préparation de la thématique, présence d’un référent Ateliers lors des ateliers).</a:t>
            </a:r>
            <a:br>
              <a:rPr lang="fr-FR" sz="1200" dirty="0"/>
            </a:br>
            <a:endParaRPr lang="fr-FR" sz="1200" dirty="0"/>
          </a:p>
        </p:txBody>
      </p:sp>
    </p:spTree>
    <p:extLst>
      <p:ext uri="{BB962C8B-B14F-4D97-AF65-F5344CB8AC3E}">
        <p14:creationId xmlns:p14="http://schemas.microsoft.com/office/powerpoint/2010/main" val="4098447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2"/>
          <p:cNvSpPr txBox="1">
            <a:spLocks/>
          </p:cNvSpPr>
          <p:nvPr/>
        </p:nvSpPr>
        <p:spPr>
          <a:xfrm>
            <a:off x="179512" y="0"/>
            <a:ext cx="8640960" cy="2780928"/>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fr-FR" sz="1800" b="1" u="sng">
                <a:solidFill>
                  <a:prstClr val="black">
                    <a:lumMod val="50000"/>
                    <a:lumOff val="50000"/>
                  </a:prstClr>
                </a:solidFill>
              </a:rPr>
              <a:t>AGENDA</a:t>
            </a:r>
            <a:r>
              <a:rPr lang="fr-FR" sz="1400">
                <a:solidFill>
                  <a:prstClr val="black"/>
                </a:solidFill>
              </a:rPr>
              <a:t> </a:t>
            </a:r>
          </a:p>
          <a:p>
            <a:pPr marL="342900" lvl="3" indent="-342900">
              <a:buFont typeface="Arial" pitchFamily="34" charset="0"/>
              <a:buChar char="•"/>
            </a:pPr>
            <a:endParaRPr lang="it-IT" sz="1400">
              <a:solidFill>
                <a:prstClr val="black"/>
              </a:solidFill>
            </a:endParaRPr>
          </a:p>
          <a:p>
            <a:pPr marL="342900" lvl="3" indent="-342900">
              <a:buFont typeface="Arial" pitchFamily="34" charset="0"/>
              <a:buChar char="•"/>
            </a:pPr>
            <a:endParaRPr lang="fr-FR" sz="1600" dirty="0">
              <a:solidFill>
                <a:prstClr val="black"/>
              </a:solidFill>
            </a:endParaRPr>
          </a:p>
        </p:txBody>
      </p:sp>
      <p:sp>
        <p:nvSpPr>
          <p:cNvPr id="7" name="Sous-titre 2"/>
          <p:cNvSpPr txBox="1">
            <a:spLocks/>
          </p:cNvSpPr>
          <p:nvPr/>
        </p:nvSpPr>
        <p:spPr>
          <a:xfrm>
            <a:off x="0" y="301398"/>
            <a:ext cx="9036496" cy="5647887"/>
          </a:xfrm>
          <a:prstGeom prst="rect">
            <a:avLst/>
          </a:prstGeom>
        </p:spPr>
        <p:txBody>
          <a:bodyPr vert="horz" lIns="91440" tIns="45720" rIns="91440" bIns="45720" rtlCol="0">
            <a:noAutofit/>
          </a:bodyPr>
          <a:lstStyle/>
          <a:p>
            <a:pPr marL="342900" lvl="3" indent="-342900">
              <a:spcBef>
                <a:spcPct val="20000"/>
              </a:spcBef>
              <a:buFont typeface="Arial" pitchFamily="34" charset="0"/>
              <a:buNone/>
              <a:defRPr/>
            </a:pPr>
            <a:r>
              <a:rPr lang="fr-FR" sz="1400" b="1" u="sng" dirty="0">
                <a:solidFill>
                  <a:srgbClr val="FF0000"/>
                </a:solidFill>
              </a:rPr>
              <a:t>Prochaines manifestations du Club</a:t>
            </a:r>
          </a:p>
          <a:p>
            <a:pPr marL="342900" lvl="3" indent="-342900">
              <a:spcBef>
                <a:spcPct val="20000"/>
              </a:spcBef>
              <a:defRPr/>
            </a:pPr>
            <a:r>
              <a:rPr lang="fr-FR" sz="1400" b="1" u="sng" dirty="0">
                <a:solidFill>
                  <a:schemeClr val="tx2">
                    <a:lumMod val="60000"/>
                    <a:lumOff val="40000"/>
                  </a:schemeClr>
                </a:solidFill>
              </a:rPr>
              <a:t>Réunions plénières </a:t>
            </a:r>
            <a:r>
              <a:rPr lang="fr-FR" sz="1400" b="1" dirty="0">
                <a:solidFill>
                  <a:schemeClr val="tx2">
                    <a:lumMod val="60000"/>
                    <a:lumOff val="40000"/>
                  </a:schemeClr>
                </a:solidFill>
              </a:rPr>
              <a:t>:   </a:t>
            </a:r>
            <a:r>
              <a:rPr lang="fr-FR" sz="1400" b="1" i="1" dirty="0">
                <a:solidFill>
                  <a:schemeClr val="tx2">
                    <a:lumMod val="60000"/>
                    <a:lumOff val="40000"/>
                  </a:schemeClr>
                </a:solidFill>
              </a:rPr>
              <a:t>(prévisionnel, à confirmer)</a:t>
            </a:r>
            <a:endParaRPr lang="fr-FR" sz="1400" b="1" i="1" u="sng" dirty="0">
              <a:solidFill>
                <a:schemeClr val="tx2">
                  <a:lumMod val="60000"/>
                  <a:lumOff val="40000"/>
                </a:schemeClr>
              </a:solidFill>
            </a:endParaRPr>
          </a:p>
          <a:p>
            <a:pPr marL="342900" lvl="3" indent="-342900">
              <a:spcBef>
                <a:spcPct val="20000"/>
              </a:spcBef>
              <a:defRPr/>
            </a:pPr>
            <a:endParaRPr lang="fr-FR" sz="1400" b="1" u="sng" dirty="0">
              <a:solidFill>
                <a:schemeClr val="tx2">
                  <a:lumMod val="60000"/>
                  <a:lumOff val="40000"/>
                </a:schemeClr>
              </a:solidFill>
            </a:endParaRPr>
          </a:p>
          <a:p>
            <a:pPr marL="342900" lvl="3" indent="-342900">
              <a:spcBef>
                <a:spcPct val="20000"/>
              </a:spcBef>
              <a:defRPr/>
            </a:pPr>
            <a:r>
              <a:rPr lang="fr-FR" sz="1600" b="1" u="sng" dirty="0">
                <a:solidFill>
                  <a:schemeClr val="tx2">
                    <a:lumMod val="60000"/>
                    <a:lumOff val="40000"/>
                  </a:schemeClr>
                </a:solidFill>
              </a:rPr>
              <a:t>Table-ronde CR2PA : </a:t>
            </a:r>
          </a:p>
          <a:p>
            <a:pPr marL="342900" lvl="3" indent="-342900">
              <a:spcBef>
                <a:spcPct val="20000"/>
              </a:spcBef>
              <a:defRPr/>
            </a:pPr>
            <a:endParaRPr lang="fr-FR" sz="1400" b="1" u="sng" dirty="0">
              <a:solidFill>
                <a:schemeClr val="tx2">
                  <a:lumMod val="60000"/>
                  <a:lumOff val="40000"/>
                </a:schemeClr>
              </a:solidFill>
            </a:endParaRPr>
          </a:p>
          <a:p>
            <a:pPr marL="342900" lvl="3" indent="-342900">
              <a:spcBef>
                <a:spcPct val="20000"/>
              </a:spcBef>
              <a:defRPr/>
            </a:pPr>
            <a:endParaRPr lang="fr-FR" sz="1400" b="1" u="sng" dirty="0">
              <a:solidFill>
                <a:srgbClr val="FF0000"/>
              </a:solidFill>
            </a:endParaRPr>
          </a:p>
          <a:p>
            <a:pPr marL="342900" lvl="3" indent="-342900">
              <a:spcBef>
                <a:spcPct val="20000"/>
              </a:spcBef>
              <a:defRPr/>
            </a:pPr>
            <a:endParaRPr lang="fr-FR" sz="1400" b="1" u="sng" dirty="0">
              <a:solidFill>
                <a:srgbClr val="FF0000"/>
              </a:solidFill>
            </a:endParaRPr>
          </a:p>
          <a:p>
            <a:pPr marL="342900" lvl="3" indent="-342900">
              <a:spcBef>
                <a:spcPct val="20000"/>
              </a:spcBef>
              <a:defRPr/>
            </a:pPr>
            <a:endParaRPr lang="fr-FR" sz="1400" b="1" u="sng" dirty="0">
              <a:solidFill>
                <a:srgbClr val="FF0000"/>
              </a:solidFill>
            </a:endParaRPr>
          </a:p>
          <a:p>
            <a:pPr marL="342900" lvl="3" indent="-342900">
              <a:spcBef>
                <a:spcPct val="20000"/>
              </a:spcBef>
              <a:defRPr/>
            </a:pPr>
            <a:r>
              <a:rPr lang="fr-FR" sz="1400" b="1" u="sng" dirty="0">
                <a:solidFill>
                  <a:srgbClr val="FF0000"/>
                </a:solidFill>
              </a:rPr>
              <a:t>Autres </a:t>
            </a:r>
            <a:r>
              <a:rPr lang="fr-FR" sz="1400" b="1" u="sng" dirty="0" smtClean="0">
                <a:solidFill>
                  <a:srgbClr val="FF0000"/>
                </a:solidFill>
              </a:rPr>
              <a:t>manifestations</a:t>
            </a:r>
            <a:endParaRPr lang="fr-FR" sz="1400" b="1" u="sng" dirty="0">
              <a:solidFill>
                <a:srgbClr val="FF0000"/>
              </a:solidFill>
            </a:endParaRPr>
          </a:p>
          <a:p>
            <a:pPr marL="342900" lvl="3" indent="-342900">
              <a:spcBef>
                <a:spcPct val="20000"/>
              </a:spcBef>
              <a:defRPr/>
            </a:pPr>
            <a:endParaRPr lang="fr-FR" sz="1400" b="1" u="sng" dirty="0">
              <a:solidFill>
                <a:srgbClr val="FF0000"/>
              </a:solidFill>
            </a:endParaRPr>
          </a:p>
          <a:p>
            <a:pPr marL="342900" lvl="3" indent="-342900">
              <a:spcBef>
                <a:spcPct val="20000"/>
              </a:spcBef>
              <a:defRPr/>
            </a:pPr>
            <a:endParaRPr lang="fr-FR" sz="1400" b="1" u="sng" dirty="0">
              <a:solidFill>
                <a:srgbClr val="FF0000"/>
              </a:solidFill>
            </a:endParaRPr>
          </a:p>
          <a:p>
            <a:pPr marL="342900" lvl="3" indent="-342900">
              <a:spcBef>
                <a:spcPct val="20000"/>
              </a:spcBef>
              <a:defRPr/>
            </a:pPr>
            <a:endParaRPr lang="fr-FR" sz="1400" b="1" u="sng" dirty="0">
              <a:solidFill>
                <a:srgbClr val="FF0000"/>
              </a:solidFill>
            </a:endParaRPr>
          </a:p>
          <a:p>
            <a:pPr marL="342900" lvl="3" indent="-342900">
              <a:spcBef>
                <a:spcPct val="20000"/>
              </a:spcBef>
              <a:defRPr/>
            </a:pPr>
            <a:endParaRPr lang="fr-FR" sz="1400" b="1" u="sng" dirty="0">
              <a:solidFill>
                <a:srgbClr val="FF0000"/>
              </a:solidFill>
            </a:endParaRPr>
          </a:p>
          <a:p>
            <a:pPr marL="342900" lvl="3" indent="-342900">
              <a:spcBef>
                <a:spcPct val="20000"/>
              </a:spcBef>
              <a:defRPr/>
            </a:pPr>
            <a:r>
              <a:rPr lang="fr-FR" sz="1400" b="1" u="sng" dirty="0">
                <a:solidFill>
                  <a:srgbClr val="FF0000"/>
                </a:solidFill>
              </a:rPr>
              <a:t>En bref</a:t>
            </a:r>
          </a:p>
        </p:txBody>
      </p:sp>
      <p:sp>
        <p:nvSpPr>
          <p:cNvPr id="8" name="Sous-titre 2"/>
          <p:cNvSpPr txBox="1">
            <a:spLocks/>
          </p:cNvSpPr>
          <p:nvPr/>
        </p:nvSpPr>
        <p:spPr>
          <a:xfrm>
            <a:off x="0" y="4875124"/>
            <a:ext cx="8435280" cy="1375559"/>
          </a:xfrm>
          <a:prstGeom prst="rect">
            <a:avLst/>
          </a:prstGeom>
        </p:spPr>
        <p:txBody>
          <a:bodyPr vert="horz" lIns="91440" tIns="45720" rIns="91440" bIns="45720" rtlCol="0">
            <a:noAutofit/>
          </a:bodyPr>
          <a:lstStyle/>
          <a:p>
            <a:pPr marL="0" lvl="3">
              <a:spcBef>
                <a:spcPct val="20000"/>
              </a:spcBef>
              <a:buFont typeface="Arial" pitchFamily="34" charset="0"/>
              <a:buNone/>
              <a:defRPr/>
            </a:pPr>
            <a:r>
              <a:rPr lang="it-IT" b="1" u="sng" dirty="0">
                <a:solidFill>
                  <a:prstClr val="black">
                    <a:lumMod val="50000"/>
                    <a:lumOff val="50000"/>
                  </a:prstClr>
                </a:solidFill>
              </a:rPr>
              <a:t>A LIRE et A VOIR</a:t>
            </a:r>
          </a:p>
          <a:p>
            <a:pPr marL="0" lvl="3">
              <a:spcBef>
                <a:spcPct val="20000"/>
              </a:spcBef>
              <a:defRPr/>
            </a:pPr>
            <a:r>
              <a:rPr lang="it-IT" sz="1400" b="1" dirty="0">
                <a:solidFill>
                  <a:prstClr val="black">
                    <a:lumMod val="50000"/>
                    <a:lumOff val="50000"/>
                  </a:prstClr>
                </a:solidFill>
              </a:rPr>
              <a:t>Blogs</a:t>
            </a:r>
          </a:p>
          <a:p>
            <a:pPr marL="0" lvl="3">
              <a:spcBef>
                <a:spcPct val="20000"/>
              </a:spcBef>
              <a:defRPr/>
            </a:pPr>
            <a:r>
              <a:rPr lang="fr-FR" sz="1400" b="1" dirty="0">
                <a:solidFill>
                  <a:prstClr val="black"/>
                </a:solidFill>
              </a:rPr>
              <a:t>Nouvelles diverses sur le groupe </a:t>
            </a:r>
            <a:r>
              <a:rPr lang="fr-FR" sz="1400" b="1" dirty="0" err="1">
                <a:solidFill>
                  <a:prstClr val="black"/>
                </a:solidFill>
              </a:rPr>
              <a:t>Linkedin</a:t>
            </a:r>
            <a:endParaRPr lang="fr-FR" sz="1400" b="1" dirty="0">
              <a:solidFill>
                <a:prstClr val="black"/>
              </a:solidFill>
            </a:endParaRPr>
          </a:p>
        </p:txBody>
      </p:sp>
      <p:sp>
        <p:nvSpPr>
          <p:cNvPr id="2" name="Espace réservé du numéro de diapositive 1"/>
          <p:cNvSpPr>
            <a:spLocks noGrp="1"/>
          </p:cNvSpPr>
          <p:nvPr>
            <p:ph type="sldNum" sz="quarter" idx="4294967295"/>
          </p:nvPr>
        </p:nvSpPr>
        <p:spPr>
          <a:xfrm>
            <a:off x="6457950" y="6356350"/>
            <a:ext cx="2057400" cy="365125"/>
          </a:xfrm>
          <a:prstGeom prst="rect">
            <a:avLst/>
          </a:prstGeom>
        </p:spPr>
        <p:txBody>
          <a:bodyPr/>
          <a:lstStyle/>
          <a:p>
            <a:fld id="{64E75725-8734-406C-86EE-E8D776B82646}" type="slidenum">
              <a:rPr lang="fr-FR" smtClean="0"/>
              <a:t>7</a:t>
            </a:fld>
            <a:endParaRPr lang="fr-FR"/>
          </a:p>
        </p:txBody>
      </p:sp>
    </p:spTree>
    <p:extLst>
      <p:ext uri="{BB962C8B-B14F-4D97-AF65-F5344CB8AC3E}">
        <p14:creationId xmlns:p14="http://schemas.microsoft.com/office/powerpoint/2010/main" val="1810933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294967295"/>
          </p:nvPr>
        </p:nvSpPr>
        <p:spPr>
          <a:xfrm>
            <a:off x="7010400" y="6238875"/>
            <a:ext cx="2133600" cy="365125"/>
          </a:xfrm>
          <a:prstGeom prst="rect">
            <a:avLst/>
          </a:prstGeom>
        </p:spPr>
        <p:txBody>
          <a:bodyPr/>
          <a:lstStyle/>
          <a:p>
            <a:fld id="{B3DDB88B-5597-451B-814C-33B8A23C77C8}" type="slidenum">
              <a:rPr lang="fr-FR" smtClean="0"/>
              <a:t>8</a:t>
            </a:fld>
            <a:endParaRPr lang="fr-FR"/>
          </a:p>
        </p:txBody>
      </p:sp>
      <p:sp>
        <p:nvSpPr>
          <p:cNvPr id="3" name="Titre 1"/>
          <p:cNvSpPr txBox="1">
            <a:spLocks/>
          </p:cNvSpPr>
          <p:nvPr/>
        </p:nvSpPr>
        <p:spPr>
          <a:xfrm>
            <a:off x="685800" y="1916832"/>
            <a:ext cx="7772400" cy="1470025"/>
          </a:xfrm>
          <a:prstGeom prst="rect">
            <a:avLst/>
          </a:prstGeom>
        </p:spPr>
        <p:txBody>
          <a:bodyPr>
            <a:normAutofit fontScale="92500" lnSpcReduction="20000"/>
          </a:bodyPr>
          <a:lstStyle>
            <a:lvl1pPr algn="ctr" defTabSz="914400" rtl="0" eaLnBrk="1" latinLnBrk="0" hangingPunct="1">
              <a:spcBef>
                <a:spcPct val="0"/>
              </a:spcBef>
              <a:buNone/>
              <a:defRPr sz="4000" b="1" kern="1200">
                <a:solidFill>
                  <a:srgbClr val="02A7CE"/>
                </a:solidFill>
                <a:latin typeface="Arial" panose="020B0604020202020204" pitchFamily="34" charset="0"/>
                <a:ea typeface="+mj-ea"/>
                <a:cs typeface="Arial" panose="020B0604020202020204" pitchFamily="34" charset="0"/>
              </a:defRPr>
            </a:lvl1pPr>
          </a:lstStyle>
          <a:p>
            <a:r>
              <a:rPr lang="fr-FR" dirty="0" smtClean="0"/>
              <a:t>Présentation de l’entreprise Solvay</a:t>
            </a:r>
            <a:br>
              <a:rPr lang="fr-FR" dirty="0" smtClean="0"/>
            </a:br>
            <a:endParaRPr lang="fr-FR" dirty="0"/>
          </a:p>
        </p:txBody>
      </p:sp>
      <p:sp>
        <p:nvSpPr>
          <p:cNvPr id="4" name="ZoneTexte 3"/>
          <p:cNvSpPr txBox="1"/>
          <p:nvPr/>
        </p:nvSpPr>
        <p:spPr>
          <a:xfrm>
            <a:off x="3707904" y="3202191"/>
            <a:ext cx="120013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solidFill>
                  <a:srgbClr val="0062AC"/>
                </a:solidFill>
                <a:latin typeface="Calibri"/>
              </a:rPr>
              <a:t>Sylvie PIVA</a:t>
            </a:r>
            <a:endParaRPr kumimoji="0" lang="fr-FR" sz="1800" b="0" i="0" u="none" strike="noStrike" kern="1200" cap="none" spc="0" normalizeH="0" baseline="0" noProof="0" dirty="0">
              <a:ln>
                <a:noFill/>
              </a:ln>
              <a:solidFill>
                <a:srgbClr val="0062AC"/>
              </a:solidFill>
              <a:effectLst/>
              <a:uLnTx/>
              <a:uFillTx/>
              <a:latin typeface="Calibri"/>
              <a:ea typeface="+mn-ea"/>
              <a:cs typeface="+mn-cs"/>
            </a:endParaRPr>
          </a:p>
        </p:txBody>
      </p:sp>
    </p:spTree>
    <p:extLst>
      <p:ext uri="{BB962C8B-B14F-4D97-AF65-F5344CB8AC3E}">
        <p14:creationId xmlns:p14="http://schemas.microsoft.com/office/powerpoint/2010/main" val="36055683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294967295"/>
          </p:nvPr>
        </p:nvSpPr>
        <p:spPr>
          <a:xfrm>
            <a:off x="7010400" y="6238875"/>
            <a:ext cx="2133600" cy="365125"/>
          </a:xfrm>
          <a:prstGeom prst="rect">
            <a:avLst/>
          </a:prstGeom>
        </p:spPr>
        <p:txBody>
          <a:bodyPr/>
          <a:lstStyle/>
          <a:p>
            <a:fld id="{B3DDB88B-5597-451B-814C-33B8A23C77C8}" type="slidenum">
              <a:rPr lang="fr-FR" smtClean="0"/>
              <a:t>9</a:t>
            </a:fld>
            <a:endParaRPr lang="fr-FR"/>
          </a:p>
        </p:txBody>
      </p:sp>
      <p:sp>
        <p:nvSpPr>
          <p:cNvPr id="3" name="Titre 1"/>
          <p:cNvSpPr txBox="1">
            <a:spLocks/>
          </p:cNvSpPr>
          <p:nvPr/>
        </p:nvSpPr>
        <p:spPr>
          <a:xfrm>
            <a:off x="685800" y="1916832"/>
            <a:ext cx="7772400" cy="1470025"/>
          </a:xfrm>
          <a:prstGeom prst="rect">
            <a:avLst/>
          </a:prstGeom>
        </p:spPr>
        <p:txBody>
          <a:bodyPr>
            <a:normAutofit/>
          </a:bodyPr>
          <a:lstStyle>
            <a:lvl1pPr algn="ctr" defTabSz="914400" rtl="0" eaLnBrk="1" latinLnBrk="0" hangingPunct="1">
              <a:spcBef>
                <a:spcPct val="0"/>
              </a:spcBef>
              <a:buNone/>
              <a:defRPr sz="4000" b="1" kern="1200">
                <a:solidFill>
                  <a:srgbClr val="02A7CE"/>
                </a:solidFill>
                <a:latin typeface="Arial" panose="020B0604020202020204" pitchFamily="34" charset="0"/>
                <a:ea typeface="+mj-ea"/>
                <a:cs typeface="Arial" panose="020B0604020202020204" pitchFamily="34" charset="0"/>
              </a:defRPr>
            </a:lvl1pPr>
          </a:lstStyle>
          <a:p>
            <a:r>
              <a:rPr lang="fr-FR" dirty="0" smtClean="0"/>
              <a:t>Regards croisés SAE GED</a:t>
            </a:r>
            <a:endParaRPr lang="fr-FR" dirty="0"/>
          </a:p>
        </p:txBody>
      </p:sp>
      <p:sp>
        <p:nvSpPr>
          <p:cNvPr id="4" name="ZoneTexte 3"/>
          <p:cNvSpPr txBox="1"/>
          <p:nvPr/>
        </p:nvSpPr>
        <p:spPr>
          <a:xfrm>
            <a:off x="1835696" y="3202191"/>
            <a:ext cx="600645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solidFill>
                  <a:srgbClr val="0062AC"/>
                </a:solidFill>
                <a:latin typeface="Calibri"/>
              </a:rPr>
              <a:t>Sylvie PIVAT / Catherine VINCENS DE TAPOL / Jean-Pierre BLAS</a:t>
            </a:r>
            <a:endParaRPr kumimoji="0" lang="fr-FR" sz="1800" b="0" i="0" u="none" strike="noStrike" kern="1200" cap="none" spc="0" normalizeH="0" baseline="0" noProof="0" dirty="0">
              <a:ln>
                <a:noFill/>
              </a:ln>
              <a:solidFill>
                <a:srgbClr val="0062AC"/>
              </a:solidFill>
              <a:effectLst/>
              <a:uLnTx/>
              <a:uFillTx/>
              <a:latin typeface="Calibri"/>
              <a:ea typeface="+mn-ea"/>
              <a:cs typeface="+mn-cs"/>
            </a:endParaRPr>
          </a:p>
        </p:txBody>
      </p:sp>
    </p:spTree>
    <p:extLst>
      <p:ext uri="{BB962C8B-B14F-4D97-AF65-F5344CB8AC3E}">
        <p14:creationId xmlns:p14="http://schemas.microsoft.com/office/powerpoint/2010/main" val="1226410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CustomMKOP.xml><?xml version="1.0" encoding="utf-8"?>
<Properties xmlns="http://schemas.openxmlformats.org/officeDocument/2006/custom-properties" xmlns:vt="http://schemas.openxmlformats.org/officeDocument/2006/docPropsVTypes">
  <property fmtid="{D5CDD505-2E9C-101B-9397-08002B2CF9AE}" pid="2" name="MKProdID">
    <vt:lpwstr>ZMOutlook</vt:lpwstr>
  </property>
  <property fmtid="{D5CDD505-2E9C-101B-9397-08002B2CF9AE}" pid="3" name="SizeBefore">
    <vt:lpwstr>316397</vt:lpwstr>
  </property>
  <property fmtid="{D5CDD505-2E9C-101B-9397-08002B2CF9AE}" pid="4" name="OptimizationTime">
    <vt:lpwstr>20180627_1348</vt:lpwstr>
  </property>
</Properties>
</file>

<file path=docProps/app.xml><?xml version="1.0" encoding="utf-8"?>
<Properties xmlns="http://schemas.openxmlformats.org/officeDocument/2006/extended-properties" xmlns:vt="http://schemas.openxmlformats.org/officeDocument/2006/docPropsVTypes">
  <Template/>
  <TotalTime>6653</TotalTime>
  <Words>2204</Words>
  <Application>Microsoft Office PowerPoint</Application>
  <PresentationFormat>Affichage à l'écran (4:3)</PresentationFormat>
  <Paragraphs>417</Paragraphs>
  <Slides>26</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26</vt:i4>
      </vt:variant>
    </vt:vector>
  </HeadingPairs>
  <TitlesOfParts>
    <vt:vector size="32" baseType="lpstr">
      <vt:lpstr>Arial</vt:lpstr>
      <vt:lpstr>Calibri</vt:lpstr>
      <vt:lpstr>Cambria</vt:lpstr>
      <vt:lpstr>Times New Roman</vt:lpstr>
      <vt:lpstr>Wingdings</vt:lpstr>
      <vt:lpstr>Thème Office</vt:lpstr>
      <vt:lpstr> Les Ateliers du CR2PA  </vt:lpstr>
      <vt:lpstr>Sommaire</vt:lpstr>
      <vt:lpstr>Présentation PowerPoint</vt:lpstr>
      <vt:lpstr>Participants</vt:lpstr>
      <vt:lpstr>Collecte des mots clefs employés suite à la présentation de chacun lors du tour de table</vt:lpstr>
      <vt:lpstr>Programme des ateliers </vt:lpstr>
      <vt:lpstr>Présentation PowerPoint</vt:lpstr>
      <vt:lpstr>Présentation PowerPoint</vt:lpstr>
      <vt:lpstr>Présentation PowerPoint</vt:lpstr>
      <vt:lpstr>GED versus SAE: Deux outils complémentaires aux finalités distinctes</vt:lpstr>
      <vt:lpstr>L’archivage en vue d’ensemble des outils SI</vt:lpstr>
      <vt:lpstr>Projet SAE Air France</vt:lpstr>
      <vt:lpstr>Exemple Air France</vt:lpstr>
      <vt:lpstr>Travaux en groupe</vt:lpstr>
      <vt:lpstr>LA GED</vt:lpstr>
      <vt:lpstr>Le SAE</vt:lpstr>
      <vt:lpstr>GED vs SAE</vt:lpstr>
      <vt:lpstr>Le cycle de vie</vt:lpstr>
      <vt:lpstr>Présentation PowerPoint</vt:lpstr>
      <vt:lpstr>En résumé  GED et Archivage - Vision comparative </vt:lpstr>
      <vt:lpstr>Mots clefs ou thèmes ou points clefs  lors de  la restitution des groupes</vt:lpstr>
      <vt:lpstr>Mots clefs ou thèmes ou points clefs  lors de  la restitution des groupes</vt:lpstr>
      <vt:lpstr>Présentation PowerPoint</vt:lpstr>
      <vt:lpstr>Présentation PowerPoint</vt:lpstr>
      <vt:lpstr>Présentation PowerPoint</vt:lpstr>
      <vt:lpstr>Propositions de GTs</vt:lpstr>
    </vt:vector>
  </TitlesOfParts>
  <Company>RTE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Ateliers du CR2PA</dc:title>
  <dc:creator>OUILLON Bernard</dc:creator>
  <cp:lastModifiedBy>OUILLON Bernard</cp:lastModifiedBy>
  <cp:revision>254</cp:revision>
  <cp:lastPrinted>2015-04-01T17:36:14Z</cp:lastPrinted>
  <dcterms:created xsi:type="dcterms:W3CDTF">2015-04-01T17:36:14Z</dcterms:created>
  <dcterms:modified xsi:type="dcterms:W3CDTF">2018-06-27T11:46:18Z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gnivaPresentationIdentifier">
    <vt:lpwstr>c2102f74-07e9-4eff-a9ba-1e324742397a</vt:lpwstr>
  </property>
  <property fmtid="{D5CDD505-2E9C-101B-9397-08002B2CF9AE}" pid="3" name="psa_titre">
    <vt:lpwstr>CR2PA - Atelier n°15 - 2016 12 08</vt:lpwstr>
  </property>
  <property fmtid="{D5CDD505-2E9C-101B-9397-08002B2CF9AE}" pid="4" name="psa_date_creation">
    <vt:lpwstr>07/12/2016 13:54</vt:lpwstr>
  </property>
  <property fmtid="{D5CDD505-2E9C-101B-9397-08002B2CF9AE}" pid="5" name="psa_date_modification">
    <vt:lpwstr>07/12/2016 18:47</vt:lpwstr>
  </property>
  <property fmtid="{D5CDD505-2E9C-101B-9397-08002B2CF9AE}" pid="6" name="psa_auteur">
    <vt:lpwstr>MAHE HERVE - P052167  </vt:lpwstr>
  </property>
  <property fmtid="{D5CDD505-2E9C-101B-9397-08002B2CF9AE}" pid="7" name="psa_emetteur">
    <vt:lpwstr>MAHE HERVE - P052167  </vt:lpwstr>
  </property>
  <property fmtid="{D5CDD505-2E9C-101B-9397-08002B2CF9AE}" pid="8" name="psa_version">
    <vt:lpwstr>0.3</vt:lpwstr>
  </property>
  <property fmtid="{D5CDD505-2E9C-101B-9397-08002B2CF9AE}" pid="9" name="psa_commentaire">
    <vt:lpwstr>La dimension internationale dans la mise en place et la conduite des projets d'archivage managérial</vt:lpwstr>
  </property>
  <property fmtid="{D5CDD505-2E9C-101B-9397-08002B2CF9AE}" pid="10" name="psa_langue_principale">
    <vt:lpwstr>Français</vt:lpwstr>
  </property>
  <property fmtid="{D5CDD505-2E9C-101B-9397-08002B2CF9AE}" pid="11" name="psa_status">
    <vt:lpwstr>brouillon</vt:lpwstr>
  </property>
  <property fmtid="{D5CDD505-2E9C-101B-9397-08002B2CF9AE}" pid="12" name="psa_type_doc">
    <vt:lpwstr>Présentation</vt:lpwstr>
  </property>
  <property fmtid="{D5CDD505-2E9C-101B-9397-08002B2CF9AE}" pid="13" name="psa_communaute">
    <vt:lpwstr>Projet Archivage Groupe SAE</vt:lpwstr>
  </property>
  <property fmtid="{D5CDD505-2E9C-101B-9397-08002B2CF9AE}" pid="14" name="psa_niveau_confidentialite">
    <vt:lpwstr>A usage interne (C=1)</vt:lpwstr>
  </property>
  <property fmtid="{D5CDD505-2E9C-101B-9397-08002B2CF9AE}" pid="15" name="psa_url_fiche">
    <vt:lpwstr>http://docinfogroupe.inetpsa.com/ead/doc/ref.01375_16_00178/v.0.3</vt:lpwstr>
  </property>
  <property fmtid="{D5CDD505-2E9C-101B-9397-08002B2CF9AE}" pid="16" name="psa_url_modification">
    <vt:lpwstr>http://docinfogroupe.inetpsa.com/ead/doc/modif/ref.01375_16_00178/fiche</vt:lpwstr>
  </property>
  <property fmtid="{D5CDD505-2E9C-101B-9397-08002B2CF9AE}" pid="17" name="psa_date_publication">
    <vt:lpwstr/>
  </property>
  <property fmtid="{D5CDD505-2E9C-101B-9397-08002B2CF9AE}" pid="18" name="psa_reference">
    <vt:lpwstr>01375_16_00178</vt:lpwstr>
  </property>
  <property fmtid="{D5CDD505-2E9C-101B-9397-08002B2CF9AE}" pid="19" name="_NewReviewCycle">
    <vt:lpwstr/>
  </property>
</Properties>
</file>